
<file path=[Content_Types].xml><?xml version="1.0" encoding="utf-8"?>
<Types xmlns="http://schemas.openxmlformats.org/package/2006/content-types">
  <Default Extension="jpeg" ContentType="image/jpeg"/>
  <Default Extension="vml" ContentType="application/vnd.openxmlformats-officedocument.vmlDrawing"/>
  <Default Extension="xls" ContentType="application/vnd.ms-excel"/>
  <Default Extension="bin" ContentType="application/vnd.openxmlformats-officedocument.oleObject"/>
  <Default Extension="png" ContentType="image/png"/>
  <Default Extension="emf" ContentType="image/x-emf"/>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9" r:id="rId3"/>
    <p:sldId id="1066" r:id="rId4"/>
    <p:sldId id="1152" r:id="rId5"/>
    <p:sldId id="1149" r:id="rId6"/>
    <p:sldId id="1150" r:id="rId7"/>
    <p:sldId id="1151" r:id="rId9"/>
    <p:sldId id="1157" r:id="rId10"/>
    <p:sldId id="1158" r:id="rId11"/>
    <p:sldId id="1160" r:id="rId12"/>
    <p:sldId id="1161" r:id="rId13"/>
    <p:sldId id="1162" r:id="rId14"/>
    <p:sldId id="1166" r:id="rId15"/>
    <p:sldId id="1159" r:id="rId16"/>
    <p:sldId id="1167" r:id="rId17"/>
    <p:sldId id="1168" r:id="rId18"/>
    <p:sldId id="1169" r:id="rId19"/>
    <p:sldId id="1170" r:id="rId20"/>
    <p:sldId id="1171" r:id="rId21"/>
    <p:sldId id="1173" r:id="rId22"/>
    <p:sldId id="1174" r:id="rId23"/>
    <p:sldId id="1175" r:id="rId24"/>
    <p:sldId id="1176" r:id="rId25"/>
    <p:sldId id="1177" r:id="rId26"/>
    <p:sldId id="1178" r:id="rId27"/>
    <p:sldId id="1263" r:id="rId28"/>
    <p:sldId id="1180" r:id="rId29"/>
    <p:sldId id="1179" r:id="rId30"/>
    <p:sldId id="1181" r:id="rId31"/>
    <p:sldId id="1183" r:id="rId32"/>
    <p:sldId id="1185" r:id="rId33"/>
    <p:sldId id="1186" r:id="rId34"/>
    <p:sldId id="1345" r:id="rId35"/>
    <p:sldId id="1187" r:id="rId36"/>
    <p:sldId id="1188" r:id="rId37"/>
    <p:sldId id="1189" r:id="rId38"/>
    <p:sldId id="1348" r:id="rId39"/>
    <p:sldId id="1190" r:id="rId40"/>
    <p:sldId id="1346" r:id="rId41"/>
    <p:sldId id="1347" r:id="rId42"/>
    <p:sldId id="1193" r:id="rId43"/>
    <p:sldId id="1194" r:id="rId44"/>
    <p:sldId id="1195" r:id="rId45"/>
    <p:sldId id="1196" r:id="rId46"/>
    <p:sldId id="1197" r:id="rId47"/>
    <p:sldId id="1198" r:id="rId48"/>
    <p:sldId id="1424" r:id="rId49"/>
    <p:sldId id="1425" r:id="rId50"/>
    <p:sldId id="1426" r:id="rId51"/>
    <p:sldId id="1201" r:id="rId52"/>
    <p:sldId id="1519" r:id="rId53"/>
    <p:sldId id="1203" r:id="rId54"/>
    <p:sldId id="1204" r:id="rId55"/>
    <p:sldId id="1427" r:id="rId56"/>
    <p:sldId id="1428" r:id="rId57"/>
    <p:sldId id="1205" r:id="rId58"/>
    <p:sldId id="1206" r:id="rId59"/>
    <p:sldId id="1207" r:id="rId60"/>
    <p:sldId id="1429" r:id="rId61"/>
    <p:sldId id="1430" r:id="rId62"/>
    <p:sldId id="1208" r:id="rId63"/>
    <p:sldId id="1209" r:id="rId64"/>
    <p:sldId id="1210" r:id="rId65"/>
    <p:sldId id="1211" r:id="rId66"/>
    <p:sldId id="1212" r:id="rId67"/>
    <p:sldId id="1213" r:id="rId68"/>
    <p:sldId id="1214" r:id="rId69"/>
    <p:sldId id="1215" r:id="rId70"/>
    <p:sldId id="1216" r:id="rId71"/>
    <p:sldId id="1217" r:id="rId72"/>
    <p:sldId id="1218" r:id="rId73"/>
    <p:sldId id="1491" r:id="rId74"/>
    <p:sldId id="1219" r:id="rId75"/>
    <p:sldId id="1492" r:id="rId76"/>
    <p:sldId id="1220" r:id="rId77"/>
    <p:sldId id="1642" r:id="rId78"/>
    <p:sldId id="1223" r:id="rId79"/>
    <p:sldId id="1224" r:id="rId80"/>
    <p:sldId id="1226" r:id="rId81"/>
    <p:sldId id="1493" r:id="rId82"/>
    <p:sldId id="1227" r:id="rId83"/>
    <p:sldId id="1228" r:id="rId84"/>
    <p:sldId id="1229" r:id="rId85"/>
    <p:sldId id="1230" r:id="rId86"/>
    <p:sldId id="1231" r:id="rId87"/>
    <p:sldId id="1232" r:id="rId88"/>
    <p:sldId id="1494" r:id="rId89"/>
    <p:sldId id="1495" r:id="rId90"/>
    <p:sldId id="1496" r:id="rId91"/>
    <p:sldId id="1497" r:id="rId92"/>
    <p:sldId id="1498" r:id="rId93"/>
    <p:sldId id="1499" r:id="rId94"/>
    <p:sldId id="1500" r:id="rId95"/>
    <p:sldId id="1501" r:id="rId96"/>
    <p:sldId id="1502" r:id="rId97"/>
    <p:sldId id="1503" r:id="rId98"/>
    <p:sldId id="1504" r:id="rId99"/>
    <p:sldId id="1505" r:id="rId100"/>
    <p:sldId id="1506" r:id="rId101"/>
    <p:sldId id="1235" r:id="rId102"/>
    <p:sldId id="1568" r:id="rId103"/>
    <p:sldId id="1569" r:id="rId104"/>
    <p:sldId id="1570" r:id="rId105"/>
    <p:sldId id="1571" r:id="rId106"/>
    <p:sldId id="1572" r:id="rId107"/>
    <p:sldId id="1573" r:id="rId108"/>
    <p:sldId id="1574" r:id="rId109"/>
    <p:sldId id="1575" r:id="rId110"/>
    <p:sldId id="1576" r:id="rId111"/>
    <p:sldId id="1577" r:id="rId112"/>
    <p:sldId id="1578" r:id="rId113"/>
    <p:sldId id="1579" r:id="rId114"/>
    <p:sldId id="1590" r:id="rId115"/>
    <p:sldId id="1591" r:id="rId116"/>
    <p:sldId id="1604" r:id="rId117"/>
    <p:sldId id="1594" r:id="rId118"/>
    <p:sldId id="1592" r:id="rId119"/>
    <p:sldId id="1597" r:id="rId120"/>
    <p:sldId id="1616" r:id="rId121"/>
    <p:sldId id="1599" r:id="rId122"/>
    <p:sldId id="1593" r:id="rId123"/>
    <p:sldId id="1648" r:id="rId124"/>
    <p:sldId id="1581" r:id="rId125"/>
    <p:sldId id="1582" r:id="rId126"/>
    <p:sldId id="1583" r:id="rId127"/>
    <p:sldId id="1643" r:id="rId128"/>
    <p:sldId id="1584" r:id="rId129"/>
    <p:sldId id="1585" r:id="rId130"/>
    <p:sldId id="1586" r:id="rId131"/>
    <p:sldId id="1587" r:id="rId132"/>
    <p:sldId id="1588" r:id="rId133"/>
    <p:sldId id="1644" r:id="rId134"/>
    <p:sldId id="1600" r:id="rId135"/>
    <p:sldId id="1601" r:id="rId136"/>
    <p:sldId id="1605" r:id="rId137"/>
    <p:sldId id="1602" r:id="rId138"/>
    <p:sldId id="1603" r:id="rId139"/>
    <p:sldId id="1606" r:id="rId140"/>
    <p:sldId id="1607" r:id="rId141"/>
    <p:sldId id="1608" r:id="rId142"/>
    <p:sldId id="1609" r:id="rId143"/>
    <p:sldId id="1610" r:id="rId144"/>
    <p:sldId id="1611" r:id="rId145"/>
    <p:sldId id="1646" r:id="rId146"/>
    <p:sldId id="1612" r:id="rId147"/>
    <p:sldId id="1613" r:id="rId148"/>
    <p:sldId id="1614" r:id="rId149"/>
    <p:sldId id="1647" r:id="rId150"/>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A3394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70" d="100"/>
          <a:sy n="70" d="100"/>
        </p:scale>
        <p:origin x="522" y="54"/>
      </p:cViewPr>
      <p:guideLst>
        <p:guide orient="horz" pos="208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3" Type="http://schemas.openxmlformats.org/officeDocument/2006/relationships/tableStyles" Target="tableStyles.xml"/><Relationship Id="rId152" Type="http://schemas.openxmlformats.org/officeDocument/2006/relationships/viewProps" Target="viewProps.xml"/><Relationship Id="rId151" Type="http://schemas.openxmlformats.org/officeDocument/2006/relationships/presProps" Target="presProps.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67A2142-5615-4542-BB22-1BF0A5093698}"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D88FBC90-D4A7-4587-8F49-D648C23C3C20}">
      <dgm:prSet phldrT="[文本]"/>
      <dgm:spPr/>
      <dgm:t>
        <a:bodyPr/>
        <a:lstStyle/>
        <a:p>
          <a:r>
            <a:rPr lang="zh-CN" altLang="en-US" b="1" dirty="0" smtClean="0">
              <a:latin typeface="微软雅黑" panose="020B0503020204020204" charset="-122"/>
              <a:ea typeface="微软雅黑" panose="020B0503020204020204" charset="-122"/>
            </a:rPr>
            <a:t>行政体制改革</a:t>
          </a:r>
          <a:endParaRPr lang="zh-CN" altLang="en-US" b="1" dirty="0">
            <a:latin typeface="微软雅黑" panose="020B0503020204020204" charset="-122"/>
            <a:ea typeface="微软雅黑" panose="020B0503020204020204" charset="-122"/>
          </a:endParaRPr>
        </a:p>
      </dgm:t>
    </dgm:pt>
    <dgm:pt modelId="{8DE3A7F2-9CA8-432D-ABC9-F8BE796B0DDE}" cxnId="{C2D1E3A5-A1FF-49A0-B750-500419C75B8A}" type="parTrans">
      <dgm:prSet/>
      <dgm:spPr/>
      <dgm:t>
        <a:bodyPr/>
        <a:lstStyle/>
        <a:p>
          <a:endParaRPr lang="zh-CN" altLang="en-US" b="1">
            <a:latin typeface="微软雅黑" panose="020B0503020204020204" charset="-122"/>
            <a:ea typeface="微软雅黑" panose="020B0503020204020204" charset="-122"/>
          </a:endParaRPr>
        </a:p>
      </dgm:t>
    </dgm:pt>
    <dgm:pt modelId="{08FB8945-3302-4458-9849-A3E4FD55BAC5}" cxnId="{C2D1E3A5-A1FF-49A0-B750-500419C75B8A}" type="sibTrans">
      <dgm:prSet/>
      <dgm:spPr/>
      <dgm:t>
        <a:bodyPr/>
        <a:lstStyle/>
        <a:p>
          <a:endParaRPr lang="zh-CN" altLang="en-US" b="1">
            <a:latin typeface="微软雅黑" panose="020B0503020204020204" charset="-122"/>
            <a:ea typeface="微软雅黑" panose="020B0503020204020204" charset="-122"/>
          </a:endParaRPr>
        </a:p>
      </dgm:t>
    </dgm:pt>
    <dgm:pt modelId="{B1209B68-2DAA-4C5F-BD02-3CB317B16B1F}">
      <dgm:prSet phldrT="[文本]"/>
      <dgm:spPr/>
      <dgm:t>
        <a:bodyPr/>
        <a:lstStyle/>
        <a:p>
          <a:r>
            <a:rPr lang="zh-CN" altLang="en-US" b="1" dirty="0" smtClean="0">
              <a:latin typeface="微软雅黑" panose="020B0503020204020204" charset="-122"/>
              <a:ea typeface="微软雅黑" panose="020B0503020204020204" charset="-122"/>
            </a:rPr>
            <a:t>机构职能体系</a:t>
          </a:r>
          <a:endParaRPr lang="zh-CN" altLang="en-US" b="1" dirty="0">
            <a:latin typeface="微软雅黑" panose="020B0503020204020204" charset="-122"/>
            <a:ea typeface="微软雅黑" panose="020B0503020204020204" charset="-122"/>
          </a:endParaRPr>
        </a:p>
      </dgm:t>
    </dgm:pt>
    <dgm:pt modelId="{BD369164-8F66-43DE-8A11-A36BA16FE9C9}" cxnId="{364BA52B-CBD6-454D-89F8-BF933960653D}" type="parTrans">
      <dgm:prSet/>
      <dgm:spPr/>
      <dgm:t>
        <a:bodyPr/>
        <a:lstStyle/>
        <a:p>
          <a:endParaRPr lang="zh-CN" altLang="en-US" b="1">
            <a:latin typeface="微软雅黑" panose="020B0503020204020204" charset="-122"/>
            <a:ea typeface="微软雅黑" panose="020B0503020204020204" charset="-122"/>
          </a:endParaRPr>
        </a:p>
      </dgm:t>
    </dgm:pt>
    <dgm:pt modelId="{D27898DA-7337-4EEC-9463-AF1CE6B946EB}" cxnId="{364BA52B-CBD6-454D-89F8-BF933960653D}" type="sibTrans">
      <dgm:prSet/>
      <dgm:spPr/>
      <dgm:t>
        <a:bodyPr/>
        <a:lstStyle/>
        <a:p>
          <a:endParaRPr lang="zh-CN" altLang="en-US" b="1">
            <a:latin typeface="微软雅黑" panose="020B0503020204020204" charset="-122"/>
            <a:ea typeface="微软雅黑" panose="020B0503020204020204" charset="-122"/>
          </a:endParaRPr>
        </a:p>
      </dgm:t>
    </dgm:pt>
    <dgm:pt modelId="{949C6728-1497-4A71-8424-209DBCBCEC97}">
      <dgm:prSet phldrT="[文本]"/>
      <dgm:spPr/>
      <dgm:t>
        <a:bodyPr/>
        <a:lstStyle/>
        <a:p>
          <a:r>
            <a:rPr lang="zh-CN" altLang="en-US" b="1" dirty="0" smtClean="0">
              <a:latin typeface="微软雅黑" panose="020B0503020204020204" charset="-122"/>
              <a:ea typeface="微软雅黑" panose="020B0503020204020204" charset="-122"/>
            </a:rPr>
            <a:t>党的领导体系</a:t>
          </a:r>
          <a:endParaRPr lang="zh-CN" altLang="en-US" b="1" dirty="0">
            <a:latin typeface="微软雅黑" panose="020B0503020204020204" charset="-122"/>
            <a:ea typeface="微软雅黑" panose="020B0503020204020204" charset="-122"/>
          </a:endParaRPr>
        </a:p>
      </dgm:t>
    </dgm:pt>
    <dgm:pt modelId="{6F367759-0CFA-4E2A-9915-8FC93F09E79D}" cxnId="{7C6A721F-EFB9-49F9-A414-E6633B82717B}" type="parTrans">
      <dgm:prSet/>
      <dgm:spPr/>
      <dgm:t>
        <a:bodyPr/>
        <a:lstStyle/>
        <a:p>
          <a:endParaRPr lang="zh-CN" altLang="en-US" b="1">
            <a:latin typeface="微软雅黑" panose="020B0503020204020204" charset="-122"/>
            <a:ea typeface="微软雅黑" panose="020B0503020204020204" charset="-122"/>
          </a:endParaRPr>
        </a:p>
      </dgm:t>
    </dgm:pt>
    <dgm:pt modelId="{AFADB66E-2FE4-41C8-8FB6-7570EB2A8390}" cxnId="{7C6A721F-EFB9-49F9-A414-E6633B82717B}" type="sibTrans">
      <dgm:prSet/>
      <dgm:spPr/>
      <dgm:t>
        <a:bodyPr/>
        <a:lstStyle/>
        <a:p>
          <a:endParaRPr lang="zh-CN" altLang="en-US" b="1">
            <a:latin typeface="微软雅黑" panose="020B0503020204020204" charset="-122"/>
            <a:ea typeface="微软雅黑" panose="020B0503020204020204" charset="-122"/>
          </a:endParaRPr>
        </a:p>
      </dgm:t>
    </dgm:pt>
    <dgm:pt modelId="{60EFE79E-00DA-4BA4-99BF-5E3FCF1F221D}">
      <dgm:prSet phldrT="[文本]"/>
      <dgm:spPr/>
      <dgm:t>
        <a:bodyPr/>
        <a:lstStyle/>
        <a:p>
          <a:r>
            <a:rPr lang="zh-CN" altLang="en-US" b="1" dirty="0" smtClean="0">
              <a:latin typeface="微软雅黑" panose="020B0503020204020204" charset="-122"/>
              <a:ea typeface="微软雅黑" panose="020B0503020204020204" charset="-122"/>
            </a:rPr>
            <a:t>政府治理体系</a:t>
          </a:r>
          <a:endParaRPr lang="zh-CN" altLang="en-US" b="1" dirty="0">
            <a:latin typeface="微软雅黑" panose="020B0503020204020204" charset="-122"/>
            <a:ea typeface="微软雅黑" panose="020B0503020204020204" charset="-122"/>
          </a:endParaRPr>
        </a:p>
      </dgm:t>
    </dgm:pt>
    <dgm:pt modelId="{4F881DD7-08E0-4545-8E5D-CD14C5A799D3}" cxnId="{4D96D2FC-1E73-4C70-8BBA-8BA28593E50D}" type="parTrans">
      <dgm:prSet/>
      <dgm:spPr/>
      <dgm:t>
        <a:bodyPr/>
        <a:lstStyle/>
        <a:p>
          <a:endParaRPr lang="zh-CN" altLang="en-US" b="1">
            <a:latin typeface="微软雅黑" panose="020B0503020204020204" charset="-122"/>
            <a:ea typeface="微软雅黑" panose="020B0503020204020204" charset="-122"/>
          </a:endParaRPr>
        </a:p>
      </dgm:t>
    </dgm:pt>
    <dgm:pt modelId="{8B61DA54-61EE-4271-85A0-57E52648545C}" cxnId="{4D96D2FC-1E73-4C70-8BBA-8BA28593E50D}" type="sibTrans">
      <dgm:prSet/>
      <dgm:spPr/>
      <dgm:t>
        <a:bodyPr/>
        <a:lstStyle/>
        <a:p>
          <a:endParaRPr lang="zh-CN" altLang="en-US" b="1">
            <a:latin typeface="微软雅黑" panose="020B0503020204020204" charset="-122"/>
            <a:ea typeface="微软雅黑" panose="020B0503020204020204" charset="-122"/>
          </a:endParaRPr>
        </a:p>
      </dgm:t>
    </dgm:pt>
    <dgm:pt modelId="{8CD1169D-97B1-4623-867E-F405DFC56861}">
      <dgm:prSet/>
      <dgm:spPr/>
      <dgm:t>
        <a:bodyPr/>
        <a:lstStyle/>
        <a:p>
          <a:r>
            <a:rPr lang="zh-CN" altLang="en-US" b="1" dirty="0" smtClean="0">
              <a:latin typeface="微软雅黑" panose="020B0503020204020204" charset="-122"/>
              <a:ea typeface="微软雅黑" panose="020B0503020204020204" charset="-122"/>
            </a:rPr>
            <a:t>武装力量体系</a:t>
          </a:r>
          <a:endParaRPr lang="zh-CN" altLang="en-US" b="1" dirty="0">
            <a:latin typeface="微软雅黑" panose="020B0503020204020204" charset="-122"/>
            <a:ea typeface="微软雅黑" panose="020B0503020204020204" charset="-122"/>
          </a:endParaRPr>
        </a:p>
      </dgm:t>
    </dgm:pt>
    <dgm:pt modelId="{B9F4864A-ACC9-4EA0-B79C-3BCD587E4A0E}" cxnId="{DAD399D7-B418-4103-881D-408EE17A3549}" type="parTrans">
      <dgm:prSet/>
      <dgm:spPr/>
      <dgm:t>
        <a:bodyPr/>
        <a:lstStyle/>
        <a:p>
          <a:endParaRPr lang="zh-CN" altLang="en-US" b="1">
            <a:latin typeface="微软雅黑" panose="020B0503020204020204" charset="-122"/>
            <a:ea typeface="微软雅黑" panose="020B0503020204020204" charset="-122"/>
          </a:endParaRPr>
        </a:p>
      </dgm:t>
    </dgm:pt>
    <dgm:pt modelId="{7817185F-FF6E-4A8D-A427-A819B24C29DB}" cxnId="{DAD399D7-B418-4103-881D-408EE17A3549}" type="sibTrans">
      <dgm:prSet/>
      <dgm:spPr/>
      <dgm:t>
        <a:bodyPr/>
        <a:lstStyle/>
        <a:p>
          <a:endParaRPr lang="zh-CN" altLang="en-US" b="1">
            <a:latin typeface="微软雅黑" panose="020B0503020204020204" charset="-122"/>
            <a:ea typeface="微软雅黑" panose="020B0503020204020204" charset="-122"/>
          </a:endParaRPr>
        </a:p>
      </dgm:t>
    </dgm:pt>
    <dgm:pt modelId="{88113E5E-8BC3-4F9C-BE56-1F8B2431F75E}">
      <dgm:prSet/>
      <dgm:spPr/>
      <dgm:t>
        <a:bodyPr/>
        <a:lstStyle/>
        <a:p>
          <a:r>
            <a:rPr lang="zh-CN" altLang="en-US" b="1" dirty="0" smtClean="0">
              <a:latin typeface="微软雅黑" panose="020B0503020204020204" charset="-122"/>
              <a:ea typeface="微软雅黑" panose="020B0503020204020204" charset="-122"/>
            </a:rPr>
            <a:t>群团工作体系</a:t>
          </a:r>
          <a:endParaRPr lang="zh-CN" altLang="en-US" b="1" dirty="0">
            <a:latin typeface="微软雅黑" panose="020B0503020204020204" charset="-122"/>
            <a:ea typeface="微软雅黑" panose="020B0503020204020204" charset="-122"/>
          </a:endParaRPr>
        </a:p>
      </dgm:t>
    </dgm:pt>
    <dgm:pt modelId="{7654B651-189B-4424-AD99-A0B6CFB9D7EE}" cxnId="{24E1A3A7-6D8E-4A53-82D7-D4C22763E84A}" type="parTrans">
      <dgm:prSet/>
      <dgm:spPr/>
      <dgm:t>
        <a:bodyPr/>
        <a:lstStyle/>
        <a:p>
          <a:endParaRPr lang="zh-CN" altLang="en-US" b="1">
            <a:latin typeface="微软雅黑" panose="020B0503020204020204" charset="-122"/>
            <a:ea typeface="微软雅黑" panose="020B0503020204020204" charset="-122"/>
          </a:endParaRPr>
        </a:p>
      </dgm:t>
    </dgm:pt>
    <dgm:pt modelId="{2E1F9774-5C70-455A-87C8-93069739FE93}" cxnId="{24E1A3A7-6D8E-4A53-82D7-D4C22763E84A}" type="sibTrans">
      <dgm:prSet/>
      <dgm:spPr/>
      <dgm:t>
        <a:bodyPr/>
        <a:lstStyle/>
        <a:p>
          <a:endParaRPr lang="zh-CN" altLang="en-US" b="1">
            <a:latin typeface="微软雅黑" panose="020B0503020204020204" charset="-122"/>
            <a:ea typeface="微软雅黑" panose="020B0503020204020204" charset="-122"/>
          </a:endParaRPr>
        </a:p>
      </dgm:t>
    </dgm:pt>
    <dgm:pt modelId="{98DE518A-D9F3-4F17-AFCE-858A347DAE48}" type="pres">
      <dgm:prSet presAssocID="{167A2142-5615-4542-BB22-1BF0A5093698}" presName="cycle" presStyleCnt="0">
        <dgm:presLayoutVars>
          <dgm:chMax val="1"/>
          <dgm:dir/>
          <dgm:animLvl val="ctr"/>
          <dgm:resizeHandles val="exact"/>
        </dgm:presLayoutVars>
      </dgm:prSet>
      <dgm:spPr/>
      <dgm:t>
        <a:bodyPr/>
        <a:lstStyle/>
        <a:p>
          <a:endParaRPr lang="zh-CN" altLang="en-US"/>
        </a:p>
      </dgm:t>
    </dgm:pt>
    <dgm:pt modelId="{34528A12-A585-4AA7-AE2D-24B005CEE7F7}" type="pres">
      <dgm:prSet presAssocID="{D88FBC90-D4A7-4587-8F49-D648C23C3C20}" presName="centerShape" presStyleLbl="node0" presStyleIdx="0" presStyleCnt="1"/>
      <dgm:spPr/>
      <dgm:t>
        <a:bodyPr/>
        <a:lstStyle/>
        <a:p>
          <a:endParaRPr lang="zh-CN" altLang="en-US"/>
        </a:p>
      </dgm:t>
    </dgm:pt>
    <dgm:pt modelId="{E972ADC6-2663-4AC9-8584-E7A4DAA5FA9B}" type="pres">
      <dgm:prSet presAssocID="{BD369164-8F66-43DE-8A11-A36BA16FE9C9}" presName="parTrans" presStyleLbl="bgSibTrans2D1" presStyleIdx="0" presStyleCnt="5"/>
      <dgm:spPr/>
      <dgm:t>
        <a:bodyPr/>
        <a:lstStyle/>
        <a:p>
          <a:endParaRPr lang="zh-CN" altLang="en-US"/>
        </a:p>
      </dgm:t>
    </dgm:pt>
    <dgm:pt modelId="{6205AA65-27F5-4832-9410-2E4F0494CF97}" type="pres">
      <dgm:prSet presAssocID="{B1209B68-2DAA-4C5F-BD02-3CB317B16B1F}" presName="node" presStyleLbl="node1" presStyleIdx="0" presStyleCnt="5">
        <dgm:presLayoutVars>
          <dgm:bulletEnabled val="1"/>
        </dgm:presLayoutVars>
      </dgm:prSet>
      <dgm:spPr/>
      <dgm:t>
        <a:bodyPr/>
        <a:lstStyle/>
        <a:p>
          <a:endParaRPr lang="zh-CN" altLang="en-US"/>
        </a:p>
      </dgm:t>
    </dgm:pt>
    <dgm:pt modelId="{7FFB59EA-BA78-4BF5-BB6A-179BA44F64C1}" type="pres">
      <dgm:prSet presAssocID="{6F367759-0CFA-4E2A-9915-8FC93F09E79D}" presName="parTrans" presStyleLbl="bgSibTrans2D1" presStyleIdx="1" presStyleCnt="5"/>
      <dgm:spPr/>
      <dgm:t>
        <a:bodyPr/>
        <a:lstStyle/>
        <a:p>
          <a:endParaRPr lang="zh-CN" altLang="en-US"/>
        </a:p>
      </dgm:t>
    </dgm:pt>
    <dgm:pt modelId="{27BAE312-125E-41BE-B6FF-89D74D634710}" type="pres">
      <dgm:prSet presAssocID="{949C6728-1497-4A71-8424-209DBCBCEC97}" presName="node" presStyleLbl="node1" presStyleIdx="1" presStyleCnt="5">
        <dgm:presLayoutVars>
          <dgm:bulletEnabled val="1"/>
        </dgm:presLayoutVars>
      </dgm:prSet>
      <dgm:spPr/>
      <dgm:t>
        <a:bodyPr/>
        <a:lstStyle/>
        <a:p>
          <a:endParaRPr lang="zh-CN" altLang="en-US"/>
        </a:p>
      </dgm:t>
    </dgm:pt>
    <dgm:pt modelId="{9D6BE96B-D537-45BB-A374-4C317999AC0F}" type="pres">
      <dgm:prSet presAssocID="{4F881DD7-08E0-4545-8E5D-CD14C5A799D3}" presName="parTrans" presStyleLbl="bgSibTrans2D1" presStyleIdx="2" presStyleCnt="5"/>
      <dgm:spPr/>
      <dgm:t>
        <a:bodyPr/>
        <a:lstStyle/>
        <a:p>
          <a:endParaRPr lang="zh-CN" altLang="en-US"/>
        </a:p>
      </dgm:t>
    </dgm:pt>
    <dgm:pt modelId="{697298CB-12D1-47B1-8D83-2F7A06805F46}" type="pres">
      <dgm:prSet presAssocID="{60EFE79E-00DA-4BA4-99BF-5E3FCF1F221D}" presName="node" presStyleLbl="node1" presStyleIdx="2" presStyleCnt="5">
        <dgm:presLayoutVars>
          <dgm:bulletEnabled val="1"/>
        </dgm:presLayoutVars>
      </dgm:prSet>
      <dgm:spPr/>
      <dgm:t>
        <a:bodyPr/>
        <a:lstStyle/>
        <a:p>
          <a:endParaRPr lang="zh-CN" altLang="en-US"/>
        </a:p>
      </dgm:t>
    </dgm:pt>
    <dgm:pt modelId="{11E8AF5C-0F3F-4420-BF1C-AA10CD564D43}" type="pres">
      <dgm:prSet presAssocID="{B9F4864A-ACC9-4EA0-B79C-3BCD587E4A0E}" presName="parTrans" presStyleLbl="bgSibTrans2D1" presStyleIdx="3" presStyleCnt="5"/>
      <dgm:spPr/>
      <dgm:t>
        <a:bodyPr/>
        <a:lstStyle/>
        <a:p>
          <a:endParaRPr lang="zh-CN" altLang="en-US"/>
        </a:p>
      </dgm:t>
    </dgm:pt>
    <dgm:pt modelId="{253E6470-2692-47DE-A869-C15458138A98}" type="pres">
      <dgm:prSet presAssocID="{8CD1169D-97B1-4623-867E-F405DFC56861}" presName="node" presStyleLbl="node1" presStyleIdx="3" presStyleCnt="5">
        <dgm:presLayoutVars>
          <dgm:bulletEnabled val="1"/>
        </dgm:presLayoutVars>
      </dgm:prSet>
      <dgm:spPr/>
      <dgm:t>
        <a:bodyPr/>
        <a:lstStyle/>
        <a:p>
          <a:endParaRPr lang="zh-CN" altLang="en-US"/>
        </a:p>
      </dgm:t>
    </dgm:pt>
    <dgm:pt modelId="{4DCFBC57-CE9F-475A-B77C-C6EF4B5D168B}" type="pres">
      <dgm:prSet presAssocID="{7654B651-189B-4424-AD99-A0B6CFB9D7EE}" presName="parTrans" presStyleLbl="bgSibTrans2D1" presStyleIdx="4" presStyleCnt="5"/>
      <dgm:spPr/>
      <dgm:t>
        <a:bodyPr/>
        <a:lstStyle/>
        <a:p>
          <a:endParaRPr lang="zh-CN" altLang="en-US"/>
        </a:p>
      </dgm:t>
    </dgm:pt>
    <dgm:pt modelId="{90F45597-A3EF-424F-AC9C-96EC0CBCFA43}" type="pres">
      <dgm:prSet presAssocID="{88113E5E-8BC3-4F9C-BE56-1F8B2431F75E}" presName="node" presStyleLbl="node1" presStyleIdx="4" presStyleCnt="5">
        <dgm:presLayoutVars>
          <dgm:bulletEnabled val="1"/>
        </dgm:presLayoutVars>
      </dgm:prSet>
      <dgm:spPr/>
      <dgm:t>
        <a:bodyPr/>
        <a:lstStyle/>
        <a:p>
          <a:endParaRPr lang="zh-CN" altLang="en-US"/>
        </a:p>
      </dgm:t>
    </dgm:pt>
  </dgm:ptLst>
  <dgm:cxnLst>
    <dgm:cxn modelId="{FAB079A9-2CDA-47E5-BA81-7D5C448ED698}" type="presOf" srcId="{6F367759-0CFA-4E2A-9915-8FC93F09E79D}" destId="{7FFB59EA-BA78-4BF5-BB6A-179BA44F64C1}" srcOrd="0" destOrd="0" presId="urn:microsoft.com/office/officeart/2005/8/layout/radial4"/>
    <dgm:cxn modelId="{7C6A721F-EFB9-49F9-A414-E6633B82717B}" srcId="{D88FBC90-D4A7-4587-8F49-D648C23C3C20}" destId="{949C6728-1497-4A71-8424-209DBCBCEC97}" srcOrd="1" destOrd="0" parTransId="{6F367759-0CFA-4E2A-9915-8FC93F09E79D}" sibTransId="{AFADB66E-2FE4-41C8-8FB6-7570EB2A8390}"/>
    <dgm:cxn modelId="{364BA52B-CBD6-454D-89F8-BF933960653D}" srcId="{D88FBC90-D4A7-4587-8F49-D648C23C3C20}" destId="{B1209B68-2DAA-4C5F-BD02-3CB317B16B1F}" srcOrd="0" destOrd="0" parTransId="{BD369164-8F66-43DE-8A11-A36BA16FE9C9}" sibTransId="{D27898DA-7337-4EEC-9463-AF1CE6B946EB}"/>
    <dgm:cxn modelId="{E5F97B40-ADA5-4638-A638-9A1F2D597E0C}" type="presOf" srcId="{167A2142-5615-4542-BB22-1BF0A5093698}" destId="{98DE518A-D9F3-4F17-AFCE-858A347DAE48}" srcOrd="0" destOrd="0" presId="urn:microsoft.com/office/officeart/2005/8/layout/radial4"/>
    <dgm:cxn modelId="{F7C422F2-9FD3-4ED9-BB28-5C91A3BAE3F8}" type="presOf" srcId="{88113E5E-8BC3-4F9C-BE56-1F8B2431F75E}" destId="{90F45597-A3EF-424F-AC9C-96EC0CBCFA43}" srcOrd="0" destOrd="0" presId="urn:microsoft.com/office/officeart/2005/8/layout/radial4"/>
    <dgm:cxn modelId="{24E1A3A7-6D8E-4A53-82D7-D4C22763E84A}" srcId="{D88FBC90-D4A7-4587-8F49-D648C23C3C20}" destId="{88113E5E-8BC3-4F9C-BE56-1F8B2431F75E}" srcOrd="4" destOrd="0" parTransId="{7654B651-189B-4424-AD99-A0B6CFB9D7EE}" sibTransId="{2E1F9774-5C70-455A-87C8-93069739FE93}"/>
    <dgm:cxn modelId="{9E89F69E-C296-4E6E-941F-FE84BBB90591}" type="presOf" srcId="{B9F4864A-ACC9-4EA0-B79C-3BCD587E4A0E}" destId="{11E8AF5C-0F3F-4420-BF1C-AA10CD564D43}" srcOrd="0" destOrd="0" presId="urn:microsoft.com/office/officeart/2005/8/layout/radial4"/>
    <dgm:cxn modelId="{368DEB94-68AF-44C9-9D5C-E0A729C4204D}" type="presOf" srcId="{D88FBC90-D4A7-4587-8F49-D648C23C3C20}" destId="{34528A12-A585-4AA7-AE2D-24B005CEE7F7}" srcOrd="0" destOrd="0" presId="urn:microsoft.com/office/officeart/2005/8/layout/radial4"/>
    <dgm:cxn modelId="{C2D1E3A5-A1FF-49A0-B750-500419C75B8A}" srcId="{167A2142-5615-4542-BB22-1BF0A5093698}" destId="{D88FBC90-D4A7-4587-8F49-D648C23C3C20}" srcOrd="0" destOrd="0" parTransId="{8DE3A7F2-9CA8-432D-ABC9-F8BE796B0DDE}" sibTransId="{08FB8945-3302-4458-9849-A3E4FD55BAC5}"/>
    <dgm:cxn modelId="{1AFB0F4F-DC36-44F2-A4DA-F0A62099BC08}" type="presOf" srcId="{4F881DD7-08E0-4545-8E5D-CD14C5A799D3}" destId="{9D6BE96B-D537-45BB-A374-4C317999AC0F}" srcOrd="0" destOrd="0" presId="urn:microsoft.com/office/officeart/2005/8/layout/radial4"/>
    <dgm:cxn modelId="{7E5368B6-7B8D-4912-9CFA-FCE3D764E242}" type="presOf" srcId="{B1209B68-2DAA-4C5F-BD02-3CB317B16B1F}" destId="{6205AA65-27F5-4832-9410-2E4F0494CF97}" srcOrd="0" destOrd="0" presId="urn:microsoft.com/office/officeart/2005/8/layout/radial4"/>
    <dgm:cxn modelId="{4D96D2FC-1E73-4C70-8BBA-8BA28593E50D}" srcId="{D88FBC90-D4A7-4587-8F49-D648C23C3C20}" destId="{60EFE79E-00DA-4BA4-99BF-5E3FCF1F221D}" srcOrd="2" destOrd="0" parTransId="{4F881DD7-08E0-4545-8E5D-CD14C5A799D3}" sibTransId="{8B61DA54-61EE-4271-85A0-57E52648545C}"/>
    <dgm:cxn modelId="{4B0CF733-7D37-4310-8943-E85B7B60E74E}" type="presOf" srcId="{8CD1169D-97B1-4623-867E-F405DFC56861}" destId="{253E6470-2692-47DE-A869-C15458138A98}" srcOrd="0" destOrd="0" presId="urn:microsoft.com/office/officeart/2005/8/layout/radial4"/>
    <dgm:cxn modelId="{2256E046-8C9F-49C2-B4CB-FF677BC18A03}" type="presOf" srcId="{7654B651-189B-4424-AD99-A0B6CFB9D7EE}" destId="{4DCFBC57-CE9F-475A-B77C-C6EF4B5D168B}" srcOrd="0" destOrd="0" presId="urn:microsoft.com/office/officeart/2005/8/layout/radial4"/>
    <dgm:cxn modelId="{3B095704-9135-4ABE-A177-53E17541E7C5}" type="presOf" srcId="{949C6728-1497-4A71-8424-209DBCBCEC97}" destId="{27BAE312-125E-41BE-B6FF-89D74D634710}" srcOrd="0" destOrd="0" presId="urn:microsoft.com/office/officeart/2005/8/layout/radial4"/>
    <dgm:cxn modelId="{6398C6BD-309F-485E-AEB7-BF794D6E0504}" type="presOf" srcId="{BD369164-8F66-43DE-8A11-A36BA16FE9C9}" destId="{E972ADC6-2663-4AC9-8584-E7A4DAA5FA9B}" srcOrd="0" destOrd="0" presId="urn:microsoft.com/office/officeart/2005/8/layout/radial4"/>
    <dgm:cxn modelId="{DAD399D7-B418-4103-881D-408EE17A3549}" srcId="{D88FBC90-D4A7-4587-8F49-D648C23C3C20}" destId="{8CD1169D-97B1-4623-867E-F405DFC56861}" srcOrd="3" destOrd="0" parTransId="{B9F4864A-ACC9-4EA0-B79C-3BCD587E4A0E}" sibTransId="{7817185F-FF6E-4A8D-A427-A819B24C29DB}"/>
    <dgm:cxn modelId="{7BA70313-2FF0-4798-A90B-B6D4F06D2C04}" type="presOf" srcId="{60EFE79E-00DA-4BA4-99BF-5E3FCF1F221D}" destId="{697298CB-12D1-47B1-8D83-2F7A06805F46}" srcOrd="0" destOrd="0" presId="urn:microsoft.com/office/officeart/2005/8/layout/radial4"/>
    <dgm:cxn modelId="{CEE9E5A5-11BA-4760-82FC-A47E11E1D3DB}" type="presParOf" srcId="{98DE518A-D9F3-4F17-AFCE-858A347DAE48}" destId="{34528A12-A585-4AA7-AE2D-24B005CEE7F7}" srcOrd="0" destOrd="0" presId="urn:microsoft.com/office/officeart/2005/8/layout/radial4"/>
    <dgm:cxn modelId="{B95DE857-0854-459C-9BF3-9C4ADD48E79F}" type="presParOf" srcId="{98DE518A-D9F3-4F17-AFCE-858A347DAE48}" destId="{E972ADC6-2663-4AC9-8584-E7A4DAA5FA9B}" srcOrd="1" destOrd="0" presId="urn:microsoft.com/office/officeart/2005/8/layout/radial4"/>
    <dgm:cxn modelId="{71464E8D-990C-4596-9CB1-D0E920D8774E}" type="presParOf" srcId="{98DE518A-D9F3-4F17-AFCE-858A347DAE48}" destId="{6205AA65-27F5-4832-9410-2E4F0494CF97}" srcOrd="2" destOrd="0" presId="urn:microsoft.com/office/officeart/2005/8/layout/radial4"/>
    <dgm:cxn modelId="{6DBF8200-369B-4A98-9B51-D1D06340DB77}" type="presParOf" srcId="{98DE518A-D9F3-4F17-AFCE-858A347DAE48}" destId="{7FFB59EA-BA78-4BF5-BB6A-179BA44F64C1}" srcOrd="3" destOrd="0" presId="urn:microsoft.com/office/officeart/2005/8/layout/radial4"/>
    <dgm:cxn modelId="{91D3A547-17BF-4E66-B433-947FB1A16D43}" type="presParOf" srcId="{98DE518A-D9F3-4F17-AFCE-858A347DAE48}" destId="{27BAE312-125E-41BE-B6FF-89D74D634710}" srcOrd="4" destOrd="0" presId="urn:microsoft.com/office/officeart/2005/8/layout/radial4"/>
    <dgm:cxn modelId="{145DAD3B-5287-4C0B-BD40-ABC0F5C6D473}" type="presParOf" srcId="{98DE518A-D9F3-4F17-AFCE-858A347DAE48}" destId="{9D6BE96B-D537-45BB-A374-4C317999AC0F}" srcOrd="5" destOrd="0" presId="urn:microsoft.com/office/officeart/2005/8/layout/radial4"/>
    <dgm:cxn modelId="{83D94B4C-C286-4FF7-9E75-6CEC28D3CAF8}" type="presParOf" srcId="{98DE518A-D9F3-4F17-AFCE-858A347DAE48}" destId="{697298CB-12D1-47B1-8D83-2F7A06805F46}" srcOrd="6" destOrd="0" presId="urn:microsoft.com/office/officeart/2005/8/layout/radial4"/>
    <dgm:cxn modelId="{5DCA9F6E-D5A6-4296-9070-3C96766F74EF}" type="presParOf" srcId="{98DE518A-D9F3-4F17-AFCE-858A347DAE48}" destId="{11E8AF5C-0F3F-4420-BF1C-AA10CD564D43}" srcOrd="7" destOrd="0" presId="urn:microsoft.com/office/officeart/2005/8/layout/radial4"/>
    <dgm:cxn modelId="{9EF80DCA-3F85-4007-AF5A-1AB328EEFE9F}" type="presParOf" srcId="{98DE518A-D9F3-4F17-AFCE-858A347DAE48}" destId="{253E6470-2692-47DE-A869-C15458138A98}" srcOrd="8" destOrd="0" presId="urn:microsoft.com/office/officeart/2005/8/layout/radial4"/>
    <dgm:cxn modelId="{36A19495-D636-44E1-B01C-E9D12BC2401F}" type="presParOf" srcId="{98DE518A-D9F3-4F17-AFCE-858A347DAE48}" destId="{4DCFBC57-CE9F-475A-B77C-C6EF4B5D168B}" srcOrd="9" destOrd="0" presId="urn:microsoft.com/office/officeart/2005/8/layout/radial4"/>
    <dgm:cxn modelId="{8CD7D674-9371-4B28-AF39-0A8F5D2BB58D}" type="presParOf" srcId="{98DE518A-D9F3-4F17-AFCE-858A347DAE48}" destId="{90F45597-A3EF-424F-AC9C-96EC0CBCFA43}" srcOrd="10"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28A12-A585-4AA7-AE2D-24B005CEE7F7}">
      <dsp:nvSpPr>
        <dsp:cNvPr id="0" name=""/>
        <dsp:cNvSpPr/>
      </dsp:nvSpPr>
      <dsp:spPr>
        <a:xfrm>
          <a:off x="2295374" y="2063894"/>
          <a:ext cx="1529930" cy="15299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b="1" kern="1200" dirty="0" smtClean="0">
              <a:latin typeface="微软雅黑" pitchFamily="34" charset="-122"/>
              <a:ea typeface="微软雅黑" pitchFamily="34" charset="-122"/>
            </a:rPr>
            <a:t>行政体制改革</a:t>
          </a:r>
          <a:endParaRPr lang="zh-CN" altLang="en-US" sz="2600" b="1" kern="1200" dirty="0">
            <a:latin typeface="微软雅黑" pitchFamily="34" charset="-122"/>
            <a:ea typeface="微软雅黑" pitchFamily="34" charset="-122"/>
          </a:endParaRPr>
        </a:p>
      </dsp:txBody>
      <dsp:txXfrm>
        <a:off x="2519427" y="2287947"/>
        <a:ext cx="1081824" cy="1081824"/>
      </dsp:txXfrm>
    </dsp:sp>
    <dsp:sp modelId="{E972ADC6-2663-4AC9-8584-E7A4DAA5FA9B}">
      <dsp:nvSpPr>
        <dsp:cNvPr id="0" name=""/>
        <dsp:cNvSpPr/>
      </dsp:nvSpPr>
      <dsp:spPr>
        <a:xfrm rot="10800000">
          <a:off x="813493" y="2610844"/>
          <a:ext cx="1400377" cy="43603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05AA65-27F5-4832-9410-2E4F0494CF97}">
      <dsp:nvSpPr>
        <dsp:cNvPr id="0" name=""/>
        <dsp:cNvSpPr/>
      </dsp:nvSpPr>
      <dsp:spPr>
        <a:xfrm>
          <a:off x="86775" y="2247486"/>
          <a:ext cx="1453434" cy="11627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zh-CN" altLang="en-US" sz="2500" b="1" kern="1200" dirty="0" smtClean="0">
              <a:latin typeface="微软雅黑" pitchFamily="34" charset="-122"/>
              <a:ea typeface="微软雅黑" pitchFamily="34" charset="-122"/>
            </a:rPr>
            <a:t>机构职能体系</a:t>
          </a:r>
          <a:endParaRPr lang="zh-CN" altLang="en-US" sz="2500" b="1" kern="1200" dirty="0">
            <a:latin typeface="微软雅黑" pitchFamily="34" charset="-122"/>
            <a:ea typeface="微软雅黑" pitchFamily="34" charset="-122"/>
          </a:endParaRPr>
        </a:p>
      </dsp:txBody>
      <dsp:txXfrm>
        <a:off x="120831" y="2281542"/>
        <a:ext cx="1385322" cy="1094635"/>
      </dsp:txXfrm>
    </dsp:sp>
    <dsp:sp modelId="{7FFB59EA-BA78-4BF5-BB6A-179BA44F64C1}">
      <dsp:nvSpPr>
        <dsp:cNvPr id="0" name=""/>
        <dsp:cNvSpPr/>
      </dsp:nvSpPr>
      <dsp:spPr>
        <a:xfrm rot="13500000">
          <a:off x="1266498" y="1517192"/>
          <a:ext cx="1400377" cy="43603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BAE312-125E-41BE-B6FF-89D74D634710}">
      <dsp:nvSpPr>
        <dsp:cNvPr id="0" name=""/>
        <dsp:cNvSpPr/>
      </dsp:nvSpPr>
      <dsp:spPr>
        <a:xfrm>
          <a:off x="744862" y="658725"/>
          <a:ext cx="1453434" cy="11627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zh-CN" altLang="en-US" sz="2500" b="1" kern="1200" dirty="0" smtClean="0">
              <a:latin typeface="微软雅黑" pitchFamily="34" charset="-122"/>
              <a:ea typeface="微软雅黑" pitchFamily="34" charset="-122"/>
            </a:rPr>
            <a:t>党的领导体系</a:t>
          </a:r>
          <a:endParaRPr lang="zh-CN" altLang="en-US" sz="2500" b="1" kern="1200" dirty="0">
            <a:latin typeface="微软雅黑" pitchFamily="34" charset="-122"/>
            <a:ea typeface="微软雅黑" pitchFamily="34" charset="-122"/>
          </a:endParaRPr>
        </a:p>
      </dsp:txBody>
      <dsp:txXfrm>
        <a:off x="778918" y="692781"/>
        <a:ext cx="1385322" cy="1094635"/>
      </dsp:txXfrm>
    </dsp:sp>
    <dsp:sp modelId="{9D6BE96B-D537-45BB-A374-4C317999AC0F}">
      <dsp:nvSpPr>
        <dsp:cNvPr id="0" name=""/>
        <dsp:cNvSpPr/>
      </dsp:nvSpPr>
      <dsp:spPr>
        <a:xfrm rot="16200000">
          <a:off x="2360151" y="1064187"/>
          <a:ext cx="1400377" cy="43603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97298CB-12D1-47B1-8D83-2F7A06805F46}">
      <dsp:nvSpPr>
        <dsp:cNvPr id="0" name=""/>
        <dsp:cNvSpPr/>
      </dsp:nvSpPr>
      <dsp:spPr>
        <a:xfrm>
          <a:off x="2333622" y="639"/>
          <a:ext cx="1453434" cy="11627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zh-CN" altLang="en-US" sz="2500" b="1" kern="1200" dirty="0" smtClean="0">
              <a:latin typeface="微软雅黑" pitchFamily="34" charset="-122"/>
              <a:ea typeface="微软雅黑" pitchFamily="34" charset="-122"/>
            </a:rPr>
            <a:t>政府治理体系</a:t>
          </a:r>
          <a:endParaRPr lang="zh-CN" altLang="en-US" sz="2500" b="1" kern="1200" dirty="0">
            <a:latin typeface="微软雅黑" pitchFamily="34" charset="-122"/>
            <a:ea typeface="微软雅黑" pitchFamily="34" charset="-122"/>
          </a:endParaRPr>
        </a:p>
      </dsp:txBody>
      <dsp:txXfrm>
        <a:off x="2367678" y="34695"/>
        <a:ext cx="1385322" cy="1094635"/>
      </dsp:txXfrm>
    </dsp:sp>
    <dsp:sp modelId="{11E8AF5C-0F3F-4420-BF1C-AA10CD564D43}">
      <dsp:nvSpPr>
        <dsp:cNvPr id="0" name=""/>
        <dsp:cNvSpPr/>
      </dsp:nvSpPr>
      <dsp:spPr>
        <a:xfrm rot="18900000">
          <a:off x="3453803" y="1517192"/>
          <a:ext cx="1400377" cy="43603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3E6470-2692-47DE-A869-C15458138A98}">
      <dsp:nvSpPr>
        <dsp:cNvPr id="0" name=""/>
        <dsp:cNvSpPr/>
      </dsp:nvSpPr>
      <dsp:spPr>
        <a:xfrm>
          <a:off x="3922383" y="658725"/>
          <a:ext cx="1453434" cy="11627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zh-CN" altLang="en-US" sz="2500" b="1" kern="1200" dirty="0" smtClean="0">
              <a:latin typeface="微软雅黑" pitchFamily="34" charset="-122"/>
              <a:ea typeface="微软雅黑" pitchFamily="34" charset="-122"/>
            </a:rPr>
            <a:t>武装力量体系</a:t>
          </a:r>
          <a:endParaRPr lang="zh-CN" altLang="en-US" sz="2500" b="1" kern="1200" dirty="0">
            <a:latin typeface="微软雅黑" pitchFamily="34" charset="-122"/>
            <a:ea typeface="微软雅黑" pitchFamily="34" charset="-122"/>
          </a:endParaRPr>
        </a:p>
      </dsp:txBody>
      <dsp:txXfrm>
        <a:off x="3956439" y="692781"/>
        <a:ext cx="1385322" cy="1094635"/>
      </dsp:txXfrm>
    </dsp:sp>
    <dsp:sp modelId="{4DCFBC57-CE9F-475A-B77C-C6EF4B5D168B}">
      <dsp:nvSpPr>
        <dsp:cNvPr id="0" name=""/>
        <dsp:cNvSpPr/>
      </dsp:nvSpPr>
      <dsp:spPr>
        <a:xfrm>
          <a:off x="3906808" y="2610844"/>
          <a:ext cx="1400377" cy="43603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F45597-A3EF-424F-AC9C-96EC0CBCFA43}">
      <dsp:nvSpPr>
        <dsp:cNvPr id="0" name=""/>
        <dsp:cNvSpPr/>
      </dsp:nvSpPr>
      <dsp:spPr>
        <a:xfrm>
          <a:off x="4580469" y="2247486"/>
          <a:ext cx="1453434" cy="11627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zh-CN" altLang="en-US" sz="2500" b="1" kern="1200" dirty="0" smtClean="0">
              <a:latin typeface="微软雅黑" pitchFamily="34" charset="-122"/>
              <a:ea typeface="微软雅黑" pitchFamily="34" charset="-122"/>
            </a:rPr>
            <a:t>群团工作体系</a:t>
          </a:r>
          <a:endParaRPr lang="zh-CN" altLang="en-US" sz="2500" b="1" kern="1200" dirty="0">
            <a:latin typeface="微软雅黑" pitchFamily="34" charset="-122"/>
            <a:ea typeface="微软雅黑" pitchFamily="34" charset="-122"/>
          </a:endParaRPr>
        </a:p>
      </dsp:txBody>
      <dsp:txXfrm>
        <a:off x="4614525" y="2281542"/>
        <a:ext cx="1385322" cy="1094635"/>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image" Target="../media/image13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5122" name="Text Box 6"/>
          <p:cNvSpPr txBox="1"/>
          <p:nvPr/>
        </p:nvSpPr>
        <p:spPr>
          <a:xfrm>
            <a:off x="8621713" y="6645275"/>
            <a:ext cx="522287" cy="212725"/>
          </a:xfrm>
          <a:prstGeom prst="rect">
            <a:avLst/>
          </a:prstGeom>
          <a:noFill/>
          <a:ln w="9525">
            <a:noFill/>
          </a:ln>
        </p:spPr>
        <p:txBody>
          <a:bodyPr vert="horz" wrap="square"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
        <p:nvSpPr>
          <p:cNvPr id="5124" name="标题 5123"/>
          <p:cNvSpPr>
            <a:spLocks noGrp="1"/>
          </p:cNvSpPr>
          <p:nvPr>
            <p:ph type="ctrTitle"/>
          </p:nvPr>
        </p:nvSpPr>
        <p:spPr>
          <a:xfrm>
            <a:off x="685800" y="2130425"/>
            <a:ext cx="7772400" cy="1470025"/>
          </a:xfrm>
          <a:prstGeom prst="rect">
            <a:avLst/>
          </a:prstGeom>
          <a:noFill/>
          <a:ln w="9525">
            <a:noFill/>
          </a:ln>
        </p:spPr>
        <p:txBody>
          <a:bodyPr anchor="ctr"/>
          <a:lstStyle>
            <a:lvl1pPr lvl="0" algn="ctr">
              <a:defRPr sz="3600">
                <a:solidFill>
                  <a:srgbClr val="A50021"/>
                </a:solidFill>
              </a:defRPr>
            </a:lvl1pPr>
          </a:lstStyle>
          <a:p>
            <a:pPr lvl="0"/>
            <a:r>
              <a:rPr lang="zh-CN" altLang="en-US"/>
              <a:t>单击此处编辑母版标题样式</a:t>
            </a:r>
            <a:endParaRPr lang="zh-CN" altLang="en-US"/>
          </a:p>
        </p:txBody>
      </p:sp>
      <p:sp>
        <p:nvSpPr>
          <p:cNvPr id="5125" name="副标题 5124"/>
          <p:cNvSpPr>
            <a:spLocks noGrp="1"/>
          </p:cNvSpPr>
          <p:nvPr>
            <p:ph type="subTitle" idx="1"/>
          </p:nvPr>
        </p:nvSpPr>
        <p:spPr>
          <a:xfrm>
            <a:off x="1371600" y="3886200"/>
            <a:ext cx="6400800" cy="1066800"/>
          </a:xfrm>
          <a:prstGeom prst="rect">
            <a:avLst/>
          </a:prstGeom>
          <a:noFill/>
          <a:ln w="9525">
            <a:noFill/>
          </a:ln>
        </p:spPr>
        <p:txBody>
          <a:bodyPr anchor="t"/>
          <a:lstStyle>
            <a:lvl1pPr marL="0" lvl="0" indent="0" algn="ctr">
              <a:buNone/>
              <a:defRPr sz="3200"/>
            </a:lvl1pPr>
            <a:lvl2pPr marL="457200" lvl="1" indent="0" algn="ctr">
              <a:buNone/>
              <a:defRPr sz="2400"/>
            </a:lvl2pPr>
            <a:lvl3pPr marL="914400" lvl="2" indent="0" algn="ctr">
              <a:buNone/>
              <a:defRPr sz="2400"/>
            </a:lvl3pPr>
            <a:lvl4pPr marL="1371600" lvl="3" indent="0" algn="ctr">
              <a:buNone/>
              <a:defRPr sz="2400"/>
            </a:lvl4pPr>
            <a:lvl5pPr marL="1828800" lvl="4" indent="0" algn="ctr">
              <a:buNone/>
              <a:defRPr sz="2400"/>
            </a:lvl5pPr>
          </a:lstStyle>
          <a:p>
            <a:pPr lvl="0"/>
            <a:r>
              <a:rPr lang="zh-CN" altLang="en-US"/>
              <a:t>单击此处编辑母版副标题样式</a:t>
            </a:r>
            <a:endParaRPr lang="zh-CN" altLang="en-US"/>
          </a:p>
        </p:txBody>
      </p:sp>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showMasterPhAnim="0">
  <p:cSld name="1_标题幻灯片">
    <p:bg>
      <p:bgPr>
        <a:blipFill rotWithShape="1">
          <a:blip r:embed="rId2" cstate="print">
            <a:alphaModFix amt="57000"/>
          </a:blip>
          <a:stretch>
            <a:fillRect/>
          </a:stretch>
        </a:blipFill>
        <a:effectLst/>
      </p:bgPr>
    </p:bg>
    <p:spTree>
      <p:nvGrpSpPr>
        <p:cNvPr id="1" name=""/>
        <p:cNvGrpSpPr/>
        <p:nvPr/>
      </p:nvGrpSpPr>
      <p:grpSpPr>
        <a:xfrm>
          <a:off x="0" y="0"/>
          <a:ext cx="0" cy="0"/>
          <a:chOff x="0" y="0"/>
          <a:chExt cx="0" cy="0"/>
        </a:xfrm>
      </p:grpSpPr>
      <p:sp>
        <p:nvSpPr>
          <p:cNvPr id="7170" name="文本框 7169"/>
          <p:cNvSpPr txBox="1"/>
          <p:nvPr userDrawn="1"/>
        </p:nvSpPr>
        <p:spPr>
          <a:xfrm>
            <a:off x="15875" y="3903663"/>
            <a:ext cx="9128125" cy="1798637"/>
          </a:xfrm>
          <a:prstGeom prst="rect">
            <a:avLst/>
          </a:prstGeom>
          <a:solidFill>
            <a:schemeClr val="bg1">
              <a:alpha val="29999"/>
            </a:schemeClr>
          </a:solidFill>
          <a:ln w="9525">
            <a:noFill/>
          </a:ln>
        </p:spPr>
        <p:txBody>
          <a:bodyPr>
            <a:spAutoFit/>
          </a:bodyPr>
          <a:lstStyle/>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p:txBody>
      </p:sp>
      <p:sp>
        <p:nvSpPr>
          <p:cNvPr id="7171" name="标题 7170"/>
          <p:cNvSpPr>
            <a:spLocks noGrp="1"/>
          </p:cNvSpPr>
          <p:nvPr>
            <p:ph type="ctrTitle"/>
          </p:nvPr>
        </p:nvSpPr>
        <p:spPr>
          <a:xfrm>
            <a:off x="685800" y="3903663"/>
            <a:ext cx="7770813" cy="977900"/>
          </a:xfrm>
          <a:prstGeom prst="rect">
            <a:avLst/>
          </a:prstGeom>
          <a:noFill/>
          <a:ln w="9525">
            <a:noFill/>
          </a:ln>
        </p:spPr>
        <p:txBody>
          <a:bodyPr lIns="86597" tIns="43298" rIns="86597" bIns="43298" anchor="ctr"/>
          <a:lstStyle>
            <a:lvl1pPr lvl="0" algn="ctr">
              <a:defRPr sz="41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stStyle>
          <a:p>
            <a:pPr lvl="0"/>
            <a:r>
              <a:rPr lang="zh-CN" altLang="en-US"/>
              <a:t>单击此处编辑母版标题样式</a:t>
            </a:r>
            <a:endParaRPr lang="zh-CN" altLang="en-US"/>
          </a:p>
        </p:txBody>
      </p:sp>
      <p:sp>
        <p:nvSpPr>
          <p:cNvPr id="7172" name="副标题 7171"/>
          <p:cNvSpPr>
            <a:spLocks noGrp="1"/>
          </p:cNvSpPr>
          <p:nvPr>
            <p:ph type="subTitle" idx="1"/>
          </p:nvPr>
        </p:nvSpPr>
        <p:spPr>
          <a:xfrm>
            <a:off x="1371600" y="5013325"/>
            <a:ext cx="6400800" cy="917575"/>
          </a:xfrm>
          <a:prstGeom prst="rect">
            <a:avLst/>
          </a:prstGeom>
          <a:noFill/>
          <a:ln w="9525">
            <a:noFill/>
          </a:ln>
        </p:spPr>
        <p:txBody>
          <a:bodyPr lIns="86597" tIns="43298" rIns="86597" bIns="43298" anchor="t"/>
          <a:lstStyle>
            <a:lvl1pPr marL="0" lvl="0" indent="0" algn="ctr">
              <a:buNone/>
              <a:defRPr sz="33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vl2pPr marL="433705" lvl="1"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2pPr>
            <a:lvl3pPr marL="866775" lvl="2"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3pPr>
            <a:lvl4pPr marL="1298575" lvl="3"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4pPr>
            <a:lvl5pPr marL="1732280" lvl="4"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5pPr>
          </a:lstStyle>
          <a:p>
            <a:pPr lvl="0"/>
            <a:r>
              <a:rPr lang="zh-CN" altLang="en-US"/>
              <a:t>单击此处编辑母版副标题样式</a:t>
            </a:r>
            <a:endParaRPr lang="zh-CN" altLang="en-US"/>
          </a:p>
        </p:txBody>
      </p:sp>
      <p:sp>
        <p:nvSpPr>
          <p:cNvPr id="7173" name="日期占位符 7172"/>
          <p:cNvSpPr>
            <a:spLocks noGrp="1"/>
          </p:cNvSpPr>
          <p:nvPr>
            <p:ph type="dt" sz="half" idx="2"/>
          </p:nvPr>
        </p:nvSpPr>
        <p:spPr>
          <a:xfrm>
            <a:off x="457200" y="6243638"/>
            <a:ext cx="2133600" cy="477837"/>
          </a:xfrm>
          <a:prstGeom prst="rect">
            <a:avLst/>
          </a:prstGeom>
          <a:noFill/>
          <a:ln w="9525">
            <a:noFill/>
          </a:ln>
        </p:spPr>
        <p:txBody>
          <a:bodyPr lIns="86597" tIns="43298" rIns="86597" bIns="43298" anchor="t"/>
          <a:lstStyle>
            <a:lvl1pPr>
              <a:defRPr sz="1500">
                <a:solidFill>
                  <a:schemeClr val="bg1"/>
                </a:solidFill>
              </a:defRPr>
            </a:lvl1pPr>
          </a:lstStyle>
          <a:p>
            <a:endParaRPr lang="zh-CN" altLang="en-US" dirty="0">
              <a:latin typeface="Arial" panose="020B0604020202020204" pitchFamily="34" charset="0"/>
            </a:endParaRPr>
          </a:p>
        </p:txBody>
      </p:sp>
      <p:sp>
        <p:nvSpPr>
          <p:cNvPr id="7174" name="页脚占位符 7173"/>
          <p:cNvSpPr>
            <a:spLocks noGrp="1"/>
          </p:cNvSpPr>
          <p:nvPr>
            <p:ph type="ftr" sz="quarter" idx="3"/>
          </p:nvPr>
        </p:nvSpPr>
        <p:spPr>
          <a:xfrm>
            <a:off x="3124200" y="6243638"/>
            <a:ext cx="2895600" cy="477837"/>
          </a:xfrm>
          <a:prstGeom prst="rect">
            <a:avLst/>
          </a:prstGeom>
          <a:noFill/>
          <a:ln w="9525">
            <a:noFill/>
          </a:ln>
        </p:spPr>
        <p:txBody>
          <a:bodyPr lIns="86597" tIns="43298" rIns="86597" bIns="43298" anchor="t"/>
          <a:lstStyle>
            <a:lvl1pPr algn="ctr">
              <a:defRPr sz="1500">
                <a:solidFill>
                  <a:schemeClr val="bg1"/>
                </a:solidFill>
              </a:defRPr>
            </a:lvl1pPr>
          </a:lstStyle>
          <a:p>
            <a:endParaRPr lang="zh-CN" altLang="en-US" dirty="0">
              <a:latin typeface="Arial" panose="020B0604020202020204" pitchFamily="34" charset="0"/>
            </a:endParaRPr>
          </a:p>
        </p:txBody>
      </p:sp>
      <p:sp>
        <p:nvSpPr>
          <p:cNvPr id="7175" name="灯片编号占位符 7174"/>
          <p:cNvSpPr>
            <a:spLocks noGrp="1"/>
          </p:cNvSpPr>
          <p:nvPr>
            <p:ph type="sldNum" sz="quarter" idx="4"/>
          </p:nvPr>
        </p:nvSpPr>
        <p:spPr>
          <a:xfrm>
            <a:off x="6553200" y="6243638"/>
            <a:ext cx="2133600" cy="477837"/>
          </a:xfrm>
          <a:prstGeom prst="rect">
            <a:avLst/>
          </a:prstGeom>
          <a:noFill/>
          <a:ln w="9525">
            <a:noFill/>
          </a:ln>
        </p:spPr>
        <p:txBody>
          <a:bodyPr lIns="86597" tIns="43298" rIns="86597" bIns="43298" anchor="t"/>
          <a:lstStyle>
            <a:lvl1pPr algn="r">
              <a:defRPr sz="1500">
                <a:solidFill>
                  <a:schemeClr val="bg1"/>
                </a:solidFill>
              </a:defRPr>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rotWithShape="1">
          <a:blip r:embed="rId2" cstate="print"/>
          <a:stretch>
            <a:fillRect b="8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8229600" cy="826770"/>
          </a:xfrm>
        </p:spPr>
        <p:txBody>
          <a:bodyPr/>
          <a:lstStyle>
            <a:lvl1pPr>
              <a:defRPr sz="2800">
                <a:solidFill>
                  <a:srgbClr val="FF0000"/>
                </a:solidFill>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03835" y="2320925"/>
            <a:ext cx="8493760" cy="3569335"/>
          </a:xfrm>
        </p:spPr>
        <p:txBody>
          <a:bodyPr/>
          <a:lstStyle>
            <a:lvl1pPr marL="0" indent="0">
              <a:buNone/>
              <a:defRPr sz="2400">
                <a:latin typeface="微软雅黑" panose="020B0503020204020204" charset="-122"/>
                <a:ea typeface="微软雅黑" panose="020B0503020204020204" charset="-122"/>
              </a:defRPr>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pic>
        <p:nvPicPr>
          <p:cNvPr id="4" name="图片 3"/>
          <p:cNvPicPr>
            <a:picLocks noChangeAspect="1"/>
          </p:cNvPicPr>
          <p:nvPr userDrawn="1"/>
        </p:nvPicPr>
        <p:blipFill>
          <a:blip r:embed="rId3" cstate="print"/>
          <a:srcRect l="32515"/>
          <a:stretch>
            <a:fillRect/>
          </a:stretch>
        </p:blipFill>
        <p:spPr>
          <a:xfrm>
            <a:off x="5995670" y="5996305"/>
            <a:ext cx="3140710" cy="8026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5.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4" cstate="print"/>
          <a:stretch>
            <a:fillRect/>
          </a:stretch>
        </a:blipFill>
        <a:effectLst/>
      </p:bgPr>
    </p:bg>
    <p:spTree>
      <p:nvGrpSpPr>
        <p:cNvPr id="1" name=""/>
        <p:cNvGrpSpPr/>
        <p:nvPr/>
      </p:nvGrpSpPr>
      <p:grpSpPr>
        <a:xfrm>
          <a:off x="0" y="0"/>
          <a:ext cx="0" cy="0"/>
          <a:chOff x="0" y="0"/>
          <a:chExt cx="0" cy="0"/>
        </a:xfrm>
      </p:grpSpPr>
      <p:sp>
        <p:nvSpPr>
          <p:cNvPr id="4098" name="Rectangle 3"/>
          <p:cNvSpPr>
            <a:spLocks noGrp="1"/>
          </p:cNvSpPr>
          <p:nvPr>
            <p:ph type="title"/>
          </p:nvPr>
        </p:nvSpPr>
        <p:spPr>
          <a:xfrm>
            <a:off x="381000" y="76200"/>
            <a:ext cx="7678738" cy="663575"/>
          </a:xfrm>
          <a:prstGeom prst="rect">
            <a:avLst/>
          </a:prstGeom>
          <a:noFill/>
          <a:ln w="9525">
            <a:noFill/>
          </a:ln>
        </p:spPr>
        <p:txBody>
          <a:bodyPr anchor="b"/>
          <a:lstStyle/>
          <a:p>
            <a:pPr lvl="0"/>
            <a:r>
              <a:rPr lang="zh-CN" altLang="en-US"/>
              <a:t>单击此处编辑母版标题样式</a:t>
            </a:r>
            <a:endParaRPr lang="zh-CN" altLang="en-US"/>
          </a:p>
        </p:txBody>
      </p:sp>
      <p:sp>
        <p:nvSpPr>
          <p:cNvPr id="4099" name="Rectangle 4"/>
          <p:cNvSpPr>
            <a:spLocks noGrp="1"/>
          </p:cNvSpPr>
          <p:nvPr>
            <p:ph type="body" idx="1"/>
          </p:nvPr>
        </p:nvSpPr>
        <p:spPr>
          <a:xfrm>
            <a:off x="1306513" y="1268413"/>
            <a:ext cx="7043737" cy="4859337"/>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4100" name="Text Box 6"/>
          <p:cNvSpPr txBox="1"/>
          <p:nvPr/>
        </p:nvSpPr>
        <p:spPr>
          <a:xfrm>
            <a:off x="8621713" y="6645275"/>
            <a:ext cx="522287" cy="212725"/>
          </a:xfrm>
          <a:prstGeom prst="rect">
            <a:avLst/>
          </a:prstGeom>
          <a:noFill/>
          <a:ln w="9525">
            <a:noFill/>
          </a:ln>
        </p:spPr>
        <p:txBody>
          <a:bodyPr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p:txStyles>
    <p:titleStyle>
      <a:lvl1pPr marL="0" lvl="0" indent="0" algn="l" defTabSz="914400" eaLnBrk="0" fontAlgn="base" latinLnBrk="0" hangingPunct="0">
        <a:lnSpc>
          <a:spcPct val="100000"/>
        </a:lnSpc>
        <a:spcBef>
          <a:spcPct val="0"/>
        </a:spcBef>
        <a:spcAft>
          <a:spcPct val="0"/>
        </a:spcAft>
        <a:buNone/>
        <a:defRPr sz="3200" b="1" i="0" u="none" kern="1200" baseline="0">
          <a:solidFill>
            <a:schemeClr val="bg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8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6.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image" Target="../media/image117.jpe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1.jpeg"/><Relationship Id="rId1"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2.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3.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4.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jpeg"/><Relationship Id="rId1" Type="http://schemas.openxmlformats.org/officeDocument/2006/relationships/image" Target="../media/image16.jpe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6.jpe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7.jpeg"/></Relationships>
</file>

<file path=ppt/slides/_rels/slide11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128.emf"/><Relationship Id="rId1" Type="http://schemas.openxmlformats.org/officeDocument/2006/relationships/oleObject" Target="../embeddings/oleObject1.bin"/></Relationships>
</file>

<file path=ppt/slides/_rels/slide11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34.jpeg"/><Relationship Id="rId7" Type="http://schemas.openxmlformats.org/officeDocument/2006/relationships/image" Target="../media/image133.jpeg"/><Relationship Id="rId6" Type="http://schemas.openxmlformats.org/officeDocument/2006/relationships/image" Target="../media/image132.jpeg"/><Relationship Id="rId5" Type="http://schemas.openxmlformats.org/officeDocument/2006/relationships/image" Target="../media/image131.png"/><Relationship Id="rId4" Type="http://schemas.openxmlformats.org/officeDocument/2006/relationships/oleObject" Target="../embeddings/Workbook2.xls"/><Relationship Id="rId3" Type="http://schemas.openxmlformats.org/officeDocument/2006/relationships/image" Target="../media/image130.png"/><Relationship Id="rId2" Type="http://schemas.openxmlformats.org/officeDocument/2006/relationships/oleObject" Target="../embeddings/Workbook1.xls"/><Relationship Id="rId10" Type="http://schemas.openxmlformats.org/officeDocument/2006/relationships/vmlDrawing" Target="../drawings/vmlDrawing2.vml"/><Relationship Id="rId1" Type="http://schemas.openxmlformats.org/officeDocument/2006/relationships/image" Target="../media/image129.jpe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5.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6.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7.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8.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jpeg"/></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43.png"/><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4.png"/><Relationship Id="rId2" Type="http://schemas.microsoft.com/office/2007/relationships/media" Target="file:///C:\Users\Administrator\Desktop\2019&#35838;&#20214;\&#31532;&#21313;&#31456;%20&#8220;&#20116;&#20301;&#19968;&#20307;&#8221;&#24635;&#24067;&#23616;\&#20911;&#39589;&#25165;&#65306;&#35835;&#20070;&#26159;&#20026;&#20102;&#24515;&#28789;&#29983;&#27963;.mp4" TargetMode="External"/><Relationship Id="rId1" Type="http://schemas.openxmlformats.org/officeDocument/2006/relationships/video" Target="file:///C:\Users\Administrator\Desktop\2019&#35838;&#20214;\&#31532;&#21313;&#31456;%20&#8220;&#20116;&#20301;&#19968;&#20307;&#8221;&#24635;&#24067;&#23616;\&#20911;&#39589;&#25165;&#65306;&#35835;&#20070;&#26159;&#20026;&#20102;&#24515;&#28789;&#29983;&#27963;.mp4" TargetMode="Externa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6.png"/><Relationship Id="rId1" Type="http://schemas.openxmlformats.org/officeDocument/2006/relationships/image" Target="../media/image145.png"/></Relationships>
</file>

<file path=ppt/slides/_rels/slide12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51.jpeg"/><Relationship Id="rId4" Type="http://schemas.openxmlformats.org/officeDocument/2006/relationships/image" Target="../media/image150.jpeg"/><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image" Target="../media/image147.jpe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2.jpeg"/></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3.png"/><Relationship Id="rId2" Type="http://schemas.microsoft.com/office/2007/relationships/media" Target="file:///C:\Users\Administrator\Desktop\2019&#35838;&#20214;\&#31532;&#21313;&#31456;%20&#8220;&#20116;&#20301;&#19968;&#20307;&#8221;&#24635;&#24067;&#23616;\2019.4.15&#20064;&#36817;&#24179;&#24635;&#20070;&#35760;&#36212;&#37325;&#24198;&#21326;&#28330;&#26449;&#25206;&#36139;&#32771;&#23519;&#32426;&#23454;&#65306;&#29301;&#25346;&#19982;&#24806;&#24565;.mp4" TargetMode="External"/><Relationship Id="rId1" Type="http://schemas.openxmlformats.org/officeDocument/2006/relationships/video" Target="file:///C:\Users\Administrator\Desktop\2019&#35838;&#20214;\&#31532;&#21313;&#31456;%20&#8220;&#20116;&#20301;&#19968;&#20307;&#8221;&#24635;&#24067;&#23616;\2019.4.15&#20064;&#36817;&#24179;&#24635;&#20070;&#35760;&#36212;&#37325;&#24198;&#21326;&#28330;&#26449;&#25206;&#36139;&#32771;&#23519;&#32426;&#23454;&#65306;&#29301;&#25346;&#19982;&#24806;&#24565;.mp4" TargetMode="Externa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154.jpe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5.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1.jpeg"/><Relationship Id="rId1" Type="http://schemas.openxmlformats.org/officeDocument/2006/relationships/image" Target="../media/image20.jpe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7.png"/></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8.png"/><Relationship Id="rId2" Type="http://schemas.microsoft.com/office/2007/relationships/media" Target="file:///C:\Users\Administrator\Desktop\2019&#35838;&#20214;\&#31532;&#21313;&#31456;%20&#8220;&#20116;&#20301;&#19968;&#20307;&#8221;&#24635;&#24067;&#23616;\&#20160;&#20040;&#26159;&#24635;&#20307;&#22269;&#23478;&#23433;&#20840;&#35266;.mp4" TargetMode="External"/><Relationship Id="rId1" Type="http://schemas.openxmlformats.org/officeDocument/2006/relationships/video" Target="file:///C:\Users\Administrator\Desktop\2019&#35838;&#20214;\&#31532;&#21313;&#31456;%20&#8220;&#20116;&#20301;&#19968;&#20307;&#8221;&#24635;&#24067;&#23616;\&#20160;&#20040;&#26159;&#24635;&#20307;&#22269;&#23478;&#23433;&#20840;&#35266;.mp4" TargetMode="Externa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9.jpe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0.png"/></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61.png"/><Relationship Id="rId2" Type="http://schemas.microsoft.com/office/2007/relationships/media" Target="file:///C:\Users\Administrator\Desktop\&#31532;&#21313;&#31456;%20&#8220;&#20116;&#20301;&#19968;&#20307;&#8221;&#24635;&#24067;&#23616;\&#22320;&#29699;&#20043;&#27468;%20&#20013;&#33521;&#23383;&#24149;%20-%20Mike%20Tompkins.wmv" TargetMode="External"/><Relationship Id="rId1" Type="http://schemas.openxmlformats.org/officeDocument/2006/relationships/video" Target="file:///C:\Users\Administrator\Desktop\&#31532;&#21313;&#31456;%20&#8220;&#20116;&#20301;&#19968;&#20307;&#8221;&#24635;&#24067;&#23616;\&#22320;&#29699;&#20043;&#27468;%20&#20013;&#33521;&#23383;&#24149;%20-%20Mike%20Tompkins.wmv"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65.jpeg"/><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image" Target="../media/image162.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6.jpe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7.jpe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9.jpe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0.jpe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1.png"/><Relationship Id="rId2" Type="http://schemas.microsoft.com/office/2007/relationships/media" Target="../media/media1.mp4"/><Relationship Id="rId1" Type="http://schemas.openxmlformats.org/officeDocument/2006/relationships/video" Target="../media/media1.mp4"/></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2.png"/></Relationships>
</file>

<file path=ppt/slides/_rels/slide14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3.png"/><Relationship Id="rId2" Type="http://schemas.microsoft.com/office/2007/relationships/media" Target="file:///C:\Users\Administrator\Desktop\2019&#35838;&#20214;\&#31532;&#21313;&#31456;%20&#8220;&#20116;&#20301;&#19968;&#20307;&#8221;&#24635;&#24067;&#23616;\&#12298;&#28966;&#28857;&#35775;&#35848;&#12299;%2020180522%20&#8220;&#32654;&#20029;&#20013;&#22269;&#8221;&#24590;&#20040;&#24314;.mp4" TargetMode="External"/><Relationship Id="rId1" Type="http://schemas.openxmlformats.org/officeDocument/2006/relationships/video" Target="file:///C:\Users\Administrator\Desktop\2019&#35838;&#20214;\&#31532;&#21313;&#31456;%20&#8220;&#20116;&#20301;&#19968;&#20307;&#8221;&#24635;&#24067;&#23616;\&#12298;&#28966;&#28857;&#35775;&#35848;&#12299;%2020180522%20&#8220;&#32654;&#20029;&#20013;&#22269;&#8221;&#24590;&#20040;&#24314;.mp4"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8.png"/><Relationship Id="rId2" Type="http://schemas.microsoft.com/office/2007/relationships/media" Target="file:///C:\Users\Administrator\Desktop\2019&#35270;&#39057;&#36164;&#26009;\&#31532;&#21313;&#31456;%20&#8220;&#20116;&#20301;&#19968;&#20307;&#8221;&#24635;&#24067;&#23616;\&#20013;&#22269;&#36814;&#26469;&#31532;&#22235;&#27425;&#21019;&#19994;&#22823;&#28526;&#65374;&#21019;&#26032;&#25216;&#26415;&#12298;&#20840;&#27665;&#21019;&#19994;&#19975;&#20247;&#21019;&#26032;&#12299;.mp4" TargetMode="External"/><Relationship Id="rId1" Type="http://schemas.openxmlformats.org/officeDocument/2006/relationships/video" Target="file:///C:\Users\Administrator\Desktop\2019&#35270;&#39057;&#36164;&#26009;\&#31532;&#21313;&#31456;%20&#8220;&#20116;&#20301;&#19968;&#20307;&#8221;&#24635;&#24067;&#23616;\&#20013;&#22269;&#36814;&#26469;&#31532;&#22235;&#27425;&#21019;&#19994;&#22823;&#28526;&#65374;&#21019;&#26032;&#25216;&#26415;&#12298;&#20840;&#27665;&#21019;&#19994;&#19975;&#20247;&#21019;&#26032;&#12299;.mp4" TargetMode="Externa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9.png"/><Relationship Id="rId2" Type="http://schemas.microsoft.com/office/2007/relationships/media" Target="file:///C:\Users\Administrator\Desktop\2019&#35270;&#39057;&#36164;&#26009;\&#31532;&#21313;&#31456;%20&#8220;&#20116;&#20301;&#19968;&#20307;&#8221;&#24635;&#24067;&#23616;\&#20013;&#31561;&#25910;&#20837;&#38519;&#20117;.mp4" TargetMode="External"/><Relationship Id="rId1" Type="http://schemas.openxmlformats.org/officeDocument/2006/relationships/video" Target="file:///C:\Users\Administrator\Desktop\2019&#35270;&#39057;&#36164;&#26009;\&#31532;&#21313;&#31456;%20&#8220;&#20116;&#20301;&#19968;&#20307;&#8221;&#24635;&#24067;&#23616;\&#20013;&#31561;&#25910;&#20837;&#38519;&#20117;.mp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1.png"/><Relationship Id="rId3" Type="http://schemas.microsoft.com/office/2007/relationships/media" Target="file:///C:\Users\Administrator\Desktop\2019&#35270;&#39057;&#36164;&#26009;\&#31532;&#21313;&#31456;%20&#8220;&#20116;&#20301;&#19968;&#20307;&#8221;&#24635;&#24067;&#23616;\&#26032;&#20852;&#22478;&#24066;&#22823;&#23835;&#36215;%20%20&#22235;&#22823;&#26495;&#22359;&#21327;&#35843;&#21457;&#23637;&#65281;&#20013;&#22269;&#27491;&#22312;&#23835;&#36215;&#65281;.mp4" TargetMode="External"/><Relationship Id="rId2" Type="http://schemas.openxmlformats.org/officeDocument/2006/relationships/video" Target="file:///C:\Users\Administrator\Desktop\2019&#35270;&#39057;&#36164;&#26009;\&#31532;&#21313;&#31456;%20&#8220;&#20116;&#20301;&#19968;&#20307;&#8221;&#24635;&#24067;&#23616;\&#26032;&#20852;&#22478;&#24066;&#22823;&#23835;&#36215;%20%20&#22235;&#22823;&#26495;&#22359;&#21327;&#35843;&#21457;&#23637;&#65281;&#20013;&#22269;&#27491;&#22312;&#23835;&#36215;&#65281;.mp4" TargetMode="Externa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5.png"/><Relationship Id="rId3" Type="http://schemas.microsoft.com/office/2007/relationships/media" Target="file:///C:\Users\Administrator\Desktop\2019&#35270;&#39057;&#36164;&#26009;\&#31532;&#21313;&#31456;%20&#8220;&#20116;&#20301;&#19968;&#20307;&#8221;&#24635;&#24067;&#23616;\&#20064;&#36817;&#24179;&#35848;&#32511;&#33394;&#21457;&#23637;&#65306;&#19981;&#33021;&#21507;&#31062;&#23447;&#39277;%20&#26029;&#23376;&#23385;&#36335;.mp4" TargetMode="External"/><Relationship Id="rId2" Type="http://schemas.openxmlformats.org/officeDocument/2006/relationships/video" Target="file:///C:\Users\Administrator\Desktop\2019&#35270;&#39057;&#36164;&#26009;\&#31532;&#21313;&#31456;%20&#8220;&#20116;&#20301;&#19968;&#20307;&#8221;&#24635;&#24067;&#23616;\&#20064;&#36817;&#24179;&#35848;&#32511;&#33394;&#21457;&#23637;&#65306;&#19981;&#33021;&#21507;&#31062;&#23447;&#39277;%20&#26029;&#23376;&#23385;&#36335;.mp4" TargetMode="Externa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8.png"/><Relationship Id="rId3" Type="http://schemas.microsoft.com/office/2007/relationships/media" Target="file:///C:\Users\Administrator\Desktop\2019&#35270;&#39057;&#36164;&#26009;\&#31532;&#21313;&#31456;%20&#8220;&#20116;&#20301;&#19968;&#20307;&#8221;&#24635;&#24067;&#23616;\&#29615;&#29699;&#32593;&#65306;&#32654;&#22269;&#25910;&#32039;&#37096;&#20998;&#20013;&#22269;&#30041;&#23398;&#29983;&#31614;&#35777;&#25919;&#31574;%20&#26292;&#38706;&#19968;&#22823;&#24369;&#28857;&#65281;.mp4" TargetMode="External"/><Relationship Id="rId2" Type="http://schemas.openxmlformats.org/officeDocument/2006/relationships/video" Target="file:///C:\Users\Administrator\Desktop\2019&#35270;&#39057;&#36164;&#26009;\&#31532;&#21313;&#31456;%20&#8220;&#20116;&#20301;&#19968;&#20307;&#8221;&#24635;&#24067;&#23616;\&#29615;&#29699;&#32593;&#65306;&#32654;&#22269;&#25910;&#32039;&#37096;&#20998;&#20013;&#22269;&#30041;&#23398;&#29983;&#31614;&#35777;&#25919;&#31574;%20&#26292;&#38706;&#19968;&#22823;&#24369;&#28857;&#65281;.mp4" TargetMode="Externa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1.png"/><Relationship Id="rId3" Type="http://schemas.microsoft.com/office/2007/relationships/media" Target="file:///C:\Users\Administrator\Desktop\2019&#35270;&#39057;&#36164;&#26009;\&#31532;&#21313;&#31456;%20&#8220;&#20116;&#20301;&#19968;&#20307;&#8221;&#24635;&#24067;&#23616;\&#22806;&#23186;&#32439;&#32439;&#28857;&#36190;&#65281;&#20027;&#21160;&#25193;&#22823;&#36827;&#21475;%20&#36827;&#21338;&#20250;&#24432;&#26174;&#20013;&#22269;&#24320;&#25918;&#20915;&#24515;.mp4" TargetMode="External"/><Relationship Id="rId2" Type="http://schemas.openxmlformats.org/officeDocument/2006/relationships/video" Target="file:///C:\Users\Administrator\Desktop\2019&#35270;&#39057;&#36164;&#26009;\&#31532;&#21313;&#31456;%20&#8220;&#20116;&#20301;&#19968;&#20307;&#8221;&#24635;&#24067;&#23616;\&#22806;&#23186;&#32439;&#32439;&#28857;&#36190;&#65281;&#20027;&#21160;&#25193;&#22823;&#36827;&#21475;%20&#36827;&#21338;&#20250;&#24432;&#26174;&#20013;&#22269;&#24320;&#25918;&#20915;&#24515;.mp4" TargetMode="Externa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7.png"/><Relationship Id="rId2" Type="http://schemas.microsoft.com/office/2007/relationships/media" Target="file:///C:\Users\Administrator\Desktop\2019&#35270;&#39057;&#36164;&#26009;\&#31532;&#21313;&#31456;%20&#8220;&#20116;&#20301;&#19968;&#20307;&#8221;&#24635;&#24067;&#23616;\&#21313;&#20998;&#38047;&#30475;&#25026;&#37329;&#34701;&#21361;&#26426;%20&#27425;&#36151;&#21361;&#26426;%20&#25151;&#20215;%20&#20013;&#25991;&#23383;&#24149;.wmv" TargetMode="External"/><Relationship Id="rId1" Type="http://schemas.openxmlformats.org/officeDocument/2006/relationships/video" Target="file:///C:\Users\Administrator\Desktop\2019&#35270;&#39057;&#36164;&#26009;\&#31532;&#21313;&#31456;%20&#8220;&#20116;&#20301;&#19968;&#20307;&#8221;&#24635;&#24067;&#23616;\&#21313;&#20998;&#38047;&#30475;&#25026;&#37329;&#34701;&#21361;&#26426;%20&#27425;&#36151;&#21361;&#26426;%20&#25151;&#20215;%20&#20013;&#25991;&#23383;&#24149;.wmv" TargetMode="Externa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 Id="rId3" Type="http://schemas.openxmlformats.org/officeDocument/2006/relationships/image" Target="../media/image52.png"/><Relationship Id="rId2" Type="http://schemas.microsoft.com/office/2007/relationships/media" Target="file:///C:\Users\Administrator\Desktop\2019&#35270;&#39057;&#36164;&#26009;\&#31532;&#21313;&#31456;%20&#8220;&#20116;&#20301;&#19968;&#20307;&#8221;&#24635;&#24067;&#23616;\&#20013;&#22269;&#21046;&#36896;2025.mp4" TargetMode="External"/><Relationship Id="rId1" Type="http://schemas.openxmlformats.org/officeDocument/2006/relationships/video" Target="file:///C:\Users\Administrator\Desktop\2019&#35270;&#39057;&#36164;&#26009;\&#31532;&#21313;&#31456;%20&#8220;&#20116;&#20301;&#19968;&#20307;&#8221;&#24635;&#24067;&#23616;\&#20013;&#22269;&#21046;&#36896;2025.mp4"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7.png"/><Relationship Id="rId1"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9.png"/><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1.png"/><Relationship Id="rId3" Type="http://schemas.microsoft.com/office/2007/relationships/media" Target="file:///C:\Users\Administrator\Desktop\2019&#35270;&#39057;&#36164;&#26009;\&#31532;&#21313;&#31456;%20&#8220;&#20116;&#20301;&#19968;&#20307;&#8221;&#24635;&#24067;&#23616;\&#25705;&#26681;&#22763;&#20025;&#21033;&#65306;&#20013;&#22269;&#32463;&#27982;&#25968;&#25454;&#26174;&#31034;&#20102;&#19977;&#21435;&#19968;&#38477;&#19968;&#34917;&#30340;&#25104;&#23601;2018&#24180;.mp4" TargetMode="External"/><Relationship Id="rId2" Type="http://schemas.openxmlformats.org/officeDocument/2006/relationships/video" Target="file:///C:\Users\Administrator\Desktop\2019&#35270;&#39057;&#36164;&#26009;\&#31532;&#21313;&#31456;%20&#8220;&#20116;&#20301;&#19968;&#20307;&#8221;&#24635;&#24067;&#23616;\&#25705;&#26681;&#22763;&#20025;&#21033;&#65306;&#20013;&#22269;&#32463;&#27982;&#25968;&#25454;&#26174;&#31034;&#20102;&#19977;&#21435;&#19968;&#38477;&#19968;&#34917;&#30340;&#25104;&#23601;2018&#24180;.mp4" TargetMode="External"/><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2.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64.GIF"/><Relationship Id="rId1" Type="http://schemas.openxmlformats.org/officeDocument/2006/relationships/image" Target="../media/image63.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5.png"/><Relationship Id="rId2" Type="http://schemas.microsoft.com/office/2007/relationships/media" Target="file:///C:\Users\Administrator\Desktop\2019&#35270;&#39057;&#36164;&#26009;\&#31532;&#21313;&#31456;%20&#8220;&#20116;&#20301;&#19968;&#20307;&#8221;&#24635;&#24067;&#23616;\&#12298;&#20170;&#22825;&#25105;&#23398;&#20064;&#12299;&#65306;&#22914;&#20309;&#24314;&#35774;&#29616;&#20195;&#21270;&#32463;&#27982;&#20307;&#31995;.mp4" TargetMode="External"/><Relationship Id="rId1" Type="http://schemas.openxmlformats.org/officeDocument/2006/relationships/video" Target="file:///C:\Users\Administrator\Desktop\2019&#35270;&#39057;&#36164;&#26009;\&#31532;&#21313;&#31456;%20&#8220;&#20116;&#20301;&#19968;&#20307;&#8221;&#24635;&#24067;&#23616;\&#12298;&#20170;&#22825;&#25105;&#23398;&#20064;&#12299;&#65306;&#22914;&#20309;&#24314;&#35774;&#29616;&#20195;&#21270;&#32463;&#27982;&#20307;&#31995;.mp4"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7.png"/><Relationship Id="rId3" Type="http://schemas.microsoft.com/office/2007/relationships/media" Target="file:///C:\Users\Administrator\Desktop\2019&#35270;&#39057;&#36164;&#26009;\&#31532;&#21313;&#31456;%20&#8220;&#20116;&#20301;&#19968;&#20307;&#8221;&#24635;&#24067;&#23616;\&#39295;&#20102;&#20040;&#21019;&#22987;&#20154;&#24352;&#26093;&#35946;&#35762;&#36848;&#21019;&#19994;&#25925;&#20107;.mp4" TargetMode="External"/><Relationship Id="rId2" Type="http://schemas.openxmlformats.org/officeDocument/2006/relationships/video" Target="file:///C:\Users\Administrator\Desktop\2019&#35270;&#39057;&#36164;&#26009;\&#31532;&#21313;&#31456;%20&#8220;&#20116;&#20301;&#19968;&#20307;&#8221;&#24635;&#24067;&#23616;\&#39295;&#20102;&#20040;&#21019;&#22987;&#20154;&#24352;&#26093;&#35946;&#35762;&#36848;&#21019;&#19994;&#25925;&#20107;.mp4" TargetMode="External"/><Relationship Id="rId1"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9.e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6.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9.jpeg"/><Relationship Id="rId1" Type="http://schemas.openxmlformats.org/officeDocument/2006/relationships/image" Target="../media/image78.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0.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2.emf"/></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6.png"/><Relationship Id="rId1"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8.png"/><Relationship Id="rId1" Type="http://schemas.openxmlformats.org/officeDocument/2006/relationships/image" Target="../media/image87.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9.png"/><Relationship Id="rId2" Type="http://schemas.microsoft.com/office/2007/relationships/media" Target="file:///C:\Users\Administrator\Desktop\2019&#35838;&#20214;\&#31532;&#21313;&#31456;%20&#8220;&#20116;&#20301;&#19968;&#20307;&#8221;&#24635;&#24067;&#23616;\&#12298;&#25913;&#38761;&#24320;&#25918;%20&#20851;&#38190;&#19968;&#25307;&#12299;&#31532;&#20108;&#38598;&#12298;&#36825;&#20010;&#27665;&#20027;&#24456;&#26377;&#33539;&#20799;&#12299;.mp4" TargetMode="External"/><Relationship Id="rId1" Type="http://schemas.openxmlformats.org/officeDocument/2006/relationships/video" Target="file:///C:\Users\Administrator\Desktop\2019&#35838;&#20214;\&#31532;&#21313;&#31456;%20&#8220;&#20116;&#20301;&#19968;&#20307;&#8221;&#24635;&#24067;&#23616;\&#12298;&#25913;&#38761;&#24320;&#25918;%20&#20851;&#38190;&#19968;&#25307;&#12299;&#31532;&#20108;&#38598;&#12298;&#36825;&#20010;&#27665;&#20027;&#24456;&#26377;&#33539;&#20799;&#12299;.mp4"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2.png"/><Relationship Id="rId1" Type="http://schemas.openxmlformats.org/officeDocument/2006/relationships/image" Target="../media/image9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9.png"/><Relationship Id="rId3" Type="http://schemas.microsoft.com/office/2007/relationships/media" Target="file:///C:\Users\Administrator\Desktop\2019&#35270;&#39057;&#36164;&#26009;\&#31532;&#21313;&#31456;%20&#8220;&#20116;&#20301;&#19968;&#20307;&#8221;&#24635;&#24067;&#23616;\&#32463;&#27982;&#21361;&#26426;&#19982;&#32599;&#26031;&#31119;&#26032;&#25919;.wmv" TargetMode="External"/><Relationship Id="rId2" Type="http://schemas.openxmlformats.org/officeDocument/2006/relationships/video" Target="file:///C:\Users\Administrator\Desktop\2019&#35270;&#39057;&#36164;&#26009;\&#31532;&#21313;&#31456;%20&#8220;&#20116;&#20301;&#19968;&#20307;&#8221;&#24635;&#24067;&#23616;\&#32463;&#27982;&#21361;&#26426;&#19982;&#32599;&#26031;&#31119;&#26032;&#25919;.wmv" TargetMode="External"/><Relationship Id="rId1" Type="http://schemas.openxmlformats.org/officeDocument/2006/relationships/image" Target="../media/image8.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4.png"/><Relationship Id="rId1" Type="http://schemas.openxmlformats.org/officeDocument/2006/relationships/image" Target="../media/image9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7.png"/><Relationship Id="rId1" Type="http://schemas.openxmlformats.org/officeDocument/2006/relationships/image" Target="../media/image9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8.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image" Target="../media/image9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3.png"/><Relationship Id="rId1" Type="http://schemas.openxmlformats.org/officeDocument/2006/relationships/image" Target="../media/image10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4.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6.png"/><Relationship Id="rId1"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image" Target="../media/image107.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8.emf"/></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0.png"/><Relationship Id="rId1" Type="http://schemas.openxmlformats.org/officeDocument/2006/relationships/image" Target="../media/image109.emf"/></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1.emf"/></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2.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3.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4.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副标题 22530"/>
          <p:cNvSpPr>
            <a:spLocks noGrp="1"/>
          </p:cNvSpPr>
          <p:nvPr>
            <p:ph type="subTitle" idx="1"/>
          </p:nvPr>
        </p:nvSpPr>
        <p:spPr>
          <a:xfrm>
            <a:off x="814705" y="1514475"/>
            <a:ext cx="7611110" cy="2757170"/>
          </a:xfrm>
        </p:spPr>
        <p:txBody>
          <a:bodyPr anchor="t"/>
          <a:lstStyle/>
          <a:p>
            <a:pPr defTabSz="914400">
              <a:buSzPct val="100000"/>
            </a:pPr>
            <a:r>
              <a:rPr lang="zh-CN" sz="4000" b="1" kern="1200" baseline="0">
                <a:solidFill>
                  <a:srgbClr val="7030A0"/>
                </a:solidFill>
                <a:latin typeface="微软雅黑" panose="020B0503020204020204" charset="-122"/>
                <a:ea typeface="微软雅黑" panose="020B0503020204020204" charset="-122"/>
              </a:rPr>
              <a:t>毛泽东思想和中国特色社会主义理论体系概论</a:t>
            </a:r>
            <a:endParaRPr lang="zh-CN" sz="4000" b="1"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endParaRPr lang="zh-CN" altLang="en-US" sz="2400"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r>
              <a:rPr lang="zh-CN" altLang="en-US" sz="2400" kern="1200" baseline="0">
                <a:solidFill>
                  <a:srgbClr val="7030A0"/>
                </a:solidFill>
                <a:latin typeface="微软雅黑" panose="020B0503020204020204" charset="-122"/>
                <a:ea typeface="微软雅黑" panose="020B0503020204020204" charset="-122"/>
              </a:rPr>
              <a:t>思政部   李曰强</a:t>
            </a:r>
            <a:endParaRPr lang="zh-CN" altLang="en-US" sz="2400" kern="1200" baseline="0">
              <a:solidFill>
                <a:srgbClr val="7030A0"/>
              </a:solidFill>
              <a:latin typeface="微软雅黑" panose="020B0503020204020204" charset="-122"/>
              <a:ea typeface="微软雅黑" panose="020B0503020204020204" charset="-122"/>
            </a:endParaRPr>
          </a:p>
        </p:txBody>
      </p:sp>
      <p:sp>
        <p:nvSpPr>
          <p:cNvPr id="2" name="标题 1"/>
          <p:cNvSpPr>
            <a:spLocks noGrp="1"/>
          </p:cNvSpPr>
          <p:nvPr>
            <p:ph type="ctrTitle"/>
          </p:nvPr>
        </p:nvSpPr>
        <p:spPr>
          <a:xfrm>
            <a:off x="1905" y="-15240"/>
            <a:ext cx="9140825" cy="956945"/>
          </a:xfrm>
          <a:prstGeom prst="flowChartProcess">
            <a:avLst/>
          </a:prstGeom>
          <a:gradFill>
            <a:gsLst>
              <a:gs pos="0">
                <a:srgbClr val="FBFB11"/>
              </a:gs>
              <a:gs pos="100000">
                <a:srgbClr val="838309">
                  <a:alpha val="0"/>
                </a:srgbClr>
              </a:gs>
            </a:gsLst>
            <a:lin ang="5400000" scaled="0"/>
          </a:gradFill>
          <a:ln>
            <a:noFill/>
          </a:ln>
        </p:spPr>
        <p:style>
          <a:lnRef idx="1">
            <a:schemeClr val="accent1"/>
          </a:lnRef>
          <a:fillRef idx="2">
            <a:schemeClr val="accent1"/>
          </a:fillRef>
          <a:effectRef idx="1">
            <a:schemeClr val="accent1"/>
          </a:effectRef>
          <a:fontRef idx="minor">
            <a:schemeClr val="dk1"/>
          </a:fontRef>
        </p:style>
        <p:txBody>
          <a:bodyPr anchor="ctr"/>
          <a:lstStyle/>
          <a:p>
            <a:pPr algn="l" defTabSz="914400">
              <a:buSzPct val="100000"/>
            </a:pPr>
            <a:r>
              <a:rPr lang="en-US" altLang="zh-CN"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2019</a:t>
            </a:r>
            <a:r>
              <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年春季学期</a:t>
            </a:r>
            <a:endPar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30325"/>
            <a:ext cx="8229600" cy="688340"/>
          </a:xfrm>
        </p:spPr>
        <p:txBody>
          <a:bodyPr/>
          <a:p>
            <a:r>
              <a:rPr lang="zh-CN" altLang="en-US">
                <a:sym typeface="+mn-ea"/>
              </a:rPr>
              <a:t>现代化经济体系是发展趋势</a:t>
            </a:r>
            <a:endParaRPr lang="zh-CN" altLang="en-US"/>
          </a:p>
        </p:txBody>
      </p:sp>
      <p:sp>
        <p:nvSpPr>
          <p:cNvPr id="9" name="矩形 8"/>
          <p:cNvSpPr/>
          <p:nvPr/>
        </p:nvSpPr>
        <p:spPr>
          <a:xfrm>
            <a:off x="203835" y="2018665"/>
            <a:ext cx="8201024" cy="1014730"/>
          </a:xfrm>
          <a:prstGeom prst="rect">
            <a:avLst/>
          </a:prstGeom>
        </p:spPr>
        <p:txBody>
          <a:bodyPr wrap="square">
            <a:spAutoFit/>
          </a:bodyPr>
          <a:p>
            <a:pPr>
              <a:lnSpc>
                <a:spcPct val="125000"/>
              </a:lnSpc>
            </a:pPr>
            <a:r>
              <a:rPr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      </a:t>
            </a:r>
            <a:r>
              <a:rPr lang="zh-CN" altLang="zh-CN" sz="2400" dirty="0" smtClean="0">
                <a:solidFill>
                  <a:schemeClr val="tx1"/>
                </a:solidFill>
                <a:latin typeface="微软雅黑" panose="020B0503020204020204" charset="-122"/>
                <a:ea typeface="微软雅黑" panose="020B0503020204020204" charset="-122"/>
                <a:cs typeface="微软雅黑" panose="020B0503020204020204" charset="-122"/>
              </a:rPr>
              <a:t>因势利导</a:t>
            </a:r>
            <a:r>
              <a:rPr lang="zh-CN" altLang="zh-CN" sz="2400" dirty="0">
                <a:solidFill>
                  <a:schemeClr val="tx1"/>
                </a:solidFill>
                <a:latin typeface="微软雅黑" panose="020B0503020204020204" charset="-122"/>
                <a:ea typeface="微软雅黑" panose="020B0503020204020204" charset="-122"/>
                <a:cs typeface="微软雅黑" panose="020B0503020204020204" charset="-122"/>
              </a:rPr>
              <a:t>、乘势而</a:t>
            </a:r>
            <a:r>
              <a:rPr lang="zh-CN" altLang="zh-CN" sz="2400" dirty="0" smtClean="0">
                <a:solidFill>
                  <a:schemeClr val="tx1"/>
                </a:solidFill>
                <a:latin typeface="微软雅黑" panose="020B0503020204020204" charset="-122"/>
                <a:ea typeface="微软雅黑" panose="020B0503020204020204" charset="-122"/>
                <a:cs typeface="微软雅黑" panose="020B0503020204020204" charset="-122"/>
              </a:rPr>
              <a:t>上</a:t>
            </a:r>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a:t>
            </a:r>
            <a:r>
              <a:rPr lang="zh-CN" altLang="zh-CN" sz="2400" kern="100" dirty="0" smtClean="0">
                <a:solidFill>
                  <a:schemeClr val="tx1"/>
                </a:solidFill>
                <a:latin typeface="微软雅黑" panose="020B0503020204020204" charset="-122"/>
                <a:ea typeface="微软雅黑" panose="020B0503020204020204" charset="-122"/>
                <a:cs typeface="微软雅黑" panose="020B0503020204020204" charset="-122"/>
              </a:rPr>
              <a:t>实现</a:t>
            </a:r>
            <a:r>
              <a:rPr lang="zh-CN" altLang="zh-CN" sz="2400" kern="100" dirty="0">
                <a:solidFill>
                  <a:schemeClr val="tx1"/>
                </a:solidFill>
                <a:latin typeface="微软雅黑" panose="020B0503020204020204" charset="-122"/>
                <a:ea typeface="微软雅黑" panose="020B0503020204020204" charset="-122"/>
                <a:cs typeface="微软雅黑" panose="020B0503020204020204" charset="-122"/>
              </a:rPr>
              <a:t>质量变革、效率变革、动力变革，是建设现代化经济体系的题中之</a:t>
            </a:r>
            <a:r>
              <a:rPr lang="zh-CN" altLang="zh-CN" sz="2400" kern="100" dirty="0" smtClean="0">
                <a:solidFill>
                  <a:schemeClr val="tx1"/>
                </a:solidFill>
                <a:latin typeface="微软雅黑" panose="020B0503020204020204" charset="-122"/>
                <a:ea typeface="微软雅黑" panose="020B0503020204020204" charset="-122"/>
                <a:cs typeface="微软雅黑" panose="020B0503020204020204" charset="-122"/>
              </a:rPr>
              <a:t>意</a:t>
            </a:r>
            <a:r>
              <a:rPr lang="zh-CN" altLang="en-US" sz="2400" kern="100" dirty="0" smtClean="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2400" kern="1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4" name="组合 3"/>
          <p:cNvGrpSpPr/>
          <p:nvPr/>
        </p:nvGrpSpPr>
        <p:grpSpPr>
          <a:xfrm>
            <a:off x="-22704" y="3141587"/>
            <a:ext cx="2468880" cy="2629187"/>
            <a:chOff x="352421" y="2014543"/>
            <a:chExt cx="3291840" cy="3505583"/>
          </a:xfrm>
        </p:grpSpPr>
        <p:pic>
          <p:nvPicPr>
            <p:cNvPr id="5" name="图片 4"/>
            <p:cNvPicPr>
              <a:picLocks noChangeAspect="1"/>
            </p:cNvPicPr>
            <p:nvPr/>
          </p:nvPicPr>
          <p:blipFill>
            <a:blip r:embed="rId1" cstate="print"/>
            <a:stretch>
              <a:fillRect/>
            </a:stretch>
          </p:blipFill>
          <p:spPr>
            <a:xfrm>
              <a:off x="747724" y="2014543"/>
              <a:ext cx="2357408" cy="2937007"/>
            </a:xfrm>
            <a:prstGeom prst="rect">
              <a:avLst/>
            </a:prstGeom>
          </p:spPr>
        </p:pic>
        <p:sp>
          <p:nvSpPr>
            <p:cNvPr id="10" name="矩形 9"/>
            <p:cNvSpPr/>
            <p:nvPr/>
          </p:nvSpPr>
          <p:spPr>
            <a:xfrm>
              <a:off x="352421" y="5090866"/>
              <a:ext cx="3291840" cy="429260"/>
            </a:xfrm>
            <a:prstGeom prst="rect">
              <a:avLst/>
            </a:prstGeom>
          </p:spPr>
          <p:txBody>
            <a:bodyPr wrap="none">
              <a:spAutoFit/>
            </a:bodyPr>
            <a:p>
              <a:r>
                <a:rPr lang="zh-CN" altLang="zh-CN" sz="1500" kern="100" dirty="0">
                  <a:solidFill>
                    <a:schemeClr val="tx1"/>
                  </a:solidFill>
                  <a:latin typeface="Calibri" panose="020F0502020204030204" charset="0"/>
                  <a:cs typeface="Times New Roman" panose="02020603050405020304" charset="0"/>
                </a:rPr>
                <a:t>由要素驱动向创新驱动转变</a:t>
              </a:r>
              <a:endParaRPr lang="zh-CN" altLang="zh-CN" sz="1500" kern="100" dirty="0">
                <a:solidFill>
                  <a:schemeClr val="tx1"/>
                </a:solidFill>
                <a:latin typeface="Calibri" panose="020F0502020204030204" charset="0"/>
                <a:cs typeface="Times New Roman" panose="02020603050405020304" charset="0"/>
              </a:endParaRPr>
            </a:p>
          </p:txBody>
        </p:sp>
      </p:grpSp>
      <p:grpSp>
        <p:nvGrpSpPr>
          <p:cNvPr id="6" name="组合 5"/>
          <p:cNvGrpSpPr/>
          <p:nvPr/>
        </p:nvGrpSpPr>
        <p:grpSpPr>
          <a:xfrm>
            <a:off x="2338070" y="3141345"/>
            <a:ext cx="3150235" cy="2588895"/>
            <a:chOff x="3500435" y="2014544"/>
            <a:chExt cx="4200525" cy="3513338"/>
          </a:xfrm>
        </p:grpSpPr>
        <p:pic>
          <p:nvPicPr>
            <p:cNvPr id="7" name="图片 6"/>
            <p:cNvPicPr>
              <a:picLocks noChangeAspect="1"/>
            </p:cNvPicPr>
            <p:nvPr/>
          </p:nvPicPr>
          <p:blipFill>
            <a:blip r:embed="rId2" cstate="print"/>
            <a:stretch>
              <a:fillRect/>
            </a:stretch>
          </p:blipFill>
          <p:spPr>
            <a:xfrm>
              <a:off x="3500435" y="2014544"/>
              <a:ext cx="4200525" cy="2937007"/>
            </a:xfrm>
            <a:prstGeom prst="rect">
              <a:avLst/>
            </a:prstGeom>
          </p:spPr>
        </p:pic>
        <p:sp>
          <p:nvSpPr>
            <p:cNvPr id="12" name="矩形 11"/>
            <p:cNvSpPr/>
            <p:nvPr/>
          </p:nvSpPr>
          <p:spPr>
            <a:xfrm>
              <a:off x="3712959" y="5090977"/>
              <a:ext cx="3987154" cy="436905"/>
            </a:xfrm>
            <a:prstGeom prst="rect">
              <a:avLst/>
            </a:prstGeom>
          </p:spPr>
          <p:txBody>
            <a:bodyPr wrap="square">
              <a:spAutoFit/>
            </a:bodyPr>
            <a:p>
              <a:r>
                <a:rPr lang="zh-CN" altLang="zh-CN" sz="1500" dirty="0">
                  <a:solidFill>
                    <a:schemeClr val="tx1"/>
                  </a:solidFill>
                </a:rPr>
                <a:t>由规模速度型向质量效益型</a:t>
              </a:r>
              <a:r>
                <a:rPr lang="zh-CN" altLang="zh-CN" sz="1500" dirty="0" smtClean="0">
                  <a:solidFill>
                    <a:schemeClr val="tx1"/>
                  </a:solidFill>
                </a:rPr>
                <a:t>转变</a:t>
              </a:r>
              <a:endParaRPr lang="zh-CN" altLang="zh-CN" sz="1500" dirty="0" smtClean="0">
                <a:solidFill>
                  <a:schemeClr val="tx1"/>
                </a:solidFill>
              </a:endParaRPr>
            </a:p>
          </p:txBody>
        </p:sp>
      </p:grpSp>
      <p:sp>
        <p:nvSpPr>
          <p:cNvPr id="11" name="矩形 10"/>
          <p:cNvSpPr/>
          <p:nvPr/>
        </p:nvSpPr>
        <p:spPr>
          <a:xfrm>
            <a:off x="6077969" y="5358445"/>
            <a:ext cx="1993199" cy="668020"/>
          </a:xfrm>
          <a:prstGeom prst="rect">
            <a:avLst/>
          </a:prstGeom>
        </p:spPr>
        <p:txBody>
          <a:bodyPr wrap="square">
            <a:spAutoFit/>
          </a:bodyPr>
          <a:p>
            <a:pPr>
              <a:lnSpc>
                <a:spcPct val="125000"/>
              </a:lnSpc>
            </a:pPr>
            <a:r>
              <a:rPr lang="zh-CN" altLang="zh-CN" sz="1500" dirty="0">
                <a:solidFill>
                  <a:schemeClr val="tx1"/>
                </a:solidFill>
              </a:rPr>
              <a:t>由成本价格优势为主向综合竞争优势转变</a:t>
            </a:r>
            <a:endParaRPr lang="zh-CN" altLang="zh-CN" sz="1500" dirty="0">
              <a:solidFill>
                <a:schemeClr val="tx1"/>
              </a:solidFill>
            </a:endParaRPr>
          </a:p>
        </p:txBody>
      </p:sp>
      <p:pic>
        <p:nvPicPr>
          <p:cNvPr id="13" name="图片 12"/>
          <p:cNvPicPr>
            <a:picLocks noChangeAspect="1"/>
          </p:cNvPicPr>
          <p:nvPr/>
        </p:nvPicPr>
        <p:blipFill>
          <a:blip r:embed="rId3"/>
          <a:stretch>
            <a:fillRect/>
          </a:stretch>
        </p:blipFill>
        <p:spPr>
          <a:xfrm>
            <a:off x="5487670" y="3141345"/>
            <a:ext cx="2766695" cy="21640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29055"/>
            <a:ext cx="8229600" cy="689610"/>
          </a:xfrm>
        </p:spPr>
        <p:txBody>
          <a:bodyPr/>
          <a:p>
            <a:r>
              <a:rPr lang="zh-CN" altLang="en-US"/>
              <a:t>一 牢牢掌握意识形态工作领导权</a:t>
            </a:r>
            <a:endParaRPr lang="zh-CN" altLang="en-US"/>
          </a:p>
        </p:txBody>
      </p:sp>
      <p:sp>
        <p:nvSpPr>
          <p:cNvPr id="3" name="内容占位符 2"/>
          <p:cNvSpPr>
            <a:spLocks noGrp="1"/>
          </p:cNvSpPr>
          <p:nvPr>
            <p:ph idx="1"/>
          </p:nvPr>
        </p:nvSpPr>
        <p:spPr>
          <a:xfrm>
            <a:off x="407670" y="2166620"/>
            <a:ext cx="5218430" cy="4147185"/>
          </a:xfrm>
        </p:spPr>
        <p:txBody>
          <a:bodyPr/>
          <a:p>
            <a:pPr>
              <a:lnSpc>
                <a:spcPct val="170000"/>
              </a:lnSpc>
            </a:pPr>
            <a:r>
              <a:rPr lang="en-US" altLang="zh-CN" sz="2000"/>
              <a:t>     </a:t>
            </a:r>
            <a:r>
              <a:rPr lang="zh-CN" altLang="en-US" sz="2000"/>
              <a:t>意识形态关乎旗帜、关乎道路、关乎国家政治安全，决定文化前进方向和道路。建设中国特色社会主义文化，必须建设具有强大凝聚力、引导力的社会主义意识形态，使全体人民在理想信念、价值观念、道德观念上紧紧团结在一起，巩固马克思主义在意识形态领域的指导地位，牢牢掌握意识形态工作领导权。</a:t>
            </a:r>
            <a:endParaRPr lang="zh-CN" altLang="en-US" sz="2000"/>
          </a:p>
        </p:txBody>
      </p:sp>
      <p:pic>
        <p:nvPicPr>
          <p:cNvPr id="4" name="图片 3"/>
          <p:cNvPicPr>
            <a:picLocks noChangeAspect="1"/>
          </p:cNvPicPr>
          <p:nvPr/>
        </p:nvPicPr>
        <p:blipFill>
          <a:blip r:embed="rId1"/>
          <a:srcRect b="49748"/>
          <a:stretch>
            <a:fillRect/>
          </a:stretch>
        </p:blipFill>
        <p:spPr>
          <a:xfrm>
            <a:off x="5626100" y="2450465"/>
            <a:ext cx="3018790" cy="19570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5" name="文本框 9"/>
          <p:cNvSpPr txBox="1"/>
          <p:nvPr/>
        </p:nvSpPr>
        <p:spPr>
          <a:xfrm>
            <a:off x="2460625" y="1490663"/>
            <a:ext cx="5984875" cy="97726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掌握意识形态工作领导权，要旗帜鲜明坚持马克思主义指导地位。</a:t>
            </a:r>
            <a:endParaRPr lang="zh-CN" altLang="en-US" sz="2400" dirty="0">
              <a:solidFill>
                <a:schemeClr val="tx1"/>
              </a:solidFill>
              <a:latin typeface="微软雅黑" panose="020B0503020204020204" charset="-122"/>
              <a:ea typeface="微软雅黑" panose="020B0503020204020204" charset="-122"/>
            </a:endParaRPr>
          </a:p>
        </p:txBody>
      </p:sp>
      <p:sp>
        <p:nvSpPr>
          <p:cNvPr id="131076" name="文本框 4"/>
          <p:cNvSpPr txBox="1"/>
          <p:nvPr/>
        </p:nvSpPr>
        <p:spPr>
          <a:xfrm>
            <a:off x="2460625" y="3295650"/>
            <a:ext cx="5984875" cy="97726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掌握意识形态工作领导权，要加快构建中国特色哲学社会科学。</a:t>
            </a:r>
            <a:endParaRPr lang="zh-CN" altLang="en-US" sz="2400" dirty="0">
              <a:solidFill>
                <a:schemeClr val="tx1"/>
              </a:solidFill>
              <a:latin typeface="微软雅黑" panose="020B0503020204020204" charset="-122"/>
              <a:ea typeface="微软雅黑" panose="020B0503020204020204" charset="-122"/>
            </a:endParaRPr>
          </a:p>
        </p:txBody>
      </p:sp>
      <p:sp>
        <p:nvSpPr>
          <p:cNvPr id="9" name="圆角矩形 4"/>
          <p:cNvSpPr/>
          <p:nvPr/>
        </p:nvSpPr>
        <p:spPr bwMode="auto">
          <a:xfrm>
            <a:off x="2257425" y="1374775"/>
            <a:ext cx="6391275" cy="1173163"/>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2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3" name="圆角矩形 4"/>
          <p:cNvSpPr/>
          <p:nvPr/>
        </p:nvSpPr>
        <p:spPr bwMode="auto">
          <a:xfrm>
            <a:off x="2257425" y="3178175"/>
            <a:ext cx="6391275" cy="117475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2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pic>
        <p:nvPicPr>
          <p:cNvPr id="7" name="图片 6"/>
          <p:cNvPicPr>
            <a:picLocks noChangeAspect="1"/>
          </p:cNvPicPr>
          <p:nvPr/>
        </p:nvPicPr>
        <p:blipFill rotWithShape="1">
          <a:blip r:embed="rId1"/>
          <a:srcRect l="3807" t="434" b="3515"/>
          <a:stretch>
            <a:fillRect/>
          </a:stretch>
        </p:blipFill>
        <p:spPr>
          <a:xfrm>
            <a:off x="298450" y="1352550"/>
            <a:ext cx="2060575" cy="1217613"/>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2"/>
          <a:srcRect t="10244" b="4400"/>
          <a:stretch>
            <a:fillRect/>
          </a:stretch>
        </p:blipFill>
        <p:spPr>
          <a:xfrm>
            <a:off x="298450" y="3178175"/>
            <a:ext cx="2060575" cy="1219200"/>
          </a:xfrm>
          <a:prstGeom prst="rect">
            <a:avLst/>
          </a:prstGeom>
          <a:ln>
            <a:noFill/>
          </a:ln>
          <a:effectLst>
            <a:outerShdw blurRad="292100" dist="139700" dir="2700000" algn="tl" rotWithShape="0">
              <a:srgbClr val="333333">
                <a:alpha val="65000"/>
              </a:srgbClr>
            </a:outerShdw>
          </a:effectLst>
        </p:spPr>
      </p:pic>
      <p:sp>
        <p:nvSpPr>
          <p:cNvPr id="131081" name="文本框 4"/>
          <p:cNvSpPr txBox="1"/>
          <p:nvPr/>
        </p:nvSpPr>
        <p:spPr>
          <a:xfrm>
            <a:off x="2460625" y="5035550"/>
            <a:ext cx="5984875" cy="97726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掌握意识形态工作领导权，要坚持正确的舆论导向。</a:t>
            </a:r>
            <a:endParaRPr lang="zh-CN" altLang="en-US" sz="2400" dirty="0">
              <a:solidFill>
                <a:schemeClr val="tx1"/>
              </a:solidFill>
              <a:latin typeface="微软雅黑" panose="020B0503020204020204" charset="-122"/>
              <a:ea typeface="微软雅黑" panose="020B0503020204020204" charset="-122"/>
            </a:endParaRPr>
          </a:p>
        </p:txBody>
      </p:sp>
      <p:sp>
        <p:nvSpPr>
          <p:cNvPr id="22" name="圆角矩形 4"/>
          <p:cNvSpPr/>
          <p:nvPr/>
        </p:nvSpPr>
        <p:spPr bwMode="auto">
          <a:xfrm>
            <a:off x="2257425" y="4919663"/>
            <a:ext cx="6391275" cy="1173163"/>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2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p:nvPicPr>
        <p:blipFill>
          <a:blip r:embed="rId3"/>
          <a:stretch>
            <a:fillRect/>
          </a:stretch>
        </p:blipFill>
        <p:spPr>
          <a:xfrm>
            <a:off x="298450" y="4887913"/>
            <a:ext cx="2079625" cy="121761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9" name="文本框 9"/>
          <p:cNvSpPr txBox="1"/>
          <p:nvPr/>
        </p:nvSpPr>
        <p:spPr>
          <a:xfrm>
            <a:off x="2549525" y="2116138"/>
            <a:ext cx="5883275" cy="97726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掌握意识形态工作领导权，要建设好网络空间。</a:t>
            </a:r>
            <a:endParaRPr lang="zh-CN" altLang="en-US" sz="2400" dirty="0">
              <a:solidFill>
                <a:schemeClr val="tx1"/>
              </a:solidFill>
              <a:latin typeface="微软雅黑" panose="020B0503020204020204" charset="-122"/>
              <a:ea typeface="微软雅黑" panose="020B0503020204020204" charset="-122"/>
            </a:endParaRPr>
          </a:p>
        </p:txBody>
      </p:sp>
      <p:sp>
        <p:nvSpPr>
          <p:cNvPr id="132100" name="文本框 4"/>
          <p:cNvSpPr txBox="1"/>
          <p:nvPr/>
        </p:nvSpPr>
        <p:spPr>
          <a:xfrm>
            <a:off x="2549525" y="4464050"/>
            <a:ext cx="5984875" cy="939800"/>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掌握意识形态工作领导权，要落实好意识形态工作责任制。</a:t>
            </a:r>
            <a:endParaRPr lang="zh-CN" altLang="en-US" sz="2400" dirty="0">
              <a:solidFill>
                <a:schemeClr val="tx1"/>
              </a:solidFill>
              <a:latin typeface="微软雅黑" panose="020B0503020204020204" charset="-122"/>
              <a:ea typeface="微软雅黑" panose="020B0503020204020204" charset="-122"/>
            </a:endParaRPr>
          </a:p>
        </p:txBody>
      </p:sp>
      <p:sp>
        <p:nvSpPr>
          <p:cNvPr id="9" name="圆角矩形 4"/>
          <p:cNvSpPr/>
          <p:nvPr/>
        </p:nvSpPr>
        <p:spPr bwMode="auto">
          <a:xfrm>
            <a:off x="2346325" y="2000250"/>
            <a:ext cx="6391275" cy="1173163"/>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3" name="圆角矩形 4"/>
          <p:cNvSpPr/>
          <p:nvPr/>
        </p:nvSpPr>
        <p:spPr bwMode="auto">
          <a:xfrm>
            <a:off x="2346325" y="4348163"/>
            <a:ext cx="6391275" cy="1173163"/>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pic>
        <p:nvPicPr>
          <p:cNvPr id="4" name="图片 3"/>
          <p:cNvPicPr>
            <a:picLocks noChangeAspect="1"/>
          </p:cNvPicPr>
          <p:nvPr/>
        </p:nvPicPr>
        <p:blipFill>
          <a:blip r:embed="rId1"/>
          <a:stretch>
            <a:fillRect/>
          </a:stretch>
        </p:blipFill>
        <p:spPr>
          <a:xfrm>
            <a:off x="387350" y="1987550"/>
            <a:ext cx="2060575" cy="1243013"/>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stretch>
            <a:fillRect/>
          </a:stretch>
        </p:blipFill>
        <p:spPr>
          <a:xfrm>
            <a:off x="387350" y="4322763"/>
            <a:ext cx="2060575" cy="123983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二、培育和践行社会主义核心价值观</a:t>
            </a:r>
            <a:endParaRPr lang="zh-CN" altLang="en-US"/>
          </a:p>
        </p:txBody>
      </p:sp>
      <p:pic>
        <p:nvPicPr>
          <p:cNvPr id="134148" name="Picture 5" descr="C:\Users\Administrator\Desktop\图片资料\21n58PICAGu_1024.jpg"/>
          <p:cNvPicPr>
            <a:picLocks noChangeAspect="1"/>
          </p:cNvPicPr>
          <p:nvPr/>
        </p:nvPicPr>
        <p:blipFill>
          <a:blip r:embed="rId1"/>
          <a:stretch>
            <a:fillRect/>
          </a:stretch>
        </p:blipFill>
        <p:spPr>
          <a:xfrm>
            <a:off x="366395" y="2150110"/>
            <a:ext cx="8444230" cy="45015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椭圆 3"/>
          <p:cNvSpPr/>
          <p:nvPr/>
        </p:nvSpPr>
        <p:spPr>
          <a:xfrm>
            <a:off x="502920" y="3238500"/>
            <a:ext cx="1212850" cy="12065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回答</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5" name="圆角矩形 4"/>
          <p:cNvSpPr/>
          <p:nvPr/>
        </p:nvSpPr>
        <p:spPr>
          <a:xfrm>
            <a:off x="2003425" y="2279650"/>
            <a:ext cx="2959100" cy="5969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建设什么样的国家</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圆角矩形 5"/>
          <p:cNvSpPr/>
          <p:nvPr/>
        </p:nvSpPr>
        <p:spPr>
          <a:xfrm>
            <a:off x="2003425" y="3454400"/>
            <a:ext cx="2959100" cy="5969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建设什么样的社会</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圆角矩形 6"/>
          <p:cNvSpPr/>
          <p:nvPr/>
        </p:nvSpPr>
        <p:spPr>
          <a:xfrm>
            <a:off x="2003425" y="4629150"/>
            <a:ext cx="2959100" cy="5969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培育什么样的公民</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圆角矩形 7"/>
          <p:cNvSpPr/>
          <p:nvPr/>
        </p:nvSpPr>
        <p:spPr>
          <a:xfrm>
            <a:off x="6909435" y="2794000"/>
            <a:ext cx="1803400" cy="635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时代精神</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圆角矩形 8"/>
          <p:cNvSpPr/>
          <p:nvPr/>
        </p:nvSpPr>
        <p:spPr>
          <a:xfrm>
            <a:off x="6909435" y="4178300"/>
            <a:ext cx="1803400" cy="635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中国精神</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椭圆 10"/>
          <p:cNvSpPr/>
          <p:nvPr/>
        </p:nvSpPr>
        <p:spPr>
          <a:xfrm>
            <a:off x="5321935" y="3213100"/>
            <a:ext cx="1212850" cy="12065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cs"/>
              </a:rPr>
              <a:t>体现</a:t>
            </a:r>
            <a:endParaRPr kumimoji="0" lang="zh-CN" altLang="en-US" sz="24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5" name="文本框 4"/>
          <p:cNvSpPr txBox="1"/>
          <p:nvPr/>
        </p:nvSpPr>
        <p:spPr>
          <a:xfrm>
            <a:off x="550863" y="4044950"/>
            <a:ext cx="5299075" cy="2306320"/>
          </a:xfrm>
          <a:prstGeom prst="rect">
            <a:avLst/>
          </a:prstGeom>
          <a:noFill/>
          <a:ln w="9525">
            <a:noFill/>
          </a:ln>
        </p:spPr>
        <p:txBody>
          <a:bodyPr>
            <a:spAutoFit/>
          </a:bodyPr>
          <a:p>
            <a:pPr algn="just">
              <a:lnSpc>
                <a:spcPct val="120000"/>
              </a:lnSpc>
              <a:spcBef>
                <a:spcPts val="1400"/>
              </a:spcBef>
            </a:pPr>
            <a:r>
              <a:rPr lang="zh-CN" altLang="en-US" sz="2400" b="1" dirty="0">
                <a:solidFill>
                  <a:schemeClr val="tx1"/>
                </a:solidFill>
                <a:latin typeface="Arial" panose="020B0604020202020204" pitchFamily="34" charset="0"/>
              </a:rPr>
              <a:t>社会主义核心价值体系由</a:t>
            </a:r>
            <a:r>
              <a:rPr lang="zh-CN" altLang="en-US" sz="2400" b="1" dirty="0">
                <a:solidFill>
                  <a:srgbClr val="C00000"/>
                </a:solidFill>
                <a:latin typeface="Arial" panose="020B0604020202020204" pitchFamily="34" charset="0"/>
              </a:rPr>
              <a:t>马克思主义指导思想、中国特色社会主义共同理想、以爱国主义为核心的民族精神和以改革创新为核心的时代精神、社会主义荣辱观</a:t>
            </a:r>
            <a:r>
              <a:rPr lang="zh-CN" altLang="en-US" sz="2400" b="1" dirty="0">
                <a:solidFill>
                  <a:schemeClr val="tx1"/>
                </a:solidFill>
                <a:latin typeface="Arial" panose="020B0604020202020204" pitchFamily="34" charset="0"/>
              </a:rPr>
              <a:t>四个方面内容构成。</a:t>
            </a:r>
            <a:endParaRPr lang="zh-CN" altLang="en-US" sz="2400" b="1" dirty="0">
              <a:solidFill>
                <a:schemeClr val="tx1"/>
              </a:solidFill>
              <a:latin typeface="Arial" panose="020B0604020202020204" pitchFamily="34" charset="0"/>
            </a:endParaRPr>
          </a:p>
        </p:txBody>
      </p:sp>
      <p:sp>
        <p:nvSpPr>
          <p:cNvPr id="136196" name="矩形 3"/>
          <p:cNvSpPr/>
          <p:nvPr/>
        </p:nvSpPr>
        <p:spPr>
          <a:xfrm>
            <a:off x="2405063" y="3397250"/>
            <a:ext cx="2926080" cy="460375"/>
          </a:xfrm>
          <a:prstGeom prst="rect">
            <a:avLst/>
          </a:prstGeom>
          <a:noFill/>
          <a:ln w="9525">
            <a:noFill/>
          </a:ln>
        </p:spPr>
        <p:txBody>
          <a:bodyPr wrap="none">
            <a:spAutoFit/>
          </a:bodyPr>
          <a:p>
            <a:r>
              <a:rPr lang="zh-CN" altLang="en-US" sz="2400" b="1" dirty="0">
                <a:solidFill>
                  <a:schemeClr val="tx1"/>
                </a:solidFill>
                <a:latin typeface="微软雅黑" panose="020B0503020204020204" charset="-122"/>
                <a:ea typeface="微软雅黑" panose="020B0503020204020204" charset="-122"/>
              </a:rPr>
              <a:t>社会主义核心价值观</a:t>
            </a:r>
            <a:endParaRPr lang="zh-CN" altLang="en-US" sz="2400" b="1" dirty="0">
              <a:solidFill>
                <a:schemeClr val="tx1"/>
              </a:solidFill>
              <a:latin typeface="微软雅黑" panose="020B0503020204020204" charset="-122"/>
              <a:ea typeface="微软雅黑" panose="020B0503020204020204" charset="-122"/>
            </a:endParaRPr>
          </a:p>
        </p:txBody>
      </p:sp>
      <p:sp>
        <p:nvSpPr>
          <p:cNvPr id="136197" name="矩形 4"/>
          <p:cNvSpPr/>
          <p:nvPr/>
        </p:nvSpPr>
        <p:spPr>
          <a:xfrm>
            <a:off x="2670493" y="1887220"/>
            <a:ext cx="3262312" cy="461963"/>
          </a:xfrm>
          <a:prstGeom prst="rect">
            <a:avLst/>
          </a:prstGeom>
          <a:noFill/>
          <a:ln w="9525">
            <a:noFill/>
          </a:ln>
        </p:spPr>
        <p:txBody>
          <a:bodyPr wrap="none">
            <a:spAutoFit/>
          </a:bodyPr>
          <a:p>
            <a:r>
              <a:rPr lang="zh-CN" altLang="en-US" sz="2400" b="1" dirty="0">
                <a:solidFill>
                  <a:schemeClr val="tx1"/>
                </a:solidFill>
                <a:latin typeface="Arial" panose="020B0604020202020204" pitchFamily="34" charset="0"/>
              </a:rPr>
              <a:t>社会主义核心价值体系</a:t>
            </a:r>
            <a:endParaRPr lang="zh-CN" altLang="en-US" sz="2400" b="1" dirty="0">
              <a:solidFill>
                <a:schemeClr val="tx1"/>
              </a:solidFill>
              <a:latin typeface="Arial" panose="020B0604020202020204" pitchFamily="34" charset="0"/>
            </a:endParaRPr>
          </a:p>
        </p:txBody>
      </p:sp>
      <p:sp>
        <p:nvSpPr>
          <p:cNvPr id="6" name="下箭头 5"/>
          <p:cNvSpPr/>
          <p:nvPr/>
        </p:nvSpPr>
        <p:spPr>
          <a:xfrm>
            <a:off x="3741738" y="2532063"/>
            <a:ext cx="177800" cy="7112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圆角矩形 6"/>
          <p:cNvSpPr/>
          <p:nvPr/>
        </p:nvSpPr>
        <p:spPr>
          <a:xfrm>
            <a:off x="4246563" y="2652713"/>
            <a:ext cx="1685925" cy="42545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集中表达</a:t>
            </a:r>
            <a:endParaRPr kumimoji="0" lang="zh-CN" altLang="en-US" sz="24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sp>
        <p:nvSpPr>
          <p:cNvPr id="9" name="圆角矩形 8"/>
          <p:cNvSpPr/>
          <p:nvPr/>
        </p:nvSpPr>
        <p:spPr>
          <a:xfrm>
            <a:off x="1719263" y="2652713"/>
            <a:ext cx="1685925" cy="42545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rPr>
              <a:t>内核凝练</a:t>
            </a:r>
            <a:endParaRPr kumimoji="0" lang="zh-CN" altLang="en-US" sz="2400" b="1" i="0" u="none" strike="noStrike" kern="1200" cap="none" spc="0" normalizeH="0" baseline="0" noProof="0" dirty="0">
              <a:ln>
                <a:noFill/>
              </a:ln>
              <a:solidFill>
                <a:schemeClr val="lt1"/>
              </a:solidFill>
              <a:effectLst/>
              <a:uLnTx/>
              <a:uFillTx/>
              <a:latin typeface="微软雅黑" panose="020B0503020204020204" charset="-122"/>
              <a:ea typeface="微软雅黑" panose="020B0503020204020204" charset="-122"/>
              <a:cs typeface="+mn-cs"/>
            </a:endParaRPr>
          </a:p>
        </p:txBody>
      </p:sp>
      <p:sp>
        <p:nvSpPr>
          <p:cNvPr id="136201" name="TextBox 9"/>
          <p:cNvSpPr txBox="1"/>
          <p:nvPr/>
        </p:nvSpPr>
        <p:spPr>
          <a:xfrm>
            <a:off x="673100" y="1183958"/>
            <a:ext cx="7797800" cy="565150"/>
          </a:xfrm>
          <a:prstGeom prst="rect">
            <a:avLst/>
          </a:prstGeom>
          <a:noFill/>
          <a:ln w="9525">
            <a:noFill/>
          </a:ln>
        </p:spPr>
        <p:txBody>
          <a:bodyPr>
            <a:spAutoFit/>
          </a:bodyPr>
          <a:p>
            <a:pPr algn="ctr">
              <a:lnSpc>
                <a:spcPct val="120000"/>
              </a:lnSpc>
              <a:spcBef>
                <a:spcPts val="1400"/>
              </a:spcBef>
            </a:pPr>
            <a:r>
              <a:rPr lang="zh-CN" altLang="en-US" sz="2800" b="1" dirty="0">
                <a:solidFill>
                  <a:srgbClr val="C00000"/>
                </a:solidFill>
                <a:latin typeface="Arial" panose="020B0604020202020204" pitchFamily="34" charset="0"/>
              </a:rPr>
              <a:t>社会主义核心价值观和社会主义核心价值体系</a:t>
            </a:r>
            <a:endParaRPr lang="zh-CN" altLang="en-US" sz="2800" b="1" dirty="0">
              <a:solidFill>
                <a:srgbClr val="C00000"/>
              </a:solidFill>
              <a:latin typeface="Arial" panose="020B0604020202020204" pitchFamily="34" charset="0"/>
            </a:endParaRPr>
          </a:p>
        </p:txBody>
      </p:sp>
      <p:pic>
        <p:nvPicPr>
          <p:cNvPr id="136202" name="Picture 5" descr="http://img1.ahtv.cn/material/news/img/288x308/2014/03/20140303161039NOa2.jpg"/>
          <p:cNvPicPr>
            <a:picLocks noChangeAspect="1"/>
          </p:cNvPicPr>
          <p:nvPr/>
        </p:nvPicPr>
        <p:blipFill>
          <a:blip r:embed="rId1"/>
          <a:stretch>
            <a:fillRect/>
          </a:stretch>
        </p:blipFill>
        <p:spPr>
          <a:xfrm>
            <a:off x="6279833" y="2800668"/>
            <a:ext cx="2409825" cy="2933700"/>
          </a:xfrm>
          <a:prstGeom prst="rect">
            <a:avLst/>
          </a:prstGeom>
          <a:noFill/>
          <a:ln w="9525">
            <a:noFill/>
          </a:ln>
        </p:spPr>
      </p:pic>
      <p:sp>
        <p:nvSpPr>
          <p:cNvPr id="4" name="文本框 3"/>
          <p:cNvSpPr txBox="1"/>
          <p:nvPr/>
        </p:nvSpPr>
        <p:spPr>
          <a:xfrm>
            <a:off x="104775" y="1795780"/>
            <a:ext cx="2477770" cy="645160"/>
          </a:xfrm>
          <a:prstGeom prst="rect">
            <a:avLst/>
          </a:prstGeom>
          <a:solidFill>
            <a:schemeClr val="accent6">
              <a:lumMod val="40000"/>
              <a:lumOff val="60000"/>
            </a:schemeClr>
          </a:solidFill>
        </p:spPr>
        <p:txBody>
          <a:bodyPr wrap="square" rtlCol="0" anchor="t">
            <a:spAutoFit/>
          </a:bodyPr>
          <a:p>
            <a:r>
              <a:rPr lang="zh-CN" altLang="en-US" b="1">
                <a:solidFill>
                  <a:schemeClr val="accent2">
                    <a:lumMod val="75000"/>
                  </a:schemeClr>
                </a:solidFill>
                <a:latin typeface="微软雅黑" panose="020B0503020204020204" charset="-122"/>
                <a:ea typeface="微软雅黑" panose="020B0503020204020204" charset="-122"/>
                <a:cs typeface="微软雅黑" panose="020B0503020204020204" charset="-122"/>
              </a:rPr>
              <a:t>2006年10月,党的十六届六中全会提出</a:t>
            </a:r>
            <a:endParaRPr lang="zh-CN" altLang="en-US" b="1">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551180" y="3304540"/>
            <a:ext cx="1839595" cy="645160"/>
          </a:xfrm>
          <a:prstGeom prst="rect">
            <a:avLst/>
          </a:prstGeom>
          <a:solidFill>
            <a:schemeClr val="accent6">
              <a:lumMod val="40000"/>
              <a:lumOff val="60000"/>
            </a:schemeClr>
          </a:solidFill>
        </p:spPr>
        <p:txBody>
          <a:bodyPr wrap="square" rtlCol="0" anchor="t">
            <a:spAutoFit/>
          </a:bodyPr>
          <a:p>
            <a:r>
              <a:rPr lang="zh-CN" altLang="en-US" b="1">
                <a:solidFill>
                  <a:schemeClr val="accent2">
                    <a:lumMod val="75000"/>
                  </a:schemeClr>
                </a:solidFill>
                <a:latin typeface="微软雅黑" panose="020B0503020204020204" charset="-122"/>
                <a:ea typeface="微软雅黑" panose="020B0503020204020204" charset="-122"/>
                <a:cs typeface="微软雅黑" panose="020B0503020204020204" charset="-122"/>
              </a:rPr>
              <a:t>20</a:t>
            </a:r>
            <a:r>
              <a:rPr lang="en-US" altLang="zh-CN" b="1">
                <a:solidFill>
                  <a:schemeClr val="accent2">
                    <a:lumMod val="75000"/>
                  </a:schemeClr>
                </a:solidFill>
                <a:latin typeface="微软雅黑" panose="020B0503020204020204" charset="-122"/>
                <a:ea typeface="微软雅黑" panose="020B0503020204020204" charset="-122"/>
                <a:cs typeface="微软雅黑" panose="020B0503020204020204" charset="-122"/>
              </a:rPr>
              <a:t>12</a:t>
            </a:r>
            <a:r>
              <a:rPr lang="zh-CN" altLang="en-US" b="1">
                <a:solidFill>
                  <a:schemeClr val="accent2">
                    <a:lumMod val="75000"/>
                  </a:schemeClr>
                </a:solidFill>
                <a:latin typeface="微软雅黑" panose="020B0503020204020204" charset="-122"/>
                <a:ea typeface="微软雅黑" panose="020B0503020204020204" charset="-122"/>
                <a:cs typeface="微软雅黑" panose="020B0503020204020204" charset="-122"/>
              </a:rPr>
              <a:t>年10月,十八大提出</a:t>
            </a:r>
            <a:endParaRPr lang="zh-CN" altLang="en-US" b="1">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9" name="文本框 4"/>
          <p:cNvSpPr txBox="1"/>
          <p:nvPr/>
        </p:nvSpPr>
        <p:spPr>
          <a:xfrm>
            <a:off x="704850" y="4554538"/>
            <a:ext cx="3429000" cy="534035"/>
          </a:xfrm>
          <a:prstGeom prst="rect">
            <a:avLst/>
          </a:prstGeom>
          <a:noFill/>
          <a:ln w="9525">
            <a:noFill/>
          </a:ln>
        </p:spPr>
        <p:txBody>
          <a:bodyPr>
            <a:spAutoFit/>
          </a:bodyPr>
          <a:p>
            <a:pPr algn="just">
              <a:lnSpc>
                <a:spcPct val="120000"/>
              </a:lnSpc>
              <a:spcBef>
                <a:spcPts val="1400"/>
              </a:spcBef>
            </a:pPr>
            <a:r>
              <a:rPr lang="zh-CN" altLang="en-US" sz="2400" dirty="0">
                <a:solidFill>
                  <a:schemeClr val="accent2">
                    <a:lumMod val="75000"/>
                  </a:schemeClr>
                </a:solidFill>
                <a:latin typeface="微软雅黑" panose="020B0503020204020204" charset="-122"/>
                <a:ea typeface="微软雅黑" panose="020B0503020204020204" charset="-122"/>
              </a:rPr>
              <a:t>社会主义核心价值观</a:t>
            </a:r>
            <a:endParaRPr lang="zh-CN" altLang="en-US" sz="2400" dirty="0">
              <a:solidFill>
                <a:schemeClr val="accent2">
                  <a:lumMod val="75000"/>
                </a:schemeClr>
              </a:solidFill>
              <a:latin typeface="微软雅黑" panose="020B0503020204020204" charset="-122"/>
              <a:ea typeface="微软雅黑" panose="020B0503020204020204" charset="-122"/>
            </a:endParaRPr>
          </a:p>
        </p:txBody>
      </p:sp>
      <p:sp>
        <p:nvSpPr>
          <p:cNvPr id="137220" name="文本框 3"/>
          <p:cNvSpPr txBox="1"/>
          <p:nvPr/>
        </p:nvSpPr>
        <p:spPr>
          <a:xfrm>
            <a:off x="704850" y="5199063"/>
            <a:ext cx="3429000" cy="496887"/>
          </a:xfrm>
          <a:prstGeom prst="rect">
            <a:avLst/>
          </a:prstGeom>
          <a:noFill/>
          <a:ln w="9525">
            <a:noFill/>
          </a:ln>
        </p:spPr>
        <p:txBody>
          <a:bodyPr>
            <a:spAutoFit/>
          </a:bodyPr>
          <a:p>
            <a:pPr algn="just">
              <a:lnSpc>
                <a:spcPct val="120000"/>
              </a:lnSpc>
              <a:spcBef>
                <a:spcPts val="1400"/>
              </a:spcBef>
            </a:pPr>
            <a:r>
              <a:rPr lang="zh-CN" altLang="en-US" sz="2400" dirty="0">
                <a:solidFill>
                  <a:schemeClr val="accent2">
                    <a:lumMod val="75000"/>
                  </a:schemeClr>
                </a:solidFill>
                <a:latin typeface="微软雅黑" panose="020B0503020204020204" charset="-122"/>
                <a:ea typeface="微软雅黑" panose="020B0503020204020204" charset="-122"/>
              </a:rPr>
              <a:t>社会主义核心价值体系</a:t>
            </a:r>
            <a:endParaRPr lang="zh-CN" altLang="en-US" sz="2400" dirty="0">
              <a:solidFill>
                <a:schemeClr val="accent2">
                  <a:lumMod val="75000"/>
                </a:schemeClr>
              </a:solidFill>
              <a:latin typeface="微软雅黑" panose="020B0503020204020204" charset="-122"/>
              <a:ea typeface="微软雅黑" panose="020B0503020204020204" charset="-122"/>
            </a:endParaRPr>
          </a:p>
        </p:txBody>
      </p:sp>
      <p:sp>
        <p:nvSpPr>
          <p:cNvPr id="137221" name="文本框 2"/>
          <p:cNvSpPr txBox="1"/>
          <p:nvPr/>
        </p:nvSpPr>
        <p:spPr>
          <a:xfrm>
            <a:off x="4535488" y="2308225"/>
            <a:ext cx="4151312" cy="939800"/>
          </a:xfrm>
          <a:prstGeom prst="rect">
            <a:avLst/>
          </a:prstGeom>
          <a:noFill/>
          <a:ln w="9525">
            <a:noFill/>
          </a:ln>
        </p:spPr>
        <p:txBody>
          <a:bodyPr>
            <a:spAutoFit/>
          </a:bodyPr>
          <a:p>
            <a:pPr algn="just">
              <a:lnSpc>
                <a:spcPct val="120000"/>
              </a:lnSpc>
              <a:spcBef>
                <a:spcPts val="1400"/>
              </a:spcBef>
            </a:pPr>
            <a:r>
              <a:rPr lang="zh-CN" altLang="en-US" sz="2400" dirty="0">
                <a:solidFill>
                  <a:schemeClr val="accent2">
                    <a:lumMod val="75000"/>
                  </a:schemeClr>
                </a:solidFill>
                <a:latin typeface="微软雅黑" panose="020B0503020204020204" charset="-122"/>
                <a:ea typeface="微软雅黑" panose="020B0503020204020204" charset="-122"/>
              </a:rPr>
              <a:t>二者方向一致，都体现了社会主义意识形态的本质要求。</a:t>
            </a:r>
            <a:endParaRPr lang="zh-CN" altLang="en-US" sz="2400" dirty="0">
              <a:solidFill>
                <a:schemeClr val="accent2">
                  <a:lumMod val="75000"/>
                </a:schemeClr>
              </a:solidFill>
              <a:latin typeface="微软雅黑" panose="020B0503020204020204" charset="-122"/>
              <a:ea typeface="微软雅黑" panose="020B0503020204020204" charset="-122"/>
            </a:endParaRPr>
          </a:p>
        </p:txBody>
      </p:sp>
      <p:sp>
        <p:nvSpPr>
          <p:cNvPr id="137222" name="文本框 6"/>
          <p:cNvSpPr txBox="1"/>
          <p:nvPr/>
        </p:nvSpPr>
        <p:spPr>
          <a:xfrm>
            <a:off x="4535488" y="4237038"/>
            <a:ext cx="4151312" cy="1827212"/>
          </a:xfrm>
          <a:prstGeom prst="rect">
            <a:avLst/>
          </a:prstGeom>
          <a:noFill/>
          <a:ln w="9525">
            <a:noFill/>
          </a:ln>
        </p:spPr>
        <p:txBody>
          <a:bodyPr>
            <a:spAutoFit/>
          </a:bodyPr>
          <a:p>
            <a:pPr algn="just">
              <a:lnSpc>
                <a:spcPct val="120000"/>
              </a:lnSpc>
              <a:spcBef>
                <a:spcPts val="1400"/>
              </a:spcBef>
            </a:pPr>
            <a:r>
              <a:rPr lang="zh-CN" altLang="en-US" sz="2400" dirty="0">
                <a:solidFill>
                  <a:schemeClr val="accent2">
                    <a:lumMod val="75000"/>
                  </a:schemeClr>
                </a:solidFill>
                <a:latin typeface="微软雅黑" panose="020B0503020204020204" charset="-122"/>
                <a:ea typeface="微软雅黑" panose="020B0503020204020204" charset="-122"/>
              </a:rPr>
              <a:t>二者各有侧重，社会主义核心价值观更加突出核心要素、更加注重凝练表达、更加强化实践导向。</a:t>
            </a:r>
            <a:endParaRPr lang="zh-CN" altLang="en-US" sz="2400" dirty="0">
              <a:solidFill>
                <a:schemeClr val="accent2">
                  <a:lumMod val="75000"/>
                </a:schemeClr>
              </a:solidFill>
              <a:latin typeface="微软雅黑" panose="020B0503020204020204" charset="-122"/>
              <a:ea typeface="微软雅黑" panose="020B0503020204020204" charset="-122"/>
            </a:endParaRPr>
          </a:p>
        </p:txBody>
      </p:sp>
      <p:sp>
        <p:nvSpPr>
          <p:cNvPr id="4" name="箭头: 下 1"/>
          <p:cNvSpPr/>
          <p:nvPr/>
        </p:nvSpPr>
        <p:spPr>
          <a:xfrm>
            <a:off x="2147888" y="3686175"/>
            <a:ext cx="317500" cy="60166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2">
                  <a:lumMod val="75000"/>
                </a:schemeClr>
              </a:solidFill>
              <a:effectLst/>
              <a:uLnTx/>
              <a:uFillTx/>
              <a:latin typeface="微软雅黑" panose="020B0503020204020204" charset="-122"/>
              <a:ea typeface="微软雅黑" panose="020B0503020204020204" charset="-122"/>
              <a:cs typeface="+mn-cs"/>
            </a:endParaRPr>
          </a:p>
        </p:txBody>
      </p:sp>
      <p:sp>
        <p:nvSpPr>
          <p:cNvPr id="10" name="圆角矩形 10"/>
          <p:cNvSpPr/>
          <p:nvPr/>
        </p:nvSpPr>
        <p:spPr>
          <a:xfrm>
            <a:off x="5327650" y="1387475"/>
            <a:ext cx="2311400" cy="608013"/>
          </a:xfrm>
          <a:prstGeom prst="roundRect">
            <a:avLst/>
          </a:prstGeom>
          <a:gradFill>
            <a:gsLst>
              <a:gs pos="90000">
                <a:srgbClr val="C00000"/>
              </a:gs>
              <a:gs pos="30000">
                <a:srgbClr val="FF3300"/>
              </a:gs>
            </a:gsLst>
            <a:lin ang="5400000" scaled="1"/>
          </a:gra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accent2">
                    <a:lumMod val="75000"/>
                  </a:schemeClr>
                </a:solidFill>
                <a:effectLst/>
                <a:uLnTx/>
                <a:uFillTx/>
                <a:latin typeface="微软雅黑" panose="020B0503020204020204" charset="-122"/>
                <a:ea typeface="微软雅黑" panose="020B0503020204020204" charset="-122"/>
                <a:cs typeface="+mn-ea"/>
              </a:rPr>
              <a:t>一方面</a:t>
            </a:r>
            <a:endParaRPr kumimoji="0" lang="zh-CN" altLang="en-US" sz="2800" b="1" i="0" u="none" strike="noStrike" kern="1200" cap="none" spc="0" normalizeH="0" baseline="0" noProof="0" dirty="0">
              <a:ln>
                <a:noFill/>
              </a:ln>
              <a:solidFill>
                <a:schemeClr val="accent2">
                  <a:lumMod val="75000"/>
                </a:schemeClr>
              </a:solidFill>
              <a:effectLst/>
              <a:uLnTx/>
              <a:uFillTx/>
              <a:latin typeface="微软雅黑" panose="020B0503020204020204" charset="-122"/>
              <a:ea typeface="微软雅黑" panose="020B0503020204020204" charset="-122"/>
              <a:cs typeface="+mn-ea"/>
            </a:endParaRPr>
          </a:p>
        </p:txBody>
      </p:sp>
      <p:grpSp>
        <p:nvGrpSpPr>
          <p:cNvPr id="137225" name="组合 10"/>
          <p:cNvGrpSpPr/>
          <p:nvPr/>
        </p:nvGrpSpPr>
        <p:grpSpPr>
          <a:xfrm>
            <a:off x="1284288" y="1765300"/>
            <a:ext cx="2044700" cy="1579563"/>
            <a:chOff x="3385106" y="987574"/>
            <a:chExt cx="1258902" cy="972000"/>
          </a:xfrm>
        </p:grpSpPr>
        <p:sp>
          <p:nvSpPr>
            <p:cNvPr id="12" name="椭圆 11"/>
            <p:cNvSpPr/>
            <p:nvPr/>
          </p:nvSpPr>
          <p:spPr>
            <a:xfrm>
              <a:off x="3528785" y="987574"/>
              <a:ext cx="971544" cy="972000"/>
            </a:xfrm>
            <a:prstGeom prst="ellipse">
              <a:avLst/>
            </a:prstGeom>
            <a:solidFill>
              <a:srgbClr val="C00000">
                <a:lumMod val="20000"/>
                <a:lumOff val="80000"/>
                <a:alpha val="50000"/>
              </a:srgbClr>
            </a:solidFill>
            <a:ln w="25400" cap="flat" cmpd="sng" algn="ctr">
              <a:noFill/>
              <a:prstDash val="solid"/>
            </a:ln>
            <a:effectLst/>
          </p:spPr>
          <p:txBody>
            <a:bodyPr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chemeClr val="accent2">
                    <a:lumMod val="75000"/>
                  </a:schemeClr>
                </a:solidFill>
                <a:effectLst/>
                <a:uLnTx/>
                <a:uFillTx/>
                <a:latin typeface="微软雅黑" panose="020B0503020204020204" charset="-122"/>
                <a:ea typeface="微软雅黑" panose="020B0503020204020204" charset="-122"/>
                <a:cs typeface="+mn-cs"/>
              </a:endParaRPr>
            </a:p>
          </p:txBody>
        </p:sp>
        <p:sp>
          <p:nvSpPr>
            <p:cNvPr id="13" name="椭圆 12"/>
            <p:cNvSpPr/>
            <p:nvPr/>
          </p:nvSpPr>
          <p:spPr>
            <a:xfrm>
              <a:off x="3618706" y="1077447"/>
              <a:ext cx="791701" cy="792253"/>
            </a:xfrm>
            <a:prstGeom prst="ellipse">
              <a:avLst/>
            </a:prstGeom>
            <a:gradFill>
              <a:gsLst>
                <a:gs pos="90000">
                  <a:srgbClr val="C00000"/>
                </a:gs>
                <a:gs pos="30000">
                  <a:srgbClr val="FF3300"/>
                </a:gs>
              </a:gsLst>
              <a:lin ang="5400000" scaled="1"/>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accent2">
                    <a:lumMod val="75000"/>
                  </a:schemeClr>
                </a:solidFill>
                <a:effectLst/>
                <a:uLnTx/>
                <a:uFillTx/>
                <a:latin typeface="微软雅黑" panose="020B0503020204020204" charset="-122"/>
                <a:ea typeface="微软雅黑" panose="020B0503020204020204" charset="-122"/>
                <a:cs typeface="+mn-cs"/>
              </a:endParaRPr>
            </a:p>
          </p:txBody>
        </p:sp>
        <p:sp>
          <p:nvSpPr>
            <p:cNvPr id="14" name="TextBox 14"/>
            <p:cNvSpPr txBox="1"/>
            <p:nvPr/>
          </p:nvSpPr>
          <p:spPr>
            <a:xfrm>
              <a:off x="3385106" y="1169274"/>
              <a:ext cx="1258902" cy="608599"/>
            </a:xfrm>
            <a:prstGeom prst="rect">
              <a:avLst/>
            </a:prstGeom>
          </p:spPr>
          <p:txBody>
            <a:bodyPr lIns="125695" tIns="62847" rIns="125695" bIns="62847">
              <a:spAutoFit/>
            </a:bodyPr>
            <a:lstStyle>
              <a:defPPr>
                <a:defRPr lang="zh-CN"/>
              </a:defPPr>
              <a:lvl1pPr algn="ctr" fontAlgn="base">
                <a:spcBef>
                  <a:spcPct val="0"/>
                </a:spcBef>
                <a:spcAft>
                  <a:spcPct val="0"/>
                </a:spcAft>
                <a:defRPr sz="4500" b="1">
                  <a:ln w="3175">
                    <a:noFill/>
                  </a:ln>
                  <a:gradFill>
                    <a:gsLst>
                      <a:gs pos="25000">
                        <a:srgbClr val="FF0000"/>
                      </a:gs>
                      <a:gs pos="100000">
                        <a:schemeClr val="accent2">
                          <a:shade val="45000"/>
                          <a:satMod val="165000"/>
                        </a:schemeClr>
                      </a:gs>
                    </a:gsLst>
                    <a:lin ang="5400000"/>
                  </a:gradFill>
                  <a:effectLst>
                    <a:outerShdw blurRad="127000" sx="102000" sy="102000" algn="ctr" rotWithShape="0">
                      <a:schemeClr val="bg1">
                        <a:alpha val="84000"/>
                      </a:schemeClr>
                    </a:outerShdw>
                  </a:effectLst>
                  <a:latin typeface="微软雅黑" panose="020B0503020204020204" charset="-122"/>
                  <a:ea typeface="微软雅黑" panose="020B0503020204020204" charset="-122"/>
                </a:defRPr>
              </a:lvl1pPr>
            </a:lstStyle>
            <a:p>
              <a:pPr marL="0" marR="0" lvl="0" indent="0" algn="ctr" defTabSz="1218565"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w="3175">
                    <a:noFill/>
                  </a:ln>
                  <a:solidFill>
                    <a:schemeClr val="accent2">
                      <a:lumMod val="75000"/>
                    </a:schemeClr>
                  </a:solidFill>
                  <a:effectLst/>
                  <a:uLnTx/>
                  <a:uFillTx/>
                  <a:cs typeface="+mn-cs"/>
                </a:rPr>
                <a:t>两者</a:t>
              </a:r>
              <a:endParaRPr kumimoji="0" lang="en-US" altLang="zh-CN" sz="2800" b="1" i="0" u="none" strike="noStrike" kern="0" cap="none" spc="0" normalizeH="0" baseline="0" noProof="0" dirty="0">
                <a:ln w="3175">
                  <a:noFill/>
                </a:ln>
                <a:solidFill>
                  <a:schemeClr val="accent2">
                    <a:lumMod val="75000"/>
                  </a:schemeClr>
                </a:solidFill>
                <a:effectLst/>
                <a:uLnTx/>
                <a:uFillTx/>
                <a:cs typeface="+mn-cs"/>
              </a:endParaRPr>
            </a:p>
            <a:p>
              <a:pPr marL="0" marR="0" lvl="0" indent="0" algn="ctr" defTabSz="1218565"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w="3175">
                    <a:noFill/>
                  </a:ln>
                  <a:solidFill>
                    <a:schemeClr val="accent2">
                      <a:lumMod val="75000"/>
                    </a:schemeClr>
                  </a:solidFill>
                  <a:effectLst/>
                  <a:uLnTx/>
                  <a:uFillTx/>
                  <a:cs typeface="+mn-cs"/>
                </a:rPr>
                <a:t>关系</a:t>
              </a:r>
              <a:endParaRPr kumimoji="0" lang="zh-CN" altLang="en-US" sz="2800" b="1" i="0" u="none" strike="noStrike" kern="0" cap="none" spc="0" normalizeH="0" baseline="0" noProof="0" dirty="0">
                <a:ln w="3175">
                  <a:noFill/>
                </a:ln>
                <a:solidFill>
                  <a:schemeClr val="accent2">
                    <a:lumMod val="75000"/>
                  </a:schemeClr>
                </a:solidFill>
                <a:effectLst/>
                <a:uLnTx/>
                <a:uFillTx/>
                <a:cs typeface="+mn-cs"/>
              </a:endParaRPr>
            </a:p>
          </p:txBody>
        </p:sp>
      </p:grpSp>
      <p:sp>
        <p:nvSpPr>
          <p:cNvPr id="15" name="圆角矩形 4"/>
          <p:cNvSpPr/>
          <p:nvPr/>
        </p:nvSpPr>
        <p:spPr bwMode="auto">
          <a:xfrm>
            <a:off x="574675" y="1333500"/>
            <a:ext cx="3463925" cy="471805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lstStyle/>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schemeClr val="accent2">
                  <a:lumMod val="75000"/>
                </a:schemeClr>
              </a:solidFill>
              <a:effectLst/>
              <a:uLnTx/>
              <a:uFillTx/>
              <a:latin typeface="微软雅黑" panose="020B0503020204020204" charset="-122"/>
              <a:ea typeface="微软雅黑" panose="020B0503020204020204" charset="-122"/>
              <a:cs typeface="+mn-cs"/>
            </a:endParaRPr>
          </a:p>
        </p:txBody>
      </p:sp>
      <p:sp>
        <p:nvSpPr>
          <p:cNvPr id="16" name="圆角矩形 10"/>
          <p:cNvSpPr/>
          <p:nvPr/>
        </p:nvSpPr>
        <p:spPr>
          <a:xfrm>
            <a:off x="5327650" y="3438525"/>
            <a:ext cx="2311400" cy="608013"/>
          </a:xfrm>
          <a:prstGeom prst="roundRect">
            <a:avLst/>
          </a:prstGeom>
          <a:gradFill>
            <a:gsLst>
              <a:gs pos="90000">
                <a:srgbClr val="C00000"/>
              </a:gs>
              <a:gs pos="30000">
                <a:srgbClr val="FF3300"/>
              </a:gs>
            </a:gsLst>
            <a:lin ang="5400000" scaled="1"/>
          </a:gra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accent2">
                    <a:lumMod val="75000"/>
                  </a:schemeClr>
                </a:solidFill>
                <a:effectLst/>
                <a:uLnTx/>
                <a:uFillTx/>
                <a:latin typeface="微软雅黑" panose="020B0503020204020204" charset="-122"/>
                <a:ea typeface="微软雅黑" panose="020B0503020204020204" charset="-122"/>
                <a:cs typeface="+mn-ea"/>
              </a:rPr>
              <a:t>另一方面</a:t>
            </a:r>
            <a:endParaRPr kumimoji="0" lang="zh-CN" altLang="en-US" sz="2800" b="1" i="0" u="none" strike="noStrike" kern="1200" cap="none" spc="0" normalizeH="0" baseline="0" noProof="0" dirty="0">
              <a:ln>
                <a:noFill/>
              </a:ln>
              <a:solidFill>
                <a:schemeClr val="accent2">
                  <a:lumMod val="75000"/>
                </a:schemeClr>
              </a:solidFill>
              <a:effectLst/>
              <a:uLnTx/>
              <a:uFillTx/>
              <a:latin typeface="微软雅黑" panose="020B0503020204020204" charset="-122"/>
              <a:ea typeface="微软雅黑" panose="020B050302020402020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8242" name="组合 14"/>
          <p:cNvGrpSpPr/>
          <p:nvPr/>
        </p:nvGrpSpPr>
        <p:grpSpPr>
          <a:xfrm>
            <a:off x="626110" y="4055745"/>
            <a:ext cx="6830060" cy="848360"/>
            <a:chOff x="477626" y="1210558"/>
            <a:chExt cx="7891674" cy="1151642"/>
          </a:xfrm>
        </p:grpSpPr>
        <p:sp>
          <p:nvSpPr>
            <p:cNvPr id="16" name="圆角矩形 7"/>
            <p:cNvSpPr/>
            <p:nvPr/>
          </p:nvSpPr>
          <p:spPr>
            <a:xfrm>
              <a:off x="477626" y="1210558"/>
              <a:ext cx="7891674" cy="1151642"/>
            </a:xfrm>
            <a:prstGeom prst="roundRect">
              <a:avLst>
                <a:gd name="adj" fmla="val 50000"/>
              </a:avLst>
            </a:prstGeom>
            <a:gradFill>
              <a:gsLst>
                <a:gs pos="0">
                  <a:srgbClr val="FE4444"/>
                </a:gs>
                <a:gs pos="100000">
                  <a:srgbClr val="832B2B"/>
                </a:gs>
              </a:gsLst>
              <a:lin ang="5400000" scaled="0"/>
            </a:gradFill>
            <a:ln w="12700" cap="flat" cmpd="sng" algn="ctr">
              <a:noFill/>
              <a:prstDash val="solid"/>
              <a:miter lim="800000"/>
            </a:ln>
            <a:effectLst/>
          </p:spPr>
          <p:txBody>
            <a:bodyPr anchor="ct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FFFF"/>
                  </a:solidFill>
                  <a:effectLst/>
                  <a:uLnTx/>
                  <a:uFillTx/>
                  <a:latin typeface="+mj-lt"/>
                  <a:ea typeface="微软雅黑" panose="020B0503020204020204" charset="-122"/>
                  <a:cs typeface="+mn-cs"/>
                </a:rPr>
                <a:t>  3</a:t>
              </a:r>
              <a:endParaRPr kumimoji="0" lang="zh-CN" altLang="en-US" sz="2800" b="1" i="0" u="none" strike="noStrike" kern="0" cap="none" spc="0" normalizeH="0" baseline="0" noProof="0" dirty="0">
                <a:ln>
                  <a:noFill/>
                </a:ln>
                <a:solidFill>
                  <a:srgbClr val="FFFFFF"/>
                </a:solidFill>
                <a:effectLst/>
                <a:uLnTx/>
                <a:uFillTx/>
                <a:latin typeface="+mj-lt"/>
                <a:ea typeface="微软雅黑" panose="020B0503020204020204" charset="-122"/>
                <a:cs typeface="+mn-cs"/>
              </a:endParaRPr>
            </a:p>
          </p:txBody>
        </p:sp>
        <p:sp>
          <p:nvSpPr>
            <p:cNvPr id="17" name="圆角矩形 8"/>
            <p:cNvSpPr/>
            <p:nvPr/>
          </p:nvSpPr>
          <p:spPr>
            <a:xfrm>
              <a:off x="1579129" y="1302715"/>
              <a:ext cx="6538915" cy="967328"/>
            </a:xfrm>
            <a:prstGeom prst="roundRect">
              <a:avLst>
                <a:gd name="adj" fmla="val 50000"/>
              </a:avLst>
            </a:prstGeom>
            <a:solidFill>
              <a:srgbClr val="FFFFFF"/>
            </a:solidFill>
            <a:ln w="19050" cap="flat" cmpd="sng" algn="ctr">
              <a:solidFill>
                <a:srgbClr val="C00000"/>
              </a:solidFill>
              <a:prstDash val="solid"/>
              <a:miter lim="800000"/>
            </a:ln>
            <a:effectLst/>
          </p:spPr>
          <p:txBody>
            <a:bodyPr lIns="121920" tIns="60960" rIns="121920" bIns="60960" anchor="ctr"/>
            <a:p>
              <a:pPr marL="24003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rPr>
                <a:t>必须立足中华优秀传统文化和革命文化。</a:t>
              </a:r>
              <a:endParaRPr kumimoji="0" lang="zh-CN" altLang="en-US" sz="2000" b="0"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p:txBody>
        </p:sp>
      </p:grpSp>
      <p:grpSp>
        <p:nvGrpSpPr>
          <p:cNvPr id="138243" name="组合 1"/>
          <p:cNvGrpSpPr/>
          <p:nvPr/>
        </p:nvGrpSpPr>
        <p:grpSpPr>
          <a:xfrm>
            <a:off x="625475" y="1796415"/>
            <a:ext cx="6830695" cy="848995"/>
            <a:chOff x="477626" y="1210558"/>
            <a:chExt cx="7891674" cy="1151642"/>
          </a:xfrm>
        </p:grpSpPr>
        <p:sp>
          <p:nvSpPr>
            <p:cNvPr id="6" name="圆角矩形 7"/>
            <p:cNvSpPr/>
            <p:nvPr/>
          </p:nvSpPr>
          <p:spPr>
            <a:xfrm>
              <a:off x="477626" y="1210558"/>
              <a:ext cx="7891674" cy="1151642"/>
            </a:xfrm>
            <a:prstGeom prst="roundRect">
              <a:avLst>
                <a:gd name="adj" fmla="val 50000"/>
              </a:avLst>
            </a:prstGeom>
            <a:gradFill>
              <a:gsLst>
                <a:gs pos="0">
                  <a:srgbClr val="FE4444"/>
                </a:gs>
                <a:gs pos="100000">
                  <a:srgbClr val="832B2B"/>
                </a:gs>
              </a:gsLst>
              <a:lin ang="5400000" scaled="0"/>
            </a:gradFill>
            <a:ln w="12700" cap="flat" cmpd="sng" algn="ctr">
              <a:noFill/>
              <a:prstDash val="solid"/>
              <a:miter lim="800000"/>
            </a:ln>
            <a:effectLst/>
          </p:spPr>
          <p:txBody>
            <a:bodyPr anchor="ct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FFFF"/>
                  </a:solidFill>
                  <a:effectLst/>
                  <a:uLnTx/>
                  <a:uFillTx/>
                  <a:latin typeface="+mj-lt"/>
                  <a:ea typeface="微软雅黑" panose="020B0503020204020204" charset="-122"/>
                  <a:cs typeface="+mn-cs"/>
                </a:rPr>
                <a:t>  1</a:t>
              </a:r>
              <a:endParaRPr kumimoji="0" lang="zh-CN" altLang="en-US" sz="2800" b="1" i="0" u="none" strike="noStrike" kern="0" cap="none" spc="0" normalizeH="0" baseline="0" noProof="0" dirty="0">
                <a:ln>
                  <a:noFill/>
                </a:ln>
                <a:solidFill>
                  <a:srgbClr val="FFFFFF"/>
                </a:solidFill>
                <a:effectLst/>
                <a:uLnTx/>
                <a:uFillTx/>
                <a:latin typeface="+mj-lt"/>
                <a:ea typeface="微软雅黑" panose="020B0503020204020204" charset="-122"/>
                <a:cs typeface="+mn-cs"/>
              </a:endParaRPr>
            </a:p>
          </p:txBody>
        </p:sp>
        <p:sp>
          <p:nvSpPr>
            <p:cNvPr id="7" name="圆角矩形 8"/>
            <p:cNvSpPr/>
            <p:nvPr/>
          </p:nvSpPr>
          <p:spPr>
            <a:xfrm>
              <a:off x="1506251" y="1302664"/>
              <a:ext cx="6611793" cy="967430"/>
            </a:xfrm>
            <a:prstGeom prst="roundRect">
              <a:avLst>
                <a:gd name="adj" fmla="val 50000"/>
              </a:avLst>
            </a:prstGeom>
            <a:solidFill>
              <a:srgbClr val="FFFFFF"/>
            </a:solidFill>
            <a:ln w="19050" cap="flat" cmpd="sng" algn="ctr">
              <a:solidFill>
                <a:srgbClr val="C00000"/>
              </a:solidFill>
              <a:prstDash val="solid"/>
              <a:miter lim="800000"/>
            </a:ln>
            <a:effectLst/>
          </p:spPr>
          <p:txBody>
            <a:bodyPr lIns="121920" tIns="60960" rIns="121920" bIns="60960" anchor="ctr"/>
            <a:p>
              <a:pPr marL="24003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rPr>
                <a:t>要把社会主义核心价值观融入社会生活各个方面。</a:t>
              </a:r>
              <a:endParaRPr kumimoji="0" lang="zh-CN" altLang="en-US" sz="2000" b="0"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p:txBody>
        </p:sp>
      </p:grpSp>
      <p:grpSp>
        <p:nvGrpSpPr>
          <p:cNvPr id="138244" name="组合 8"/>
          <p:cNvGrpSpPr/>
          <p:nvPr/>
        </p:nvGrpSpPr>
        <p:grpSpPr>
          <a:xfrm>
            <a:off x="625475" y="2943225"/>
            <a:ext cx="6830695" cy="848995"/>
            <a:chOff x="477626" y="1210558"/>
            <a:chExt cx="7891674" cy="1151642"/>
          </a:xfrm>
        </p:grpSpPr>
        <p:sp>
          <p:nvSpPr>
            <p:cNvPr id="10" name="圆角矩形 7"/>
            <p:cNvSpPr/>
            <p:nvPr/>
          </p:nvSpPr>
          <p:spPr>
            <a:xfrm>
              <a:off x="477626" y="1210558"/>
              <a:ext cx="7891674" cy="1151642"/>
            </a:xfrm>
            <a:prstGeom prst="roundRect">
              <a:avLst>
                <a:gd name="adj" fmla="val 50000"/>
              </a:avLst>
            </a:prstGeom>
            <a:gradFill>
              <a:gsLst>
                <a:gs pos="0">
                  <a:srgbClr val="FE4444"/>
                </a:gs>
                <a:gs pos="100000">
                  <a:srgbClr val="832B2B"/>
                </a:gs>
              </a:gsLst>
              <a:lin ang="5400000" scaled="0"/>
            </a:gradFill>
            <a:ln w="12700" cap="flat" cmpd="sng" algn="ctr">
              <a:noFill/>
              <a:prstDash val="solid"/>
              <a:miter lim="800000"/>
            </a:ln>
            <a:effectLst/>
          </p:spPr>
          <p:txBody>
            <a:bodyPr anchor="ct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FFFF"/>
                  </a:solidFill>
                  <a:effectLst/>
                  <a:uLnTx/>
                  <a:uFillTx/>
                  <a:latin typeface="+mj-lt"/>
                  <a:ea typeface="微软雅黑" panose="020B0503020204020204" charset="-122"/>
                  <a:cs typeface="+mn-cs"/>
                </a:rPr>
                <a:t>  2</a:t>
              </a:r>
              <a:endParaRPr kumimoji="0" lang="zh-CN" altLang="en-US" sz="2800" b="1" i="0" u="none" strike="noStrike" kern="0" cap="none" spc="0" normalizeH="0" baseline="0" noProof="0" dirty="0">
                <a:ln>
                  <a:noFill/>
                </a:ln>
                <a:solidFill>
                  <a:srgbClr val="FFFFFF"/>
                </a:solidFill>
                <a:effectLst/>
                <a:uLnTx/>
                <a:uFillTx/>
                <a:latin typeface="+mj-lt"/>
                <a:ea typeface="微软雅黑" panose="020B0503020204020204" charset="-122"/>
                <a:cs typeface="+mn-cs"/>
              </a:endParaRPr>
            </a:p>
          </p:txBody>
        </p:sp>
        <p:sp>
          <p:nvSpPr>
            <p:cNvPr id="11" name="圆角矩形 8"/>
            <p:cNvSpPr/>
            <p:nvPr/>
          </p:nvSpPr>
          <p:spPr>
            <a:xfrm>
              <a:off x="1489593" y="1302664"/>
              <a:ext cx="6629839" cy="967430"/>
            </a:xfrm>
            <a:prstGeom prst="roundRect">
              <a:avLst>
                <a:gd name="adj" fmla="val 50000"/>
              </a:avLst>
            </a:prstGeom>
            <a:solidFill>
              <a:srgbClr val="FFFFFF"/>
            </a:solidFill>
            <a:ln w="19050" cap="flat" cmpd="sng" algn="ctr">
              <a:solidFill>
                <a:srgbClr val="C00000"/>
              </a:solidFill>
              <a:prstDash val="solid"/>
              <a:miter lim="800000"/>
            </a:ln>
            <a:effectLst/>
          </p:spPr>
          <p:txBody>
            <a:bodyPr lIns="121920" tIns="60960" rIns="121920" bIns="60960" anchor="ctr"/>
            <a:p>
              <a:pPr marL="24003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rPr>
                <a:t>要坚持全民行动、干部带头，从家庭做起、从娃娃抓起。</a:t>
              </a:r>
              <a:endParaRPr kumimoji="0" lang="zh-CN" altLang="en-US" sz="2000" b="0"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p:txBody>
        </p:sp>
      </p:grpSp>
      <p:grpSp>
        <p:nvGrpSpPr>
          <p:cNvPr id="4" name="组合 14"/>
          <p:cNvGrpSpPr/>
          <p:nvPr/>
        </p:nvGrpSpPr>
        <p:grpSpPr>
          <a:xfrm>
            <a:off x="711200" y="5206365"/>
            <a:ext cx="6749415" cy="848360"/>
            <a:chOff x="477626" y="1210558"/>
            <a:chExt cx="7891674" cy="1151642"/>
          </a:xfrm>
        </p:grpSpPr>
        <p:sp>
          <p:nvSpPr>
            <p:cNvPr id="5" name="圆角矩形 7"/>
            <p:cNvSpPr/>
            <p:nvPr/>
          </p:nvSpPr>
          <p:spPr>
            <a:xfrm>
              <a:off x="477626" y="1210558"/>
              <a:ext cx="7891674" cy="1151642"/>
            </a:xfrm>
            <a:prstGeom prst="roundRect">
              <a:avLst>
                <a:gd name="adj" fmla="val 50000"/>
              </a:avLst>
            </a:prstGeom>
            <a:gradFill>
              <a:gsLst>
                <a:gs pos="0">
                  <a:srgbClr val="FE4444"/>
                </a:gs>
                <a:gs pos="100000">
                  <a:srgbClr val="832B2B"/>
                </a:gs>
              </a:gsLst>
              <a:lin ang="5400000" scaled="0"/>
            </a:gradFill>
            <a:ln w="12700" cap="flat" cmpd="sng" algn="ctr">
              <a:noFill/>
              <a:prstDash val="solid"/>
              <a:miter lim="800000"/>
            </a:ln>
            <a:effectLst/>
          </p:spPr>
          <p:txBody>
            <a:bodyPr anchor="ct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FFFF"/>
                  </a:solidFill>
                  <a:effectLst/>
                  <a:uLnTx/>
                  <a:uFillTx/>
                  <a:latin typeface="+mj-lt"/>
                  <a:ea typeface="微软雅黑" panose="020B0503020204020204" charset="-122"/>
                  <a:cs typeface="+mn-cs"/>
                </a:rPr>
                <a:t> 4</a:t>
              </a:r>
              <a:endParaRPr kumimoji="0" lang="zh-CN" altLang="en-US" sz="2800" b="1" i="0" u="none" strike="noStrike" kern="0" cap="none" spc="0" normalizeH="0" baseline="0" noProof="0" dirty="0">
                <a:ln>
                  <a:noFill/>
                </a:ln>
                <a:solidFill>
                  <a:srgbClr val="FFFFFF"/>
                </a:solidFill>
                <a:effectLst/>
                <a:uLnTx/>
                <a:uFillTx/>
                <a:latin typeface="+mj-lt"/>
                <a:ea typeface="微软雅黑" panose="020B0503020204020204" charset="-122"/>
                <a:cs typeface="+mn-cs"/>
              </a:endParaRPr>
            </a:p>
          </p:txBody>
        </p:sp>
        <p:sp>
          <p:nvSpPr>
            <p:cNvPr id="8" name="圆角矩形 8"/>
            <p:cNvSpPr/>
            <p:nvPr/>
          </p:nvSpPr>
          <p:spPr>
            <a:xfrm>
              <a:off x="1385707" y="1302715"/>
              <a:ext cx="6726077" cy="967328"/>
            </a:xfrm>
            <a:prstGeom prst="roundRect">
              <a:avLst>
                <a:gd name="adj" fmla="val 50000"/>
              </a:avLst>
            </a:prstGeom>
            <a:solidFill>
              <a:srgbClr val="FFFFFF"/>
            </a:solidFill>
            <a:ln w="19050" cap="flat" cmpd="sng" algn="ctr">
              <a:solidFill>
                <a:srgbClr val="C00000"/>
              </a:solidFill>
              <a:prstDash val="solid"/>
              <a:miter lim="800000"/>
            </a:ln>
            <a:effectLst/>
          </p:spPr>
          <p:txBody>
            <a:bodyPr lIns="121920" tIns="60960" rIns="121920" bIns="60960" anchor="ctr"/>
            <a:p>
              <a:pPr marL="240030" marR="0" lvl="0" algn="l" defTabSz="914400" rtl="0" eaLnBrk="1" fontAlgn="auto" latinLnBrk="0" hangingPunct="1">
                <a:lnSpc>
                  <a:spcPct val="100000"/>
                </a:lnSpc>
                <a:spcBef>
                  <a:spcPts val="0"/>
                </a:spcBef>
                <a:spcAft>
                  <a:spcPts val="0"/>
                </a:spcAft>
                <a:buClrTx/>
                <a:buSzTx/>
                <a:buFontTx/>
                <a:buNone/>
                <a:defRPr/>
              </a:pPr>
              <a:r>
                <a:rPr lang="zh-CN" altLang="en-US" sz="2000" kern="0" noProof="0" dirty="0">
                  <a:ln>
                    <a:noFill/>
                  </a:ln>
                  <a:solidFill>
                    <a:schemeClr val="tx2"/>
                  </a:solidFill>
                  <a:effectLst/>
                  <a:uLnTx/>
                  <a:uFillTx/>
                  <a:latin typeface="微软雅黑" panose="020B0503020204020204" charset="-122"/>
                  <a:ea typeface="微软雅黑" panose="020B0503020204020204" charset="-122"/>
                  <a:sym typeface="宋体" panose="02010600030101010101" pitchFamily="2" charset="-122"/>
                </a:rPr>
                <a:t>必须发扬中国人民在长期奋斗中培育、继承、发展起来的伟大民族精神（四种精神）</a:t>
              </a:r>
              <a:endParaRPr kumimoji="0" lang="zh-CN" altLang="en-US" sz="2000" b="0"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sym typeface="宋体" panose="02010600030101010101" pitchFamily="2" charset="-122"/>
              </a:endParaRPr>
            </a:p>
          </p:txBody>
        </p:sp>
      </p:grpSp>
      <p:sp>
        <p:nvSpPr>
          <p:cNvPr id="9" name="文本框 8"/>
          <p:cNvSpPr txBox="1"/>
          <p:nvPr/>
        </p:nvSpPr>
        <p:spPr>
          <a:xfrm>
            <a:off x="296545" y="1182370"/>
            <a:ext cx="5364480" cy="460375"/>
          </a:xfrm>
          <a:prstGeom prst="rect">
            <a:avLst/>
          </a:prstGeom>
          <a:noFill/>
        </p:spPr>
        <p:txBody>
          <a:bodyPr wrap="none" rtlCol="0" anchor="t">
            <a:spAutoFit/>
          </a:bodyPr>
          <a:p>
            <a:r>
              <a:rPr lang="zh-CN" altLang="en-US" sz="2400" b="1" kern="0" noProof="0" dirty="0">
                <a:ln>
                  <a:noFill/>
                </a:ln>
                <a:solidFill>
                  <a:srgbClr val="FF0000"/>
                </a:solidFill>
                <a:effectLst/>
                <a:uLnTx/>
                <a:uFillTx/>
                <a:latin typeface="微软雅黑" panose="020B0503020204020204" charset="-122"/>
                <a:ea typeface="微软雅黑" panose="020B0503020204020204" charset="-122"/>
                <a:sym typeface="+mn-ea"/>
              </a:rPr>
              <a:t>如何培育和践行社会主义核心价值观？</a:t>
            </a:r>
            <a:endParaRPr lang="zh-CN" altLang="en-US" sz="2400" b="1" kern="0" noProof="0" dirty="0">
              <a:ln>
                <a:noFill/>
              </a:ln>
              <a:solidFill>
                <a:srgbClr val="FF0000"/>
              </a:solidFill>
              <a:effectLst/>
              <a:uLnTx/>
              <a:uFillTx/>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三、坚定文化自信，建设社会主义文化强国</a:t>
            </a:r>
            <a:endParaRPr lang="zh-CN" altLang="en-US"/>
          </a:p>
        </p:txBody>
      </p:sp>
      <p:sp>
        <p:nvSpPr>
          <p:cNvPr id="3" name="内容占位符 2"/>
          <p:cNvSpPr>
            <a:spLocks noGrp="1"/>
          </p:cNvSpPr>
          <p:nvPr>
            <p:ph idx="1"/>
          </p:nvPr>
        </p:nvSpPr>
        <p:spPr>
          <a:xfrm>
            <a:off x="203835" y="2107565"/>
            <a:ext cx="8561705" cy="1343660"/>
          </a:xfrm>
        </p:spPr>
        <p:txBody>
          <a:bodyPr/>
          <a:p>
            <a:pPr>
              <a:lnSpc>
                <a:spcPct val="140000"/>
              </a:lnSpc>
            </a:pPr>
            <a:r>
              <a:rPr lang="en-US" altLang="zh-CN"/>
              <a:t>       </a:t>
            </a:r>
            <a:r>
              <a:rPr lang="zh-CN" altLang="en-US"/>
              <a:t>实现中华民族伟大复兴，迫切要求我国由一个文化大国转变成为一个文化强国。</a:t>
            </a:r>
            <a:endParaRPr lang="zh-CN" altLang="en-US"/>
          </a:p>
        </p:txBody>
      </p:sp>
      <p:pic>
        <p:nvPicPr>
          <p:cNvPr id="5" name="图片 4"/>
          <p:cNvPicPr>
            <a:picLocks noChangeAspect="1"/>
          </p:cNvPicPr>
          <p:nvPr/>
        </p:nvPicPr>
        <p:blipFill>
          <a:blip r:embed="rId1"/>
          <a:srcRect l="4517" t="11996" r="4000" b="9364"/>
          <a:stretch>
            <a:fillRect/>
          </a:stretch>
        </p:blipFill>
        <p:spPr>
          <a:xfrm>
            <a:off x="760730" y="3451225"/>
            <a:ext cx="7672705" cy="25476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1" name="文本框 6"/>
          <p:cNvSpPr txBox="1"/>
          <p:nvPr/>
        </p:nvSpPr>
        <p:spPr>
          <a:xfrm>
            <a:off x="475615" y="2482215"/>
            <a:ext cx="3842385" cy="3192145"/>
          </a:xfrm>
          <a:prstGeom prst="rect">
            <a:avLst/>
          </a:prstGeom>
          <a:noFill/>
          <a:ln w="9525">
            <a:noFill/>
          </a:ln>
        </p:spPr>
        <p:txBody>
          <a:bodyPr wrap="square">
            <a:spAutoFit/>
          </a:bodyPr>
          <a:p>
            <a:pPr algn="just">
              <a:lnSpc>
                <a:spcPct val="140000"/>
              </a:lnSpc>
              <a:spcBef>
                <a:spcPts val="1400"/>
              </a:spcBef>
            </a:pPr>
            <a:r>
              <a:rPr lang="en-US" altLang="zh-CN" sz="2400" dirty="0">
                <a:solidFill>
                  <a:schemeClr val="tx2"/>
                </a:solidFill>
                <a:latin typeface="微软雅黑" panose="020B0503020204020204" charset="-122"/>
                <a:ea typeface="微软雅黑" panose="020B0503020204020204" charset="-122"/>
              </a:rPr>
              <a:t>       </a:t>
            </a:r>
            <a:r>
              <a:rPr lang="zh-CN" altLang="en-US" sz="2400" dirty="0">
                <a:solidFill>
                  <a:schemeClr val="tx2"/>
                </a:solidFill>
                <a:latin typeface="微软雅黑" panose="020B0503020204020204" charset="-122"/>
                <a:ea typeface="微软雅黑" panose="020B0503020204020204" charset="-122"/>
              </a:rPr>
              <a:t>文化强国是指一个国家具有强大的文化力量。这种力量既表现为具有高度文化素养的国民，也表现为发达的文化产业，还表现为强大的文化软实力。</a:t>
            </a:r>
            <a:endParaRPr lang="zh-CN" altLang="en-US" sz="2400" b="1" dirty="0">
              <a:solidFill>
                <a:schemeClr val="tx2"/>
              </a:solidFill>
              <a:latin typeface="微软雅黑" panose="020B0503020204020204" charset="-122"/>
              <a:ea typeface="微软雅黑" panose="020B0503020204020204" charset="-122"/>
            </a:endParaRPr>
          </a:p>
        </p:txBody>
      </p:sp>
      <p:sp>
        <p:nvSpPr>
          <p:cNvPr id="10" name="圆角矩形 12"/>
          <p:cNvSpPr/>
          <p:nvPr/>
        </p:nvSpPr>
        <p:spPr bwMode="auto">
          <a:xfrm>
            <a:off x="247650" y="1476375"/>
            <a:ext cx="4262438" cy="557213"/>
          </a:xfrm>
          <a:prstGeom prst="roundRect">
            <a:avLst/>
          </a:prstGeom>
          <a:gradFill flip="none" rotWithShape="1">
            <a:gsLst>
              <a:gs pos="0">
                <a:srgbClr val="FB9D2E"/>
              </a:gs>
              <a:gs pos="50000">
                <a:srgbClr val="FDB457"/>
              </a:gs>
              <a:gs pos="100000">
                <a:srgbClr val="FEE9CE"/>
              </a:gs>
            </a:gsLst>
            <a:lin ang="5400000" scaled="1"/>
            <a:tileRect/>
          </a:gradFill>
          <a:ln>
            <a:solidFill>
              <a:srgbClr val="FDB457"/>
            </a:solid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rPr>
              <a:t>文化强国的基本特征</a:t>
            </a:r>
            <a:endParaRPr kumimoji="0" lang="zh-CN" altLang="en-US" sz="28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p:txBody>
      </p:sp>
      <p:grpSp>
        <p:nvGrpSpPr>
          <p:cNvPr id="140294" name="组合 4"/>
          <p:cNvGrpSpPr/>
          <p:nvPr/>
        </p:nvGrpSpPr>
        <p:grpSpPr>
          <a:xfrm>
            <a:off x="4318000" y="1202690"/>
            <a:ext cx="4406900" cy="4960938"/>
            <a:chOff x="4318119" y="1330325"/>
            <a:chExt cx="4406781" cy="4960144"/>
          </a:xfrm>
        </p:grpSpPr>
        <p:pic>
          <p:nvPicPr>
            <p:cNvPr id="140295" name="图片 2"/>
            <p:cNvPicPr>
              <a:picLocks noChangeAspect="1"/>
            </p:cNvPicPr>
            <p:nvPr/>
          </p:nvPicPr>
          <p:blipFill>
            <a:blip r:embed="rId1">
              <a:clrChange>
                <a:clrFrom>
                  <a:srgbClr val="FFFFFF"/>
                </a:clrFrom>
                <a:clrTo>
                  <a:srgbClr val="FFFFFF">
                    <a:alpha val="0"/>
                  </a:srgbClr>
                </a:clrTo>
              </a:clrChange>
            </a:blip>
            <a:stretch>
              <a:fillRect/>
            </a:stretch>
          </p:blipFill>
          <p:spPr>
            <a:xfrm>
              <a:off x="4318119" y="1330325"/>
              <a:ext cx="4406781" cy="4960144"/>
            </a:xfrm>
            <a:prstGeom prst="rect">
              <a:avLst/>
            </a:prstGeom>
            <a:noFill/>
            <a:ln w="9525">
              <a:noFill/>
            </a:ln>
          </p:spPr>
        </p:pic>
        <p:sp>
          <p:nvSpPr>
            <p:cNvPr id="140296" name="文本框 3"/>
            <p:cNvSpPr txBox="1"/>
            <p:nvPr/>
          </p:nvSpPr>
          <p:spPr>
            <a:xfrm>
              <a:off x="6081801" y="1900238"/>
              <a:ext cx="879416" cy="1060931"/>
            </a:xfrm>
            <a:prstGeom prst="rect">
              <a:avLst/>
            </a:prstGeom>
            <a:noFill/>
            <a:ln w="9525">
              <a:noFill/>
            </a:ln>
          </p:spPr>
          <p:txBody>
            <a:bodyPr>
              <a:spAutoFit/>
            </a:bodyPr>
            <a:p>
              <a:pPr algn="just">
                <a:lnSpc>
                  <a:spcPct val="120000"/>
                </a:lnSpc>
                <a:spcBef>
                  <a:spcPts val="1400"/>
                </a:spcBef>
              </a:pPr>
              <a:r>
                <a:rPr lang="zh-CN" altLang="en-US" dirty="0">
                  <a:solidFill>
                    <a:schemeClr val="tx2"/>
                  </a:solidFill>
                  <a:latin typeface="微软雅黑" panose="020B0503020204020204" charset="-122"/>
                  <a:ea typeface="微软雅黑" panose="020B0503020204020204" charset="-122"/>
                </a:rPr>
                <a:t>高度文化素养的国民</a:t>
              </a:r>
              <a:endParaRPr lang="zh-CN" altLang="en-US" dirty="0">
                <a:solidFill>
                  <a:schemeClr val="tx2"/>
                </a:solidFill>
                <a:latin typeface="微软雅黑" panose="020B0503020204020204" charset="-122"/>
                <a:ea typeface="微软雅黑" panose="020B0503020204020204" charset="-122"/>
              </a:endParaRPr>
            </a:p>
          </p:txBody>
        </p:sp>
        <p:sp>
          <p:nvSpPr>
            <p:cNvPr id="140297" name="文本框 11"/>
            <p:cNvSpPr txBox="1"/>
            <p:nvPr/>
          </p:nvSpPr>
          <p:spPr>
            <a:xfrm>
              <a:off x="4729250" y="4252913"/>
              <a:ext cx="1171575" cy="728533"/>
            </a:xfrm>
            <a:prstGeom prst="rect">
              <a:avLst/>
            </a:prstGeom>
            <a:noFill/>
            <a:ln w="9525">
              <a:noFill/>
            </a:ln>
          </p:spPr>
          <p:txBody>
            <a:bodyPr>
              <a:spAutoFit/>
            </a:bodyPr>
            <a:p>
              <a:pPr algn="just">
                <a:lnSpc>
                  <a:spcPct val="120000"/>
                </a:lnSpc>
                <a:spcBef>
                  <a:spcPts val="1400"/>
                </a:spcBef>
              </a:pPr>
              <a:r>
                <a:rPr lang="zh-CN" altLang="en-US" dirty="0">
                  <a:solidFill>
                    <a:schemeClr val="tx2"/>
                  </a:solidFill>
                  <a:latin typeface="微软雅黑" panose="020B0503020204020204" charset="-122"/>
                  <a:ea typeface="微软雅黑" panose="020B0503020204020204" charset="-122"/>
                </a:rPr>
                <a:t>发达的文化产业</a:t>
              </a:r>
              <a:endParaRPr lang="zh-CN" altLang="en-US" dirty="0">
                <a:solidFill>
                  <a:schemeClr val="tx2"/>
                </a:solidFill>
                <a:latin typeface="微软雅黑" panose="020B0503020204020204" charset="-122"/>
                <a:ea typeface="微软雅黑" panose="020B0503020204020204" charset="-122"/>
              </a:endParaRPr>
            </a:p>
          </p:txBody>
        </p:sp>
        <p:sp>
          <p:nvSpPr>
            <p:cNvPr id="140298" name="文本框 12"/>
            <p:cNvSpPr txBox="1"/>
            <p:nvPr/>
          </p:nvSpPr>
          <p:spPr>
            <a:xfrm>
              <a:off x="7124819" y="4252912"/>
              <a:ext cx="1171575" cy="728533"/>
            </a:xfrm>
            <a:prstGeom prst="rect">
              <a:avLst/>
            </a:prstGeom>
            <a:noFill/>
            <a:ln w="9525">
              <a:noFill/>
            </a:ln>
          </p:spPr>
          <p:txBody>
            <a:bodyPr>
              <a:spAutoFit/>
            </a:bodyPr>
            <a:p>
              <a:pPr algn="just">
                <a:lnSpc>
                  <a:spcPct val="120000"/>
                </a:lnSpc>
                <a:spcBef>
                  <a:spcPts val="1400"/>
                </a:spcBef>
              </a:pPr>
              <a:r>
                <a:rPr lang="zh-CN" altLang="en-US" dirty="0">
                  <a:solidFill>
                    <a:schemeClr val="tx2"/>
                  </a:solidFill>
                  <a:latin typeface="微软雅黑" panose="020B0503020204020204" charset="-122"/>
                  <a:ea typeface="微软雅黑" panose="020B0503020204020204" charset="-122"/>
                </a:rPr>
                <a:t>强大的文化软实力</a:t>
              </a:r>
              <a:endParaRPr lang="zh-CN" altLang="en-US" dirty="0">
                <a:solidFill>
                  <a:schemeClr val="tx2"/>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sz="2400"/>
              <a:t>为决胜全面小康、全面建设社会主义现代化强国提供了重要物质基础</a:t>
            </a:r>
            <a:endParaRPr lang="zh-CN" altLang="en-US" sz="2400"/>
          </a:p>
        </p:txBody>
      </p:sp>
      <p:sp>
        <p:nvSpPr>
          <p:cNvPr id="8" name="矩形 7"/>
          <p:cNvSpPr/>
          <p:nvPr/>
        </p:nvSpPr>
        <p:spPr>
          <a:xfrm>
            <a:off x="3029585" y="4245610"/>
            <a:ext cx="2907030" cy="2165985"/>
          </a:xfrm>
          <a:prstGeom prst="rect">
            <a:avLst/>
          </a:prstGeom>
          <a:solidFill>
            <a:srgbClr val="0070C0"/>
          </a:solidFill>
          <a:ln>
            <a:solidFill>
              <a:srgbClr val="FFFFFF"/>
            </a:solidFill>
          </a:ln>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275">
              <a:solidFill>
                <a:srgbClr val="FFFFFF"/>
              </a:solidFill>
            </a:endParaRPr>
          </a:p>
        </p:txBody>
      </p:sp>
      <p:grpSp>
        <p:nvGrpSpPr>
          <p:cNvPr id="43" name="组合 42"/>
          <p:cNvGrpSpPr/>
          <p:nvPr/>
        </p:nvGrpSpPr>
        <p:grpSpPr>
          <a:xfrm>
            <a:off x="283810" y="2406281"/>
            <a:ext cx="8105949" cy="1703705"/>
            <a:chOff x="150578" y="1387793"/>
            <a:chExt cx="10807932" cy="2271607"/>
          </a:xfrm>
        </p:grpSpPr>
        <p:cxnSp>
          <p:nvCxnSpPr>
            <p:cNvPr id="4" name="直接连接符 3"/>
            <p:cNvCxnSpPr/>
            <p:nvPr/>
          </p:nvCxnSpPr>
          <p:spPr>
            <a:xfrm>
              <a:off x="2100260" y="2100263"/>
              <a:ext cx="8301040" cy="12634"/>
            </a:xfrm>
            <a:prstGeom prst="line">
              <a:avLst/>
            </a:prstGeom>
            <a:ln w="38100">
              <a:solidFill>
                <a:srgbClr val="0070C0"/>
              </a:solidFill>
            </a:ln>
          </p:spPr>
          <p:style>
            <a:lnRef idx="1">
              <a:srgbClr val="FFA1AD"/>
            </a:lnRef>
            <a:fillRef idx="0">
              <a:srgbClr val="FFA1AD"/>
            </a:fillRef>
            <a:effectRef idx="0">
              <a:srgbClr val="FFA1AD"/>
            </a:effectRef>
            <a:fontRef idx="minor">
              <a:srgbClr val="000000"/>
            </a:fontRef>
          </p:style>
        </p:cxnSp>
        <p:sp>
          <p:nvSpPr>
            <p:cNvPr id="5" name="椭圆 4"/>
            <p:cNvSpPr/>
            <p:nvPr/>
          </p:nvSpPr>
          <p:spPr>
            <a:xfrm>
              <a:off x="3071811" y="1928813"/>
              <a:ext cx="342900" cy="342900"/>
            </a:xfrm>
            <a:prstGeom prst="ellipse">
              <a:avLst/>
            </a:prstGeom>
            <a:solidFill>
              <a:srgbClr val="0070C0"/>
            </a:solidFill>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275">
                <a:solidFill>
                  <a:schemeClr val="tx1"/>
                </a:solidFill>
              </a:endParaRPr>
            </a:p>
          </p:txBody>
        </p:sp>
        <p:sp>
          <p:nvSpPr>
            <p:cNvPr id="6" name="椭圆 5"/>
            <p:cNvSpPr/>
            <p:nvPr/>
          </p:nvSpPr>
          <p:spPr>
            <a:xfrm>
              <a:off x="5786440" y="1928813"/>
              <a:ext cx="342900" cy="342900"/>
            </a:xfrm>
            <a:prstGeom prst="ellipse">
              <a:avLst/>
            </a:prstGeom>
            <a:solidFill>
              <a:srgbClr val="0070C0"/>
            </a:solidFill>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275">
                <a:solidFill>
                  <a:schemeClr val="tx1"/>
                </a:solidFill>
              </a:endParaRPr>
            </a:p>
          </p:txBody>
        </p:sp>
        <p:sp>
          <p:nvSpPr>
            <p:cNvPr id="7" name="椭圆 6"/>
            <p:cNvSpPr/>
            <p:nvPr/>
          </p:nvSpPr>
          <p:spPr>
            <a:xfrm>
              <a:off x="8907063" y="1928813"/>
              <a:ext cx="342900" cy="342900"/>
            </a:xfrm>
            <a:prstGeom prst="ellipse">
              <a:avLst/>
            </a:prstGeom>
            <a:solidFill>
              <a:srgbClr val="0070C0"/>
            </a:solidFill>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275">
                <a:solidFill>
                  <a:schemeClr val="tx1"/>
                </a:solidFill>
              </a:endParaRPr>
            </a:p>
          </p:txBody>
        </p:sp>
        <p:sp>
          <p:nvSpPr>
            <p:cNvPr id="10" name="文本框 9"/>
            <p:cNvSpPr txBox="1"/>
            <p:nvPr/>
          </p:nvSpPr>
          <p:spPr>
            <a:xfrm>
              <a:off x="2778917" y="1452860"/>
              <a:ext cx="1271587" cy="491067"/>
            </a:xfrm>
            <a:prstGeom prst="rect">
              <a:avLst/>
            </a:prstGeom>
            <a:noFill/>
          </p:spPr>
          <p:txBody>
            <a:bodyPr wrap="square" rtlCol="0">
              <a:spAutoFit/>
            </a:bodyPr>
            <a:p>
              <a:r>
                <a:rPr lang="en-US" altLang="zh-CN" sz="1800" dirty="0" smtClean="0">
                  <a:solidFill>
                    <a:schemeClr val="tx1"/>
                  </a:solidFill>
                </a:rPr>
                <a:t>2020</a:t>
              </a:r>
              <a:r>
                <a:rPr lang="zh-CN" altLang="en-US" sz="1800" dirty="0" smtClean="0">
                  <a:solidFill>
                    <a:schemeClr val="tx1"/>
                  </a:solidFill>
                </a:rPr>
                <a:t>年</a:t>
              </a:r>
              <a:endParaRPr lang="zh-CN" altLang="en-US" sz="1800" dirty="0" smtClean="0">
                <a:solidFill>
                  <a:schemeClr val="tx1"/>
                </a:solidFill>
              </a:endParaRPr>
            </a:p>
          </p:txBody>
        </p:sp>
        <p:sp>
          <p:nvSpPr>
            <p:cNvPr id="11" name="文本框 10"/>
            <p:cNvSpPr txBox="1"/>
            <p:nvPr/>
          </p:nvSpPr>
          <p:spPr>
            <a:xfrm>
              <a:off x="5322096" y="1452860"/>
              <a:ext cx="1271587" cy="491067"/>
            </a:xfrm>
            <a:prstGeom prst="rect">
              <a:avLst/>
            </a:prstGeom>
            <a:noFill/>
          </p:spPr>
          <p:txBody>
            <a:bodyPr wrap="square" rtlCol="0">
              <a:spAutoFit/>
            </a:bodyPr>
            <a:p>
              <a:r>
                <a:rPr lang="en-US" altLang="zh-CN" sz="1800" dirty="0" smtClean="0">
                  <a:solidFill>
                    <a:schemeClr val="tx1"/>
                  </a:solidFill>
                </a:rPr>
                <a:t>2035</a:t>
              </a:r>
              <a:r>
                <a:rPr lang="zh-CN" altLang="en-US" sz="1800" dirty="0" smtClean="0">
                  <a:solidFill>
                    <a:schemeClr val="tx1"/>
                  </a:solidFill>
                </a:rPr>
                <a:t>年</a:t>
              </a:r>
              <a:endParaRPr lang="zh-CN" altLang="en-US" sz="1800" dirty="0" smtClean="0">
                <a:solidFill>
                  <a:schemeClr val="tx1"/>
                </a:solidFill>
              </a:endParaRPr>
            </a:p>
          </p:txBody>
        </p:sp>
        <p:sp>
          <p:nvSpPr>
            <p:cNvPr id="12" name="文本框 11"/>
            <p:cNvSpPr txBox="1"/>
            <p:nvPr/>
          </p:nvSpPr>
          <p:spPr>
            <a:xfrm>
              <a:off x="8067672" y="1452859"/>
              <a:ext cx="2021681" cy="491067"/>
            </a:xfrm>
            <a:prstGeom prst="rect">
              <a:avLst/>
            </a:prstGeom>
            <a:noFill/>
          </p:spPr>
          <p:txBody>
            <a:bodyPr wrap="square" rtlCol="0">
              <a:spAutoFit/>
            </a:bodyPr>
            <a:p>
              <a:r>
                <a:rPr lang="en-US" altLang="zh-CN" sz="1800" dirty="0" smtClean="0">
                  <a:solidFill>
                    <a:schemeClr val="tx1"/>
                  </a:solidFill>
                </a:rPr>
                <a:t>21</a:t>
              </a:r>
              <a:r>
                <a:rPr lang="zh-CN" altLang="en-US" sz="1800" dirty="0" smtClean="0">
                  <a:solidFill>
                    <a:schemeClr val="tx1"/>
                  </a:solidFill>
                </a:rPr>
                <a:t>世纪中叶</a:t>
              </a:r>
              <a:endParaRPr lang="zh-CN" altLang="en-US" sz="1800" dirty="0" smtClean="0">
                <a:solidFill>
                  <a:schemeClr val="tx1"/>
                </a:solidFill>
              </a:endParaRPr>
            </a:p>
          </p:txBody>
        </p:sp>
        <p:sp>
          <p:nvSpPr>
            <p:cNvPr id="13" name="文本框 12"/>
            <p:cNvSpPr txBox="1"/>
            <p:nvPr/>
          </p:nvSpPr>
          <p:spPr>
            <a:xfrm>
              <a:off x="2778917" y="2798840"/>
              <a:ext cx="1564482" cy="860213"/>
            </a:xfrm>
            <a:prstGeom prst="rect">
              <a:avLst/>
            </a:prstGeom>
            <a:noFill/>
          </p:spPr>
          <p:txBody>
            <a:bodyPr wrap="square" rtlCol="0">
              <a:spAutoFit/>
            </a:bodyPr>
            <a:p>
              <a:r>
                <a:rPr lang="zh-CN" altLang="zh-CN" sz="1800" dirty="0" smtClean="0">
                  <a:solidFill>
                    <a:schemeClr val="tx1"/>
                  </a:solidFill>
                </a:rPr>
                <a:t>全面建成小康社会</a:t>
              </a:r>
              <a:endParaRPr lang="zh-CN" altLang="zh-CN" sz="1800" dirty="0" smtClean="0">
                <a:solidFill>
                  <a:schemeClr val="tx1"/>
                </a:solidFill>
              </a:endParaRPr>
            </a:p>
          </p:txBody>
        </p:sp>
        <p:sp>
          <p:nvSpPr>
            <p:cNvPr id="14" name="文本框 13"/>
            <p:cNvSpPr txBox="1"/>
            <p:nvPr/>
          </p:nvSpPr>
          <p:spPr>
            <a:xfrm>
              <a:off x="4656538" y="2799187"/>
              <a:ext cx="2658533" cy="860213"/>
            </a:xfrm>
            <a:prstGeom prst="rect">
              <a:avLst/>
            </a:prstGeom>
            <a:noFill/>
          </p:spPr>
          <p:txBody>
            <a:bodyPr wrap="square" rtlCol="0">
              <a:spAutoFit/>
            </a:bodyPr>
            <a:p>
              <a:pPr algn="ctr"/>
              <a:r>
                <a:rPr lang="zh-CN" altLang="zh-CN" sz="1800" dirty="0">
                  <a:solidFill>
                    <a:schemeClr val="tx1"/>
                  </a:solidFill>
                </a:rPr>
                <a:t>基本</a:t>
              </a:r>
              <a:r>
                <a:rPr lang="zh-CN" altLang="zh-CN" sz="1800" dirty="0" smtClean="0">
                  <a:solidFill>
                    <a:schemeClr val="tx1"/>
                  </a:solidFill>
                </a:rPr>
                <a:t>实现</a:t>
              </a:r>
              <a:endParaRPr lang="en-US" altLang="zh-CN" sz="1800" dirty="0" smtClean="0">
                <a:solidFill>
                  <a:schemeClr val="tx1"/>
                </a:solidFill>
              </a:endParaRPr>
            </a:p>
            <a:p>
              <a:pPr algn="ctr"/>
              <a:r>
                <a:rPr lang="zh-CN" altLang="zh-CN" sz="1800" dirty="0" smtClean="0">
                  <a:solidFill>
                    <a:schemeClr val="tx1"/>
                  </a:solidFill>
                </a:rPr>
                <a:t>社会主义</a:t>
              </a:r>
              <a:r>
                <a:rPr lang="zh-CN" altLang="zh-CN" sz="1800" dirty="0">
                  <a:solidFill>
                    <a:schemeClr val="tx1"/>
                  </a:solidFill>
                </a:rPr>
                <a:t>现代化</a:t>
              </a:r>
              <a:endParaRPr lang="zh-CN" altLang="zh-CN" sz="1800" dirty="0">
                <a:solidFill>
                  <a:schemeClr val="tx1"/>
                </a:solidFill>
              </a:endParaRPr>
            </a:p>
          </p:txBody>
        </p:sp>
        <p:sp>
          <p:nvSpPr>
            <p:cNvPr id="15" name="文本框 14"/>
            <p:cNvSpPr txBox="1"/>
            <p:nvPr/>
          </p:nvSpPr>
          <p:spPr>
            <a:xfrm>
              <a:off x="7541416" y="2798840"/>
              <a:ext cx="3417094" cy="860213"/>
            </a:xfrm>
            <a:prstGeom prst="rect">
              <a:avLst/>
            </a:prstGeom>
            <a:noFill/>
          </p:spPr>
          <p:txBody>
            <a:bodyPr wrap="square" rtlCol="0">
              <a:spAutoFit/>
            </a:bodyPr>
            <a:p>
              <a:pPr algn="ctr"/>
              <a:r>
                <a:rPr lang="zh-CN" altLang="zh-CN" sz="1800" dirty="0">
                  <a:solidFill>
                    <a:schemeClr val="tx1"/>
                  </a:solidFill>
                </a:rPr>
                <a:t>富强民主文明和谐美丽的社会主义现代化强国</a:t>
              </a:r>
              <a:endParaRPr lang="zh-CN" altLang="zh-CN" sz="1800" dirty="0">
                <a:solidFill>
                  <a:schemeClr val="tx1"/>
                </a:solidFill>
              </a:endParaRPr>
            </a:p>
          </p:txBody>
        </p:sp>
        <p:grpSp>
          <p:nvGrpSpPr>
            <p:cNvPr id="29" name="组合 28"/>
            <p:cNvGrpSpPr/>
            <p:nvPr/>
          </p:nvGrpSpPr>
          <p:grpSpPr>
            <a:xfrm>
              <a:off x="844444" y="1387793"/>
              <a:ext cx="1325761" cy="1325761"/>
              <a:chOff x="9757171" y="4302919"/>
              <a:chExt cx="1612106" cy="1612106"/>
            </a:xfrm>
          </p:grpSpPr>
          <p:sp>
            <p:nvSpPr>
              <p:cNvPr id="28" name="椭圆 27"/>
              <p:cNvSpPr/>
              <p:nvPr/>
            </p:nvSpPr>
            <p:spPr>
              <a:xfrm>
                <a:off x="9757171" y="4302919"/>
                <a:ext cx="1612106" cy="1612106"/>
              </a:xfrm>
              <a:prstGeom prst="ellipse">
                <a:avLst/>
              </a:prstGeom>
              <a:solidFill>
                <a:srgbClr val="FFA1AD">
                  <a:lumMod val="20000"/>
                  <a:lumOff val="80000"/>
                </a:srgbClr>
              </a:solidFill>
              <a:ln>
                <a:noFill/>
              </a:ln>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275">
                  <a:solidFill>
                    <a:schemeClr val="tx1"/>
                  </a:solidFill>
                </a:endParaRPr>
              </a:p>
            </p:txBody>
          </p:sp>
          <p:sp>
            <p:nvSpPr>
              <p:cNvPr id="27" name="椭圆 26"/>
              <p:cNvSpPr/>
              <p:nvPr/>
            </p:nvSpPr>
            <p:spPr>
              <a:xfrm>
                <a:off x="9861946" y="4407694"/>
                <a:ext cx="1402557" cy="1402557"/>
              </a:xfrm>
              <a:prstGeom prst="ellipse">
                <a:avLst/>
              </a:prstGeom>
              <a:solidFill>
                <a:srgbClr val="FFA1AD">
                  <a:lumMod val="60000"/>
                  <a:lumOff val="40000"/>
                </a:srgbClr>
              </a:solidFill>
              <a:ln>
                <a:noFill/>
              </a:ln>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275">
                  <a:solidFill>
                    <a:schemeClr val="tx1"/>
                  </a:solidFill>
                </a:endParaRPr>
              </a:p>
            </p:txBody>
          </p:sp>
          <p:sp>
            <p:nvSpPr>
              <p:cNvPr id="26" name="椭圆 25"/>
              <p:cNvSpPr/>
              <p:nvPr/>
            </p:nvSpPr>
            <p:spPr>
              <a:xfrm>
                <a:off x="10071497" y="4617244"/>
                <a:ext cx="983454" cy="983456"/>
              </a:xfrm>
              <a:prstGeom prst="ellipse">
                <a:avLst/>
              </a:prstGeom>
              <a:solidFill>
                <a:srgbClr val="EBE7E4"/>
              </a:solidFill>
              <a:ln>
                <a:noFill/>
              </a:ln>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275">
                  <a:solidFill>
                    <a:schemeClr val="tx1"/>
                  </a:solidFill>
                </a:endParaRPr>
              </a:p>
            </p:txBody>
          </p:sp>
          <p:sp>
            <p:nvSpPr>
              <p:cNvPr id="24" name="椭圆 23"/>
              <p:cNvSpPr/>
              <p:nvPr/>
            </p:nvSpPr>
            <p:spPr>
              <a:xfrm>
                <a:off x="10117931" y="4663679"/>
                <a:ext cx="890587" cy="890587"/>
              </a:xfrm>
              <a:prstGeom prst="ellipse">
                <a:avLst/>
              </a:prstGeom>
              <a:solidFill>
                <a:srgbClr val="FFA1AD">
                  <a:lumMod val="75000"/>
                </a:srgbClr>
              </a:solidFill>
              <a:ln>
                <a:noFill/>
              </a:ln>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275">
                  <a:solidFill>
                    <a:schemeClr val="tx1"/>
                  </a:solidFill>
                </a:endParaRPr>
              </a:p>
            </p:txBody>
          </p:sp>
          <p:sp>
            <p:nvSpPr>
              <p:cNvPr id="23" name="椭圆 22"/>
              <p:cNvSpPr/>
              <p:nvPr/>
            </p:nvSpPr>
            <p:spPr>
              <a:xfrm>
                <a:off x="10277474" y="4823222"/>
                <a:ext cx="571500" cy="571500"/>
              </a:xfrm>
              <a:prstGeom prst="ellipse">
                <a:avLst/>
              </a:prstGeom>
              <a:solidFill>
                <a:srgbClr val="F5F7F0"/>
              </a:solidFill>
              <a:ln>
                <a:noFill/>
              </a:ln>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275">
                  <a:solidFill>
                    <a:schemeClr val="tx1"/>
                  </a:solidFill>
                </a:endParaRPr>
              </a:p>
            </p:txBody>
          </p:sp>
          <p:sp>
            <p:nvSpPr>
              <p:cNvPr id="25" name="椭圆 24"/>
              <p:cNvSpPr/>
              <p:nvPr/>
            </p:nvSpPr>
            <p:spPr>
              <a:xfrm>
                <a:off x="10345935" y="4891683"/>
                <a:ext cx="434578" cy="434578"/>
              </a:xfrm>
              <a:prstGeom prst="ellipse">
                <a:avLst/>
              </a:prstGeom>
              <a:solidFill>
                <a:srgbClr val="FFA1AD">
                  <a:lumMod val="50000"/>
                </a:srgbClr>
              </a:solidFill>
              <a:ln>
                <a:noFill/>
              </a:ln>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275">
                  <a:solidFill>
                    <a:schemeClr val="tx1"/>
                  </a:solidFill>
                </a:endParaRPr>
              </a:p>
            </p:txBody>
          </p:sp>
        </p:grpSp>
        <p:sp>
          <p:nvSpPr>
            <p:cNvPr id="33" name="矩形 32"/>
            <p:cNvSpPr/>
            <p:nvPr/>
          </p:nvSpPr>
          <p:spPr>
            <a:xfrm>
              <a:off x="150578" y="2798840"/>
              <a:ext cx="2713492" cy="860213"/>
            </a:xfrm>
            <a:prstGeom prst="rect">
              <a:avLst/>
            </a:prstGeom>
          </p:spPr>
          <p:txBody>
            <a:bodyPr wrap="square">
              <a:spAutoFit/>
            </a:bodyPr>
            <a:p>
              <a:pPr algn="ctr"/>
              <a:r>
                <a:rPr lang="zh-CN" altLang="zh-CN" sz="1800" kern="100" dirty="0">
                  <a:solidFill>
                    <a:schemeClr val="tx1"/>
                  </a:solidFill>
                  <a:latin typeface="Calibri" panose="020F0502020204030204" charset="0"/>
                  <a:cs typeface="Times New Roman" panose="02020603050405020304" charset="0"/>
                </a:rPr>
                <a:t>雄厚</a:t>
              </a:r>
              <a:r>
                <a:rPr lang="zh-CN" altLang="zh-CN" sz="1800" kern="100" dirty="0" smtClean="0">
                  <a:solidFill>
                    <a:schemeClr val="tx1"/>
                  </a:solidFill>
                  <a:latin typeface="Calibri" panose="020F0502020204030204" charset="0"/>
                  <a:cs typeface="Times New Roman" panose="02020603050405020304" charset="0"/>
                </a:rPr>
                <a:t>的</a:t>
              </a:r>
              <a:endParaRPr lang="en-US" altLang="zh-CN" sz="1800" kern="100" dirty="0" smtClean="0">
                <a:solidFill>
                  <a:schemeClr val="tx1"/>
                </a:solidFill>
                <a:latin typeface="Calibri" panose="020F0502020204030204" charset="0"/>
                <a:cs typeface="Times New Roman" panose="02020603050405020304" charset="0"/>
              </a:endParaRPr>
            </a:p>
            <a:p>
              <a:pPr algn="ctr"/>
              <a:r>
                <a:rPr lang="zh-CN" altLang="zh-CN" sz="1800" kern="100" dirty="0" smtClean="0">
                  <a:solidFill>
                    <a:schemeClr val="tx1"/>
                  </a:solidFill>
                  <a:latin typeface="Calibri" panose="020F0502020204030204" charset="0"/>
                  <a:cs typeface="Times New Roman" panose="02020603050405020304" charset="0"/>
                </a:rPr>
                <a:t>经济基础</a:t>
              </a:r>
              <a:endParaRPr lang="zh-CN" altLang="zh-CN" sz="1800" kern="100" dirty="0" smtClean="0">
                <a:solidFill>
                  <a:schemeClr val="tx1"/>
                </a:solidFill>
                <a:latin typeface="Calibri" panose="020F0502020204030204" charset="0"/>
                <a:cs typeface="Times New Roman" panose="02020603050405020304" charset="0"/>
              </a:endParaRPr>
            </a:p>
          </p:txBody>
        </p:sp>
      </p:grpSp>
      <p:pic>
        <p:nvPicPr>
          <p:cNvPr id="41" name="图片 40"/>
          <p:cNvPicPr>
            <a:picLocks noChangeAspect="1"/>
          </p:cNvPicPr>
          <p:nvPr/>
        </p:nvPicPr>
        <p:blipFill>
          <a:blip r:embed="rId1" cstate="print"/>
          <a:stretch>
            <a:fillRect/>
          </a:stretch>
        </p:blipFill>
        <p:spPr>
          <a:xfrm>
            <a:off x="358914" y="4151778"/>
            <a:ext cx="2562821" cy="1996010"/>
          </a:xfrm>
          <a:prstGeom prst="rect">
            <a:avLst/>
          </a:prstGeom>
        </p:spPr>
      </p:pic>
      <p:sp>
        <p:nvSpPr>
          <p:cNvPr id="44" name="矩形 43"/>
          <p:cNvSpPr/>
          <p:nvPr/>
        </p:nvSpPr>
        <p:spPr>
          <a:xfrm>
            <a:off x="385398" y="2060032"/>
            <a:ext cx="8180960" cy="368300"/>
          </a:xfrm>
          <a:prstGeom prst="rect">
            <a:avLst/>
          </a:prstGeom>
        </p:spPr>
        <p:txBody>
          <a:bodyPr wrap="square">
            <a:spAutoFit/>
          </a:bodyPr>
          <a:p>
            <a:pPr algn="ctr"/>
            <a:r>
              <a:rPr lang="zh-CN" altLang="en-US" sz="1800" dirty="0">
                <a:solidFill>
                  <a:schemeClr val="tx1"/>
                </a:solidFill>
                <a:latin typeface="微软雅黑" panose="020B0503020204020204" charset="-122"/>
                <a:ea typeface="微软雅黑" panose="020B0503020204020204" charset="-122"/>
              </a:rPr>
              <a:t>决胜全面建成小康社会、开启全面建设社会主义现代化国家新征程的战略目标</a:t>
            </a:r>
            <a:endParaRPr lang="zh-CN" altLang="en-US" sz="1800" dirty="0">
              <a:solidFill>
                <a:schemeClr val="tx1"/>
              </a:solidFill>
              <a:latin typeface="微软雅黑" panose="020B0503020204020204" charset="-122"/>
              <a:ea typeface="微软雅黑" panose="020B0503020204020204" charset="-122"/>
            </a:endParaRPr>
          </a:p>
        </p:txBody>
      </p:sp>
      <p:sp>
        <p:nvSpPr>
          <p:cNvPr id="9" name="矩形 8"/>
          <p:cNvSpPr/>
          <p:nvPr/>
        </p:nvSpPr>
        <p:spPr>
          <a:xfrm>
            <a:off x="3261771" y="4243237"/>
            <a:ext cx="2673925" cy="2168525"/>
          </a:xfrm>
          <a:prstGeom prst="rect">
            <a:avLst/>
          </a:prstGeom>
        </p:spPr>
        <p:txBody>
          <a:bodyPr wrap="square">
            <a:spAutoFit/>
          </a:bodyPr>
          <a:p>
            <a:pPr>
              <a:lnSpc>
                <a:spcPct val="125000"/>
              </a:lnSpc>
            </a:pPr>
            <a:r>
              <a:rPr lang="zh-CN" altLang="zh-CN" sz="1800" b="1" dirty="0">
                <a:solidFill>
                  <a:srgbClr val="FFFFFF"/>
                </a:solidFill>
              </a:rPr>
              <a:t>牢牢抓住经济建设这个中心，坚定不移把发展作为党执政兴国的第一要务，加快形成先进的</a:t>
            </a:r>
            <a:r>
              <a:rPr lang="zh-CN" altLang="zh-CN" sz="1800" b="1" dirty="0" smtClean="0">
                <a:solidFill>
                  <a:srgbClr val="FFFFFF"/>
                </a:solidFill>
              </a:rPr>
              <a:t>生产力</a:t>
            </a:r>
            <a:r>
              <a:rPr lang="zh-CN" altLang="en-US" sz="1800" b="1" dirty="0" smtClean="0">
                <a:solidFill>
                  <a:srgbClr val="FFFFFF"/>
                </a:solidFill>
              </a:rPr>
              <a:t>，</a:t>
            </a:r>
            <a:r>
              <a:rPr lang="zh-CN" altLang="zh-CN" sz="1800" b="1" dirty="0" smtClean="0">
                <a:solidFill>
                  <a:srgbClr val="FFFFFF"/>
                </a:solidFill>
              </a:rPr>
              <a:t>加快</a:t>
            </a:r>
            <a:r>
              <a:rPr lang="zh-CN" altLang="zh-CN" sz="1800" b="1" dirty="0">
                <a:solidFill>
                  <a:srgbClr val="FFFFFF"/>
                </a:solidFill>
              </a:rPr>
              <a:t>建设现代化经济</a:t>
            </a:r>
            <a:r>
              <a:rPr lang="zh-CN" altLang="zh-CN" sz="1800" b="1" dirty="0" smtClean="0">
                <a:solidFill>
                  <a:srgbClr val="FFFFFF"/>
                </a:solidFill>
              </a:rPr>
              <a:t>体系</a:t>
            </a:r>
            <a:r>
              <a:rPr lang="zh-CN" altLang="en-US" sz="1800" b="1" dirty="0" smtClean="0">
                <a:solidFill>
                  <a:srgbClr val="FFFFFF"/>
                </a:solidFill>
              </a:rPr>
              <a:t>。</a:t>
            </a:r>
            <a:endParaRPr lang="zh-CN" altLang="en-US" sz="1800" b="1" dirty="0">
              <a:solidFill>
                <a:srgbClr val="FFFFFF"/>
              </a:solidFill>
            </a:endParaRPr>
          </a:p>
        </p:txBody>
      </p:sp>
      <p:pic>
        <p:nvPicPr>
          <p:cNvPr id="5124" name="Picture 4" descr="https://timgsa.baidu.com/timg?image&amp;quality=80&amp;size=b9999_10000&amp;sec=1516428266206&amp;di=72a4cc2647069559a769cce70de6dcc2&amp;imgtype=0&amp;src=http%3A%2F%2Fpic29.nipic.com%2F20130516%2F6608733_094023082352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2708" y="4243237"/>
            <a:ext cx="2363471" cy="18233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5" name="文本框 5"/>
          <p:cNvSpPr txBox="1"/>
          <p:nvPr/>
        </p:nvSpPr>
        <p:spPr>
          <a:xfrm>
            <a:off x="3771900" y="2190750"/>
            <a:ext cx="4051300" cy="53403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必须培养高度的文化自信</a:t>
            </a:r>
            <a:endParaRPr lang="zh-CN" altLang="en-US" sz="2400" b="1" dirty="0">
              <a:solidFill>
                <a:schemeClr val="tx1"/>
              </a:solidFill>
              <a:latin typeface="微软雅黑" panose="020B0503020204020204" charset="-122"/>
              <a:ea typeface="微软雅黑" panose="020B0503020204020204" charset="-122"/>
            </a:endParaRPr>
          </a:p>
        </p:txBody>
      </p:sp>
      <p:sp>
        <p:nvSpPr>
          <p:cNvPr id="141316" name="文本框 6"/>
          <p:cNvSpPr txBox="1"/>
          <p:nvPr/>
        </p:nvSpPr>
        <p:spPr>
          <a:xfrm>
            <a:off x="3771900" y="3435350"/>
            <a:ext cx="4846638" cy="496888"/>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必须大力发展文化事业和文化产业</a:t>
            </a:r>
            <a:endParaRPr lang="zh-CN" altLang="en-US" sz="2400" b="1" dirty="0">
              <a:solidFill>
                <a:schemeClr val="tx1"/>
              </a:solidFill>
              <a:latin typeface="微软雅黑" panose="020B0503020204020204" charset="-122"/>
              <a:ea typeface="微软雅黑" panose="020B0503020204020204" charset="-122"/>
            </a:endParaRPr>
          </a:p>
        </p:txBody>
      </p:sp>
      <p:sp>
        <p:nvSpPr>
          <p:cNvPr id="141317" name="文本框 4"/>
          <p:cNvSpPr txBox="1"/>
          <p:nvPr/>
        </p:nvSpPr>
        <p:spPr>
          <a:xfrm>
            <a:off x="3771900" y="4678363"/>
            <a:ext cx="4846638" cy="496887"/>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必须提高国家文化软实力</a:t>
            </a:r>
            <a:endParaRPr lang="zh-CN" altLang="en-US" sz="2400" b="1" dirty="0">
              <a:solidFill>
                <a:schemeClr val="tx1"/>
              </a:solidFill>
              <a:latin typeface="微软雅黑" panose="020B0503020204020204" charset="-122"/>
              <a:ea typeface="微软雅黑" panose="020B0503020204020204" charset="-122"/>
            </a:endParaRPr>
          </a:p>
        </p:txBody>
      </p:sp>
      <p:grpSp>
        <p:nvGrpSpPr>
          <p:cNvPr id="141318" name="组合 8"/>
          <p:cNvGrpSpPr/>
          <p:nvPr/>
        </p:nvGrpSpPr>
        <p:grpSpPr>
          <a:xfrm>
            <a:off x="576263" y="2190750"/>
            <a:ext cx="2717800" cy="1404938"/>
            <a:chOff x="550862" y="3421963"/>
            <a:chExt cx="2717800" cy="1404036"/>
          </a:xfrm>
        </p:grpSpPr>
        <p:sp>
          <p:nvSpPr>
            <p:cNvPr id="7" name="矩形标注 19"/>
            <p:cNvSpPr/>
            <p:nvPr/>
          </p:nvSpPr>
          <p:spPr>
            <a:xfrm rot="5400000" flipH="1" flipV="1">
              <a:off x="1207744" y="2765081"/>
              <a:ext cx="1404036" cy="2717800"/>
            </a:xfrm>
            <a:prstGeom prst="wedgeRectCallout">
              <a:avLst>
                <a:gd name="adj1" fmla="val 9068"/>
                <a:gd name="adj2" fmla="val 58564"/>
              </a:avLst>
            </a:prstGeom>
            <a:gradFill>
              <a:gsLst>
                <a:gs pos="0">
                  <a:srgbClr val="E30000"/>
                </a:gs>
                <a:gs pos="100000">
                  <a:srgbClr val="760303"/>
                </a:gs>
              </a:gsLst>
              <a:lin ang="5400000" scaled="0"/>
            </a:gra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41324" name="文本框 1"/>
            <p:cNvSpPr txBox="1"/>
            <p:nvPr/>
          </p:nvSpPr>
          <p:spPr>
            <a:xfrm>
              <a:off x="665162" y="3583000"/>
              <a:ext cx="2489200" cy="1081963"/>
            </a:xfrm>
            <a:prstGeom prst="rect">
              <a:avLst/>
            </a:prstGeom>
            <a:noFill/>
            <a:ln w="9525">
              <a:noFill/>
            </a:ln>
          </p:spPr>
          <p:txBody>
            <a:bodyPr>
              <a:spAutoFit/>
            </a:bodyPr>
            <a:p>
              <a:pPr algn="ctr">
                <a:lnSpc>
                  <a:spcPct val="120000"/>
                </a:lnSpc>
              </a:pPr>
              <a:r>
                <a:rPr lang="zh-CN" altLang="en-US" sz="2800" b="1" dirty="0">
                  <a:solidFill>
                    <a:schemeClr val="bg1"/>
                  </a:solidFill>
                  <a:latin typeface="微软雅黑" panose="020B0503020204020204" charset="-122"/>
                  <a:ea typeface="微软雅黑" panose="020B0503020204020204" charset="-122"/>
                </a:rPr>
                <a:t>建设社会主义</a:t>
              </a:r>
              <a:endParaRPr lang="en-US" altLang="zh-CN" sz="2800" b="1" dirty="0">
                <a:solidFill>
                  <a:schemeClr val="bg1"/>
                </a:solidFill>
                <a:latin typeface="微软雅黑" panose="020B0503020204020204" charset="-122"/>
                <a:ea typeface="微软雅黑" panose="020B0503020204020204" charset="-122"/>
              </a:endParaRPr>
            </a:p>
            <a:p>
              <a:pPr algn="ctr">
                <a:lnSpc>
                  <a:spcPct val="120000"/>
                </a:lnSpc>
              </a:pPr>
              <a:r>
                <a:rPr lang="zh-CN" altLang="en-US" sz="2800" b="1" dirty="0">
                  <a:solidFill>
                    <a:schemeClr val="bg1"/>
                  </a:solidFill>
                  <a:latin typeface="微软雅黑" panose="020B0503020204020204" charset="-122"/>
                  <a:ea typeface="微软雅黑" panose="020B0503020204020204" charset="-122"/>
                </a:rPr>
                <a:t>文化强国</a:t>
              </a:r>
              <a:endParaRPr lang="zh-CN" altLang="en-US" sz="2800" b="1" dirty="0">
                <a:solidFill>
                  <a:schemeClr val="bg1"/>
                </a:solidFill>
                <a:latin typeface="微软雅黑" panose="020B0503020204020204" charset="-122"/>
                <a:ea typeface="微软雅黑" panose="020B0503020204020204" charset="-122"/>
              </a:endParaRPr>
            </a:p>
          </p:txBody>
        </p:sp>
      </p:grpSp>
      <p:cxnSp>
        <p:nvCxnSpPr>
          <p:cNvPr id="4" name="直接连接符 3"/>
          <p:cNvCxnSpPr/>
          <p:nvPr/>
        </p:nvCxnSpPr>
        <p:spPr>
          <a:xfrm>
            <a:off x="3771900" y="2971800"/>
            <a:ext cx="4846638"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771900" y="4356100"/>
            <a:ext cx="4846638"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771900" y="5524500"/>
            <a:ext cx="4846638"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stretch>
            <a:fillRect/>
          </a:stretch>
        </p:blipFill>
        <p:spPr>
          <a:xfrm>
            <a:off x="614758" y="3903360"/>
            <a:ext cx="2640807" cy="1760538"/>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2339" name="组合 2"/>
          <p:cNvGrpSpPr/>
          <p:nvPr/>
        </p:nvGrpSpPr>
        <p:grpSpPr>
          <a:xfrm>
            <a:off x="564515" y="1722120"/>
            <a:ext cx="5156200" cy="595313"/>
            <a:chOff x="1055688" y="1499361"/>
            <a:chExt cx="5156681" cy="594553"/>
          </a:xfrm>
        </p:grpSpPr>
        <p:grpSp>
          <p:nvGrpSpPr>
            <p:cNvPr id="142347" name="组合 1"/>
            <p:cNvGrpSpPr/>
            <p:nvPr/>
          </p:nvGrpSpPr>
          <p:grpSpPr>
            <a:xfrm>
              <a:off x="1055688" y="1499362"/>
              <a:ext cx="665162" cy="594552"/>
              <a:chOff x="1055688" y="1499362"/>
              <a:chExt cx="665162" cy="594552"/>
            </a:xfrm>
          </p:grpSpPr>
          <p:sp>
            <p:nvSpPr>
              <p:cNvPr id="142349" name="Freeform 6"/>
              <p:cNvSpPr/>
              <p:nvPr/>
            </p:nvSpPr>
            <p:spPr>
              <a:xfrm>
                <a:off x="1055688" y="1499362"/>
                <a:ext cx="665162" cy="594552"/>
              </a:xfrm>
              <a:custGeom>
                <a:avLst/>
                <a:gdLst>
                  <a:gd name="txL" fmla="*/ 0 w 2158"/>
                  <a:gd name="txT" fmla="*/ 0 h 1996"/>
                  <a:gd name="txR" fmla="*/ 2158 w 2158"/>
                  <a:gd name="txB" fmla="*/ 1996 h 1996"/>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 ang="0">
                    <a:pos x="2147483647" y="2147483647"/>
                  </a:cxn>
                </a:cxnLst>
                <a:rect l="txL" t="txT" r="txR" b="tx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C00000"/>
              </a:solidFill>
              <a:ln w="19050" cap="flat" cmpd="sng">
                <a:solidFill>
                  <a:srgbClr val="F8F8F8"/>
                </a:solidFill>
                <a:prstDash val="solid"/>
                <a:bevel/>
                <a:headEnd type="none" w="med" len="med"/>
                <a:tailEnd type="none" w="med" len="med"/>
              </a:ln>
            </p:spPr>
            <p:txBody>
              <a:bodyPr lIns="92929" tIns="46465" rIns="92929" bIns="46465"/>
              <a:p>
                <a:endParaRPr lang="zh-CN" altLang="en-US" dirty="0">
                  <a:latin typeface="Arial" panose="020B0604020202020204" pitchFamily="34" charset="0"/>
                </a:endParaRPr>
              </a:p>
            </p:txBody>
          </p:sp>
          <p:sp>
            <p:nvSpPr>
              <p:cNvPr id="11" name="TextBox 6"/>
              <p:cNvSpPr txBox="1">
                <a:spLocks noChangeArrowheads="1"/>
              </p:cNvSpPr>
              <p:nvPr/>
            </p:nvSpPr>
            <p:spPr bwMode="auto">
              <a:xfrm>
                <a:off x="1152535" y="1534241"/>
                <a:ext cx="471531" cy="524792"/>
              </a:xfrm>
              <a:prstGeom prst="rect">
                <a:avLst/>
              </a:prstGeom>
              <a:solidFill>
                <a:srgbClr val="C20202"/>
              </a:solidFill>
              <a:ln>
                <a:noFill/>
              </a:ln>
            </p:spPr>
            <p:txBody>
              <a:bodyPr lIns="92929" tIns="46465" rIns="92929" bIns="46465">
                <a:spAutoFit/>
              </a:bodyPr>
              <a:lstStyle>
                <a:lvl1pPr>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1pPr>
                <a:lvl2pPr marL="742950" indent="-28575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2pPr>
                <a:lvl3pPr marL="11430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3pPr>
                <a:lvl4pPr marL="16002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4pPr>
                <a:lvl5pPr marL="20574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9pPr>
              </a:lstStyle>
              <a:p>
                <a:pPr marL="0" marR="0" lvl="0" indent="0" algn="l" defTabSz="929005"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800" b="1" i="0" u="none" strike="noStrike" kern="1200" cap="none" spc="0" normalizeH="0" baseline="0" noProof="0" dirty="0">
                    <a:ln>
                      <a:noFill/>
                    </a:ln>
                    <a:solidFill>
                      <a:srgbClr val="F8F8F8"/>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1</a:t>
                </a:r>
                <a:endParaRPr kumimoji="0" lang="zh-CN" altLang="en-US" sz="2800" b="1" i="0" u="none" strike="noStrike" kern="1200" cap="none" spc="0" normalizeH="0" baseline="0" noProof="0" dirty="0">
                  <a:ln>
                    <a:noFill/>
                  </a:ln>
                  <a:solidFill>
                    <a:srgbClr val="F8F8F8"/>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grpSp>
        <p:sp>
          <p:nvSpPr>
            <p:cNvPr id="142348" name="TextBox 7"/>
            <p:cNvSpPr txBox="1"/>
            <p:nvPr/>
          </p:nvSpPr>
          <p:spPr>
            <a:xfrm>
              <a:off x="1825625" y="1499361"/>
              <a:ext cx="4386744" cy="584088"/>
            </a:xfrm>
            <a:prstGeom prst="rect">
              <a:avLst/>
            </a:prstGeom>
            <a:noFill/>
            <a:ln w="9525" cap="flat" cmpd="sng">
              <a:solidFill>
                <a:srgbClr val="D72F34"/>
              </a:solidFill>
              <a:prstDash val="solid"/>
              <a:miter/>
              <a:headEnd type="none" w="med" len="med"/>
              <a:tailEnd type="none" w="med" len="med"/>
            </a:ln>
          </p:spPr>
          <p:txBody>
            <a:bodyPr lIns="108000" tIns="108000" rIns="108000" bIns="108000">
              <a:spAutoFit/>
            </a:bodyPr>
            <a:p>
              <a:pPr algn="ctr" defTabSz="929005" eaLnBrk="1" hangingPunct="1"/>
              <a:r>
                <a:rPr lang="zh-CN" altLang="en-US" sz="2400" b="1" dirty="0">
                  <a:solidFill>
                    <a:srgbClr val="D72F34"/>
                  </a:solidFill>
                  <a:latin typeface="微软雅黑" panose="020B0503020204020204" charset="-122"/>
                  <a:ea typeface="微软雅黑" panose="020B0503020204020204" charset="-122"/>
                </a:rPr>
                <a:t>必须培养高度的文化自信</a:t>
              </a:r>
              <a:endParaRPr lang="zh-CN" altLang="en-US" sz="2400" b="1" dirty="0">
                <a:solidFill>
                  <a:srgbClr val="D72F34"/>
                </a:solidFill>
                <a:latin typeface="微软雅黑" panose="020B0503020204020204" charset="-122"/>
                <a:ea typeface="微软雅黑" panose="020B0503020204020204" charset="-122"/>
              </a:endParaRPr>
            </a:p>
          </p:txBody>
        </p:sp>
      </p:grpSp>
      <p:grpSp>
        <p:nvGrpSpPr>
          <p:cNvPr id="142340" name="组合 7"/>
          <p:cNvGrpSpPr/>
          <p:nvPr/>
        </p:nvGrpSpPr>
        <p:grpSpPr>
          <a:xfrm>
            <a:off x="769938" y="3040063"/>
            <a:ext cx="1277937" cy="1989137"/>
            <a:chOff x="-1098320" y="1498550"/>
            <a:chExt cx="841424" cy="1309834"/>
          </a:xfrm>
        </p:grpSpPr>
        <p:cxnSp>
          <p:nvCxnSpPr>
            <p:cNvPr id="142345" name="直接连接符 8"/>
            <p:cNvCxnSpPr/>
            <p:nvPr/>
          </p:nvCxnSpPr>
          <p:spPr>
            <a:xfrm flipH="1" flipV="1">
              <a:off x="-1098320" y="1498550"/>
              <a:ext cx="8202" cy="1309834"/>
            </a:xfrm>
            <a:prstGeom prst="line">
              <a:avLst/>
            </a:prstGeom>
            <a:ln w="12700" cap="flat" cmpd="sng">
              <a:solidFill>
                <a:srgbClr val="595959"/>
              </a:solidFill>
              <a:prstDash val="solid"/>
              <a:miter/>
              <a:headEnd type="none" w="med" len="med"/>
              <a:tailEnd type="oval" w="med" len="med"/>
            </a:ln>
          </p:spPr>
        </p:cxnSp>
        <p:sp>
          <p:nvSpPr>
            <p:cNvPr id="14" name="íṧľïḋé"/>
            <p:cNvSpPr txBox="1"/>
            <p:nvPr/>
          </p:nvSpPr>
          <p:spPr>
            <a:xfrm>
              <a:off x="-1098320" y="1531071"/>
              <a:ext cx="841424" cy="306243"/>
            </a:xfrm>
            <a:prstGeom prst="rect">
              <a:avLst/>
            </a:prstGeom>
            <a:solidFill>
              <a:srgbClr val="B9171C"/>
            </a:solidFill>
          </p:spPr>
          <p:txBody>
            <a:bodyPr wrap="none">
              <a:scene3d>
                <a:camera prst="orthographicFront"/>
                <a:lightRig rig="threePt" dir="t"/>
              </a:scene3d>
              <a:sp3d contourW="12700"/>
            </a:bodyPr>
            <a:p>
              <a:pPr marR="0" algn="ctr" defTabSz="457200" eaLnBrk="1" fontAlgn="auto" hangingPunct="1">
                <a:spcBef>
                  <a:spcPts val="0"/>
                </a:spcBef>
                <a:spcAft>
                  <a:spcPts val="0"/>
                </a:spcAft>
                <a:buClrTx/>
                <a:buSzTx/>
                <a:buFontTx/>
                <a:buNone/>
                <a:defRPr/>
              </a:pPr>
              <a:r>
                <a:rPr kumimoji="0" lang="zh-CN" altLang="en-US" sz="2400" b="1" kern="0" cap="none" spc="0" normalizeH="0" baseline="0" noProof="0" dirty="0">
                  <a:solidFill>
                    <a:srgbClr val="FFFFFF"/>
                  </a:solidFill>
                  <a:latin typeface="Arial" panose="020B0604020202020204"/>
                  <a:ea typeface="微软雅黑" panose="020B0503020204020204" charset="-122"/>
                  <a:cs typeface="+mn-cs"/>
                </a:rPr>
                <a:t>思考</a:t>
              </a:r>
              <a:endParaRPr kumimoji="0" lang="zh-CN" altLang="en-US" sz="2400" b="1" kern="0" cap="none" spc="0" normalizeH="0" baseline="0" noProof="0" dirty="0">
                <a:solidFill>
                  <a:srgbClr val="FFFFFF"/>
                </a:solidFill>
                <a:latin typeface="Arial" panose="020B0604020202020204"/>
                <a:ea typeface="微软雅黑" panose="020B0503020204020204" charset="-122"/>
                <a:cs typeface="+mn-cs"/>
              </a:endParaRPr>
            </a:p>
          </p:txBody>
        </p:sp>
      </p:grpSp>
      <p:sp>
        <p:nvSpPr>
          <p:cNvPr id="142341" name="文本框 1"/>
          <p:cNvSpPr txBox="1"/>
          <p:nvPr/>
        </p:nvSpPr>
        <p:spPr>
          <a:xfrm>
            <a:off x="1257300" y="3730625"/>
            <a:ext cx="2119313" cy="142049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为何强调要有“高度的文化自信”？</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142342" name="组合 14"/>
          <p:cNvGrpSpPr/>
          <p:nvPr/>
        </p:nvGrpSpPr>
        <p:grpSpPr>
          <a:xfrm>
            <a:off x="3759200" y="2590800"/>
            <a:ext cx="4516438" cy="3389313"/>
            <a:chOff x="907225" y="1994396"/>
            <a:chExt cx="4531550" cy="3398663"/>
          </a:xfrm>
        </p:grpSpPr>
        <p:pic>
          <p:nvPicPr>
            <p:cNvPr id="142343" name="图片 3"/>
            <p:cNvPicPr>
              <a:picLocks noChangeAspect="1"/>
            </p:cNvPicPr>
            <p:nvPr/>
          </p:nvPicPr>
          <p:blipFill>
            <a:blip r:embed="rId1"/>
            <a:stretch>
              <a:fillRect/>
            </a:stretch>
          </p:blipFill>
          <p:spPr>
            <a:xfrm>
              <a:off x="907225" y="1994396"/>
              <a:ext cx="4531550" cy="3398663"/>
            </a:xfrm>
            <a:prstGeom prst="rect">
              <a:avLst/>
            </a:prstGeom>
            <a:noFill/>
            <a:ln w="9525">
              <a:noFill/>
            </a:ln>
          </p:spPr>
        </p:pic>
        <p:sp>
          <p:nvSpPr>
            <p:cNvPr id="5" name="矩形 4"/>
            <p:cNvSpPr/>
            <p:nvPr/>
          </p:nvSpPr>
          <p:spPr>
            <a:xfrm>
              <a:off x="4581842" y="5136766"/>
              <a:ext cx="842597" cy="25629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54" name="组合 2"/>
          <p:cNvGrpSpPr/>
          <p:nvPr/>
        </p:nvGrpSpPr>
        <p:grpSpPr>
          <a:xfrm>
            <a:off x="335915" y="1510030"/>
            <a:ext cx="6026150" cy="595313"/>
            <a:chOff x="1055688" y="1499362"/>
            <a:chExt cx="6026712" cy="594552"/>
          </a:xfrm>
        </p:grpSpPr>
        <p:grpSp>
          <p:nvGrpSpPr>
            <p:cNvPr id="2055" name="组合 1"/>
            <p:cNvGrpSpPr/>
            <p:nvPr/>
          </p:nvGrpSpPr>
          <p:grpSpPr>
            <a:xfrm>
              <a:off x="1055688" y="1499362"/>
              <a:ext cx="665162" cy="594552"/>
              <a:chOff x="1055688" y="1499362"/>
              <a:chExt cx="665162" cy="594552"/>
            </a:xfrm>
          </p:grpSpPr>
          <p:sp>
            <p:nvSpPr>
              <p:cNvPr id="2057" name="Freeform 6"/>
              <p:cNvSpPr/>
              <p:nvPr/>
            </p:nvSpPr>
            <p:spPr>
              <a:xfrm>
                <a:off x="1055688" y="1499362"/>
                <a:ext cx="665162" cy="594552"/>
              </a:xfrm>
              <a:custGeom>
                <a:avLst/>
                <a:gdLst>
                  <a:gd name="txL" fmla="*/ 0 w 2158"/>
                  <a:gd name="txT" fmla="*/ 0 h 1996"/>
                  <a:gd name="txR" fmla="*/ 2158 w 2158"/>
                  <a:gd name="txB" fmla="*/ 1996 h 1996"/>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 ang="0">
                    <a:pos x="2147483647" y="2147483647"/>
                  </a:cxn>
                </a:cxnLst>
                <a:rect l="txL" t="txT" r="txR" b="tx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C00000"/>
              </a:solidFill>
              <a:ln w="19050" cap="flat" cmpd="sng">
                <a:solidFill>
                  <a:srgbClr val="F8F8F8"/>
                </a:solidFill>
                <a:prstDash val="solid"/>
                <a:bevel/>
                <a:headEnd type="none" w="med" len="med"/>
                <a:tailEnd type="none" w="med" len="med"/>
              </a:ln>
            </p:spPr>
            <p:txBody>
              <a:bodyPr lIns="92929" tIns="46465" rIns="92929" bIns="46465"/>
              <a:p>
                <a:endParaRPr lang="zh-CN" altLang="en-US" dirty="0">
                  <a:latin typeface="Arial" panose="020B0604020202020204" pitchFamily="34" charset="0"/>
                </a:endParaRPr>
              </a:p>
            </p:txBody>
          </p:sp>
          <p:sp>
            <p:nvSpPr>
              <p:cNvPr id="13" name="TextBox 6"/>
              <p:cNvSpPr txBox="1">
                <a:spLocks noChangeArrowheads="1"/>
              </p:cNvSpPr>
              <p:nvPr/>
            </p:nvSpPr>
            <p:spPr bwMode="auto">
              <a:xfrm>
                <a:off x="1152535" y="1534242"/>
                <a:ext cx="471531" cy="524791"/>
              </a:xfrm>
              <a:prstGeom prst="rect">
                <a:avLst/>
              </a:prstGeom>
              <a:solidFill>
                <a:srgbClr val="C20202"/>
              </a:solidFill>
              <a:ln>
                <a:noFill/>
              </a:ln>
            </p:spPr>
            <p:txBody>
              <a:bodyPr lIns="92929" tIns="46465" rIns="92929" bIns="46465">
                <a:spAutoFit/>
              </a:bodyPr>
              <a:lstStyle>
                <a:lvl1pPr>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1pPr>
                <a:lvl2pPr marL="742950" indent="-28575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2pPr>
                <a:lvl3pPr marL="11430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3pPr>
                <a:lvl4pPr marL="16002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4pPr>
                <a:lvl5pPr marL="20574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9pPr>
              </a:lstStyle>
              <a:p>
                <a:pPr marL="0" marR="0" lvl="0" indent="0" algn="l" defTabSz="929005"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800" b="1" i="0" u="none" strike="noStrike" kern="1200" cap="none" spc="0" normalizeH="0" baseline="0" noProof="0" dirty="0">
                    <a:ln>
                      <a:noFill/>
                    </a:ln>
                    <a:solidFill>
                      <a:srgbClr val="F8F8F8"/>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2</a:t>
                </a:r>
                <a:endParaRPr kumimoji="0" lang="zh-CN" altLang="en-US" sz="2800" b="1" i="0" u="none" strike="noStrike" kern="1200" cap="none" spc="0" normalizeH="0" baseline="0" noProof="0" dirty="0">
                  <a:ln>
                    <a:noFill/>
                  </a:ln>
                  <a:solidFill>
                    <a:srgbClr val="F8F8F8"/>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grpSp>
        <p:sp>
          <p:nvSpPr>
            <p:cNvPr id="2056" name="TextBox 7"/>
            <p:cNvSpPr txBox="1"/>
            <p:nvPr/>
          </p:nvSpPr>
          <p:spPr>
            <a:xfrm>
              <a:off x="1825625" y="1499363"/>
              <a:ext cx="5256775" cy="584087"/>
            </a:xfrm>
            <a:prstGeom prst="rect">
              <a:avLst/>
            </a:prstGeom>
            <a:noFill/>
            <a:ln w="9525" cap="flat" cmpd="sng">
              <a:solidFill>
                <a:srgbClr val="D72F34"/>
              </a:solidFill>
              <a:prstDash val="solid"/>
              <a:miter/>
              <a:headEnd type="none" w="med" len="med"/>
              <a:tailEnd type="none" w="med" len="med"/>
            </a:ln>
          </p:spPr>
          <p:txBody>
            <a:bodyPr lIns="108000" tIns="108000" rIns="108000" bIns="108000">
              <a:spAutoFit/>
            </a:bodyPr>
            <a:p>
              <a:pPr algn="ctr" defTabSz="929005" eaLnBrk="1" hangingPunct="1"/>
              <a:r>
                <a:rPr lang="zh-CN" altLang="en-US" sz="2400" b="1" dirty="0">
                  <a:solidFill>
                    <a:srgbClr val="D72F34"/>
                  </a:solidFill>
                  <a:latin typeface="微软雅黑" panose="020B0503020204020204" charset="-122"/>
                  <a:ea typeface="微软雅黑" panose="020B0503020204020204" charset="-122"/>
                </a:rPr>
                <a:t>必须大力发展文化事业和文化产业</a:t>
              </a:r>
              <a:endParaRPr lang="zh-CN" altLang="en-US" sz="2400" b="1" dirty="0">
                <a:solidFill>
                  <a:srgbClr val="D72F34"/>
                </a:solidFill>
                <a:latin typeface="微软雅黑" panose="020B0503020204020204" charset="-122"/>
                <a:ea typeface="微软雅黑" panose="020B0503020204020204" charset="-122"/>
              </a:endParaRPr>
            </a:p>
          </p:txBody>
        </p:sp>
      </p:grpSp>
      <p:graphicFrame>
        <p:nvGraphicFramePr>
          <p:cNvPr id="2050" name="对象 1"/>
          <p:cNvGraphicFramePr>
            <a:graphicFrameLocks noChangeAspect="1"/>
          </p:cNvGraphicFramePr>
          <p:nvPr/>
        </p:nvGraphicFramePr>
        <p:xfrm>
          <a:off x="74930" y="2305050"/>
          <a:ext cx="8754110" cy="4258310"/>
        </p:xfrm>
        <a:graphic>
          <a:graphicData uri="http://schemas.openxmlformats.org/presentationml/2006/ole">
            <mc:AlternateContent xmlns:mc="http://schemas.openxmlformats.org/markup-compatibility/2006">
              <mc:Choice xmlns:v="urn:schemas-microsoft-com:vml" Requires="v">
                <p:oleObj spid="_x0000_s3076" name="" r:id="rId1" imgW="8763000" imgH="4254500" progId="MSGraph.Chart.8">
                  <p:embed/>
                </p:oleObj>
              </mc:Choice>
              <mc:Fallback>
                <p:oleObj name="" r:id="rId1" imgW="8763000" imgH="4254500" progId="MSGraph.Chart.8">
                  <p:embed/>
                  <p:pic>
                    <p:nvPicPr>
                      <p:cNvPr id="0" name="图片 3075"/>
                      <p:cNvPicPr/>
                      <p:nvPr/>
                    </p:nvPicPr>
                    <p:blipFill>
                      <a:blip r:embed="rId2"/>
                      <a:stretch>
                        <a:fillRect/>
                      </a:stretch>
                    </p:blipFill>
                    <p:spPr>
                      <a:xfrm>
                        <a:off x="74930" y="2305050"/>
                        <a:ext cx="8754110" cy="4258310"/>
                      </a:xfrm>
                      <a:prstGeom prst="rect">
                        <a:avLst/>
                      </a:prstGeom>
                      <a:noFill/>
                      <a:ln w="38100">
                        <a:noFill/>
                        <a:miter/>
                      </a:ln>
                    </p:spPr>
                  </p:pic>
                </p:oleObj>
              </mc:Fallback>
            </mc:AlternateContent>
          </a:graphicData>
        </a:graphic>
      </p:graphicFrame>
      <p:sp>
        <p:nvSpPr>
          <p:cNvPr id="2052" name="文本框 4"/>
          <p:cNvSpPr txBox="1"/>
          <p:nvPr/>
        </p:nvSpPr>
        <p:spPr>
          <a:xfrm>
            <a:off x="5943600" y="5003800"/>
            <a:ext cx="2684780" cy="1198880"/>
          </a:xfrm>
          <a:prstGeom prst="rect">
            <a:avLst/>
          </a:prstGeom>
          <a:noFill/>
          <a:ln w="9525">
            <a:noFill/>
          </a:ln>
        </p:spPr>
        <p:txBody>
          <a:bodyPr wrap="square">
            <a:spAutoFit/>
          </a:bodyPr>
          <a:p>
            <a:r>
              <a:rPr lang="zh-CN" altLang="en-US" sz="2400" dirty="0">
                <a:solidFill>
                  <a:srgbClr val="FF0000"/>
                </a:solidFill>
                <a:latin typeface="楷体" panose="02010609060101010101" charset="-122"/>
                <a:ea typeface="楷体" panose="02010609060101010101" charset="-122"/>
                <a:sym typeface="黑体" panose="02010609060101010101" pitchFamily="49" charset="-122"/>
              </a:rPr>
              <a:t>部分国家文化产业在世界文化市场中所占比重</a:t>
            </a:r>
            <a:endParaRPr lang="zh-CN" altLang="en-US" sz="2400" dirty="0">
              <a:solidFill>
                <a:srgbClr val="FF0000"/>
              </a:solidFill>
              <a:latin typeface="楷体" panose="02010609060101010101" charset="-122"/>
              <a:ea typeface="楷体" panose="02010609060101010101" charset="-122"/>
              <a:sym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76" name="组合 4"/>
          <p:cNvGrpSpPr/>
          <p:nvPr/>
        </p:nvGrpSpPr>
        <p:grpSpPr>
          <a:xfrm>
            <a:off x="633413" y="1976438"/>
            <a:ext cx="3590925" cy="2060575"/>
            <a:chOff x="209549" y="1974430"/>
            <a:chExt cx="3590926" cy="2060359"/>
          </a:xfrm>
        </p:grpSpPr>
        <p:sp>
          <p:nvSpPr>
            <p:cNvPr id="3089" name="矩形 10"/>
            <p:cNvSpPr/>
            <p:nvPr/>
          </p:nvSpPr>
          <p:spPr>
            <a:xfrm>
              <a:off x="209550" y="2852738"/>
              <a:ext cx="3590925" cy="1182051"/>
            </a:xfrm>
            <a:prstGeom prst="rect">
              <a:avLst/>
            </a:prstGeom>
            <a:noFill/>
            <a:ln w="9525">
              <a:noFill/>
            </a:ln>
          </p:spPr>
          <p:txBody>
            <a:bodyPr lIns="121917" tIns="60958" rIns="121917" bIns="60958">
              <a:spAutoFit/>
            </a:bodyPr>
            <a:p>
              <a:pPr>
                <a:lnSpc>
                  <a:spcPct val="120000"/>
                </a:lnSpc>
                <a:buFont typeface="Arial" panose="020B0604020202020204" pitchFamily="34" charset="0"/>
                <a:buChar char="•"/>
              </a:pPr>
              <a:r>
                <a:rPr lang="en-US" altLang="zh-CN" sz="2000" dirty="0">
                  <a:solidFill>
                    <a:schemeClr val="tx2"/>
                  </a:solidFill>
                  <a:latin typeface="楷体_GB2312" pitchFamily="49" charset="-122"/>
                  <a:ea typeface="楷体_GB2312" pitchFamily="49" charset="-122"/>
                </a:rPr>
                <a:t> </a:t>
              </a:r>
              <a:r>
                <a:rPr lang="en-US" altLang="zh-CN" sz="2000" dirty="0">
                  <a:solidFill>
                    <a:schemeClr val="tx2"/>
                  </a:solidFill>
                  <a:latin typeface="黑体" panose="02010609060101010101" pitchFamily="49" charset="-122"/>
                  <a:ea typeface="黑体" panose="02010609060101010101" pitchFamily="49" charset="-122"/>
                </a:rPr>
                <a:t>140</a:t>
              </a:r>
              <a:r>
                <a:rPr lang="zh-CN" altLang="en-US" sz="2000" dirty="0">
                  <a:solidFill>
                    <a:schemeClr val="tx2"/>
                  </a:solidFill>
                  <a:latin typeface="黑体" panose="02010609060101010101" pitchFamily="49" charset="-122"/>
                  <a:ea typeface="黑体" panose="02010609060101010101" pitchFamily="49" charset="-122"/>
                </a:rPr>
                <a:t>个 国家和地区</a:t>
              </a:r>
              <a:endParaRPr lang="en-US" altLang="zh-CN" sz="2000" dirty="0">
                <a:solidFill>
                  <a:schemeClr val="tx2"/>
                </a:solidFill>
                <a:latin typeface="黑体" panose="02010609060101010101" pitchFamily="49" charset="-122"/>
                <a:ea typeface="黑体" panose="02010609060101010101" pitchFamily="49" charset="-122"/>
              </a:endParaRPr>
            </a:p>
            <a:p>
              <a:pPr>
                <a:lnSpc>
                  <a:spcPct val="120000"/>
                </a:lnSpc>
                <a:buFont typeface="Arial" panose="020B0604020202020204" pitchFamily="34" charset="0"/>
                <a:buChar char="•"/>
              </a:pPr>
              <a:r>
                <a:rPr lang="en-US" altLang="zh-CN" sz="2000" dirty="0">
                  <a:solidFill>
                    <a:schemeClr val="tx2"/>
                  </a:solidFill>
                  <a:latin typeface="黑体" panose="02010609060101010101" pitchFamily="49" charset="-122"/>
                  <a:ea typeface="黑体" panose="02010609060101010101" pitchFamily="49" charset="-122"/>
                </a:rPr>
                <a:t> 512</a:t>
              </a:r>
              <a:r>
                <a:rPr lang="zh-CN" altLang="en-US" sz="2000" dirty="0">
                  <a:solidFill>
                    <a:schemeClr val="tx2"/>
                  </a:solidFill>
                  <a:latin typeface="黑体" panose="02010609060101010101" pitchFamily="49" charset="-122"/>
                  <a:ea typeface="黑体" panose="02010609060101010101" pitchFamily="49" charset="-122"/>
                </a:rPr>
                <a:t>所 孔子学院</a:t>
              </a:r>
              <a:endParaRPr lang="en-US" altLang="zh-CN" sz="2000" dirty="0">
                <a:solidFill>
                  <a:schemeClr val="tx2"/>
                </a:solidFill>
                <a:latin typeface="黑体" panose="02010609060101010101" pitchFamily="49" charset="-122"/>
                <a:ea typeface="黑体" panose="02010609060101010101" pitchFamily="49" charset="-122"/>
              </a:endParaRPr>
            </a:p>
            <a:p>
              <a:pPr>
                <a:lnSpc>
                  <a:spcPct val="120000"/>
                </a:lnSpc>
                <a:buFont typeface="Arial" panose="020B0604020202020204" pitchFamily="34" charset="0"/>
                <a:buChar char="•"/>
              </a:pPr>
              <a:r>
                <a:rPr lang="en-US" altLang="zh-CN" sz="2000" dirty="0">
                  <a:solidFill>
                    <a:schemeClr val="tx2"/>
                  </a:solidFill>
                  <a:latin typeface="黑体" panose="02010609060101010101" pitchFamily="49" charset="-122"/>
                  <a:ea typeface="黑体" panose="02010609060101010101" pitchFamily="49" charset="-122"/>
                </a:rPr>
                <a:t> 1073</a:t>
              </a:r>
              <a:r>
                <a:rPr lang="zh-CN" altLang="en-US" sz="2000" dirty="0">
                  <a:solidFill>
                    <a:schemeClr val="tx2"/>
                  </a:solidFill>
                  <a:latin typeface="黑体" panose="02010609060101010101" pitchFamily="49" charset="-122"/>
                  <a:ea typeface="黑体" panose="02010609060101010101" pitchFamily="49" charset="-122"/>
                </a:rPr>
                <a:t>个 中小学孔子课堂</a:t>
              </a:r>
              <a:endParaRPr lang="zh-CN" altLang="en-US" sz="2000" dirty="0">
                <a:solidFill>
                  <a:schemeClr val="tx2"/>
                </a:solidFill>
                <a:latin typeface="黑体" panose="02010609060101010101" pitchFamily="49" charset="-122"/>
                <a:ea typeface="黑体" panose="02010609060101010101" pitchFamily="49" charset="-122"/>
              </a:endParaRPr>
            </a:p>
          </p:txBody>
        </p:sp>
        <p:grpSp>
          <p:nvGrpSpPr>
            <p:cNvPr id="3090" name="组合 14"/>
            <p:cNvGrpSpPr/>
            <p:nvPr/>
          </p:nvGrpSpPr>
          <p:grpSpPr>
            <a:xfrm>
              <a:off x="209549" y="1974430"/>
              <a:ext cx="3348687" cy="880315"/>
              <a:chOff x="4000496" y="1643056"/>
              <a:chExt cx="1857388" cy="729688"/>
            </a:xfrm>
          </p:grpSpPr>
          <p:pic>
            <p:nvPicPr>
              <p:cNvPr id="3091" name="图片 12" descr="timg (6).jpg"/>
              <p:cNvPicPr>
                <a:picLocks noChangeAspect="1"/>
              </p:cNvPicPr>
              <p:nvPr/>
            </p:nvPicPr>
            <p:blipFill>
              <a:blip r:embed="rId1">
                <a:clrChange>
                  <a:clrFrom>
                    <a:srgbClr val="FFFFFF"/>
                  </a:clrFrom>
                  <a:clrTo>
                    <a:srgbClr val="FFFFFF">
                      <a:alpha val="0"/>
                    </a:srgbClr>
                  </a:clrTo>
                </a:clrChange>
              </a:blip>
              <a:srcRect l="38461" t="21410" b="19716"/>
              <a:stretch>
                <a:fillRect/>
              </a:stretch>
            </p:blipFill>
            <p:spPr>
              <a:xfrm>
                <a:off x="4000496" y="1643056"/>
                <a:ext cx="1143008" cy="729688"/>
              </a:xfrm>
              <a:prstGeom prst="rect">
                <a:avLst/>
              </a:prstGeom>
              <a:noFill/>
              <a:ln w="9525">
                <a:noFill/>
              </a:ln>
            </p:spPr>
          </p:pic>
          <p:pic>
            <p:nvPicPr>
              <p:cNvPr id="3092" name="图片 13" descr="timg (6).jpg"/>
              <p:cNvPicPr>
                <a:picLocks noChangeAspect="1"/>
              </p:cNvPicPr>
              <p:nvPr/>
            </p:nvPicPr>
            <p:blipFill>
              <a:blip r:embed="rId1">
                <a:clrChange>
                  <a:clrFrom>
                    <a:srgbClr val="FFFFFF"/>
                  </a:clrFrom>
                  <a:clrTo>
                    <a:srgbClr val="FFFFFF">
                      <a:alpha val="0"/>
                    </a:srgbClr>
                  </a:clrTo>
                </a:clrChange>
              </a:blip>
              <a:srcRect t="21410" r="61539" b="19716"/>
              <a:stretch>
                <a:fillRect/>
              </a:stretch>
            </p:blipFill>
            <p:spPr>
              <a:xfrm>
                <a:off x="5143504" y="1643056"/>
                <a:ext cx="714380" cy="729688"/>
              </a:xfrm>
              <a:prstGeom prst="rect">
                <a:avLst/>
              </a:prstGeom>
              <a:noFill/>
              <a:ln w="9525">
                <a:noFill/>
              </a:ln>
            </p:spPr>
          </p:pic>
        </p:grpSp>
      </p:grpSp>
      <p:grpSp>
        <p:nvGrpSpPr>
          <p:cNvPr id="4" name="组合 27"/>
          <p:cNvGrpSpPr/>
          <p:nvPr/>
        </p:nvGrpSpPr>
        <p:grpSpPr>
          <a:xfrm>
            <a:off x="4593908" y="1630680"/>
            <a:ext cx="4268787" cy="3711575"/>
            <a:chOff x="5000628" y="1428742"/>
            <a:chExt cx="4000528" cy="2428892"/>
          </a:xfrm>
        </p:grpSpPr>
        <p:grpSp>
          <p:nvGrpSpPr>
            <p:cNvPr id="3086" name="组合 24"/>
            <p:cNvGrpSpPr/>
            <p:nvPr/>
          </p:nvGrpSpPr>
          <p:grpSpPr>
            <a:xfrm>
              <a:off x="5072066" y="1428742"/>
              <a:ext cx="3929090" cy="2428892"/>
              <a:chOff x="5072066" y="1214428"/>
              <a:chExt cx="3929090" cy="2428892"/>
            </a:xfrm>
          </p:grpSpPr>
          <p:graphicFrame>
            <p:nvGraphicFramePr>
              <p:cNvPr id="3074" name="图表 23"/>
              <p:cNvGraphicFramePr/>
              <p:nvPr/>
            </p:nvGraphicFramePr>
            <p:xfrm>
              <a:off x="5453086" y="1181190"/>
              <a:ext cx="3595677" cy="1423798"/>
            </p:xfrm>
            <a:graphic>
              <a:graphicData uri="http://schemas.openxmlformats.org/presentationml/2006/ole">
                <mc:AlternateContent xmlns:mc="http://schemas.openxmlformats.org/markup-compatibility/2006">
                  <mc:Choice xmlns:v="urn:schemas-microsoft-com:vml" Requires="v">
                    <p:oleObj spid="_x0000_s3077" name="" r:id="rId2" imgW="3834130" imgH="2176145" progId="Excel.Chart.8">
                      <p:embed/>
                    </p:oleObj>
                  </mc:Choice>
                  <mc:Fallback>
                    <p:oleObj name="" r:id="rId2" imgW="3834130" imgH="2176145" progId="Excel.Chart.8">
                      <p:embed/>
                      <p:pic>
                        <p:nvPicPr>
                          <p:cNvPr id="0" name="图片 3076"/>
                          <p:cNvPicPr/>
                          <p:nvPr/>
                        </p:nvPicPr>
                        <p:blipFill>
                          <a:blip r:embed="rId3"/>
                          <a:stretch>
                            <a:fillRect/>
                          </a:stretch>
                        </p:blipFill>
                        <p:spPr>
                          <a:xfrm>
                            <a:off x="5453086" y="1181190"/>
                            <a:ext cx="3595677" cy="1423798"/>
                          </a:xfrm>
                          <a:prstGeom prst="rect">
                            <a:avLst/>
                          </a:prstGeom>
                          <a:noFill/>
                          <a:ln w="38100">
                            <a:noFill/>
                            <a:miter/>
                          </a:ln>
                        </p:spPr>
                      </p:pic>
                    </p:oleObj>
                  </mc:Fallback>
                </mc:AlternateContent>
              </a:graphicData>
            </a:graphic>
          </p:graphicFrame>
          <p:graphicFrame>
            <p:nvGraphicFramePr>
              <p:cNvPr id="3075" name="图表 22"/>
              <p:cNvGraphicFramePr/>
              <p:nvPr/>
            </p:nvGraphicFramePr>
            <p:xfrm>
              <a:off x="5024459" y="1752694"/>
              <a:ext cx="3929033" cy="1923863"/>
            </p:xfrm>
            <a:graphic>
              <a:graphicData uri="http://schemas.openxmlformats.org/presentationml/2006/ole">
                <mc:AlternateContent xmlns:mc="http://schemas.openxmlformats.org/markup-compatibility/2006">
                  <mc:Choice xmlns:v="urn:schemas-microsoft-com:vml" Requires="v">
                    <p:oleObj spid="_x0000_s5" name="" r:id="rId4" imgW="4194175" imgH="2938145" progId="Excel.Chart.8">
                      <p:embed/>
                    </p:oleObj>
                  </mc:Choice>
                  <mc:Fallback>
                    <p:oleObj name="" r:id="rId4" imgW="4194175" imgH="2938145" progId="Excel.Chart.8">
                      <p:embed/>
                      <p:pic>
                        <p:nvPicPr>
                          <p:cNvPr id="0" name="图片 1"/>
                          <p:cNvPicPr/>
                          <p:nvPr/>
                        </p:nvPicPr>
                        <p:blipFill>
                          <a:blip r:embed="rId5"/>
                          <a:stretch>
                            <a:fillRect/>
                          </a:stretch>
                        </p:blipFill>
                        <p:spPr>
                          <a:xfrm>
                            <a:off x="5024459" y="1752694"/>
                            <a:ext cx="3929033" cy="1923863"/>
                          </a:xfrm>
                          <a:prstGeom prst="rect">
                            <a:avLst/>
                          </a:prstGeom>
                          <a:noFill/>
                          <a:ln w="38100">
                            <a:noFill/>
                            <a:miter/>
                          </a:ln>
                        </p:spPr>
                      </p:pic>
                    </p:oleObj>
                  </mc:Fallback>
                </mc:AlternateContent>
              </a:graphicData>
            </a:graphic>
          </p:graphicFrame>
        </p:grpSp>
        <p:sp>
          <p:nvSpPr>
            <p:cNvPr id="26" name="矩形 25"/>
            <p:cNvSpPr/>
            <p:nvPr/>
          </p:nvSpPr>
          <p:spPr>
            <a:xfrm>
              <a:off x="5716230" y="1482764"/>
              <a:ext cx="3069205" cy="221281"/>
            </a:xfrm>
            <a:prstGeom prst="rect">
              <a:avLst/>
            </a:prstGeom>
          </p:spPr>
          <p:txBody>
            <a:bodyPr>
              <a:spAutoFit/>
            </a:bodyPr>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1500" b="1" i="0" u="none" strike="noStrike" kern="1200" cap="none" spc="0" normalizeH="0" baseline="0" noProof="0" dirty="0">
                  <a:ln>
                    <a:noFill/>
                  </a:ln>
                  <a:solidFill>
                    <a:schemeClr val="accent1"/>
                  </a:solidFill>
                  <a:effectLst/>
                  <a:uLnTx/>
                  <a:uFillTx/>
                  <a:latin typeface="楷体_GB2312" pitchFamily="49" charset="-122"/>
                  <a:ea typeface="楷体_GB2312" pitchFamily="49" charset="-122"/>
                  <a:cs typeface="+mn-cs"/>
                </a:rPr>
                <a:t>■</a:t>
              </a:r>
              <a:r>
                <a:rPr kumimoji="0" lang="zh-CN" altLang="en-US" sz="1500" b="1" i="0" u="none" strike="noStrike" kern="1200" cap="none" spc="0" normalizeH="0" baseline="0" noProof="0" dirty="0">
                  <a:ln>
                    <a:noFill/>
                  </a:ln>
                  <a:solidFill>
                    <a:srgbClr val="FF2F2F"/>
                  </a:solidFill>
                  <a:effectLst/>
                  <a:uLnTx/>
                  <a:uFillTx/>
                  <a:latin typeface="楷体_GB2312" pitchFamily="49" charset="-122"/>
                  <a:ea typeface="楷体_GB2312" pitchFamily="49" charset="-122"/>
                  <a:cs typeface="+mn-cs"/>
                </a:rPr>
                <a:t> </a:t>
              </a:r>
              <a:r>
                <a:rPr kumimoji="0" lang="zh-CN" altLang="en-US" sz="1500" b="1" i="0" u="none" strike="noStrike" kern="1200" cap="none" spc="0" normalizeH="0" baseline="0" noProof="0" dirty="0">
                  <a:ln>
                    <a:noFill/>
                  </a:ln>
                  <a:solidFill>
                    <a:srgbClr val="FF2F2F"/>
                  </a:solidFill>
                  <a:effectLst/>
                  <a:uLnTx/>
                  <a:uFillTx/>
                  <a:latin typeface="+mj-ea"/>
                  <a:ea typeface="+mj-ea"/>
                  <a:cs typeface="+mn-cs"/>
                </a:rPr>
                <a:t>增加值</a:t>
              </a:r>
              <a:r>
                <a:rPr kumimoji="0" lang="zh-CN" altLang="en-US" sz="1500" b="1" i="0" u="none" strike="noStrike" kern="1200" cap="none" spc="0" normalizeH="0" baseline="0" noProof="0" dirty="0">
                  <a:ln>
                    <a:noFill/>
                  </a:ln>
                  <a:solidFill>
                    <a:srgbClr val="FF2F2F"/>
                  </a:solidFill>
                  <a:effectLst/>
                  <a:uLnTx/>
                  <a:uFillTx/>
                  <a:latin typeface="楷体_GB2312" pitchFamily="49" charset="-122"/>
                  <a:ea typeface="楷体_GB2312" pitchFamily="49" charset="-122"/>
                  <a:cs typeface="+mn-cs"/>
                </a:rPr>
                <a:t>      </a:t>
              </a:r>
              <a:r>
                <a:rPr kumimoji="0" lang="en-US" altLang="zh-CN" sz="1600" b="1" i="0" u="none" strike="noStrike" kern="1200" cap="none" spc="0" normalizeH="0" baseline="0" noProof="0" dirty="0">
                  <a:ln>
                    <a:noFill/>
                  </a:ln>
                  <a:solidFill>
                    <a:schemeClr val="accent6">
                      <a:lumMod val="75000"/>
                    </a:schemeClr>
                  </a:solidFill>
                  <a:effectLst/>
                  <a:uLnTx/>
                  <a:uFillTx/>
                  <a:latin typeface="楷体_GB2312" pitchFamily="49" charset="-122"/>
                  <a:ea typeface="楷体_GB2312" pitchFamily="49" charset="-122"/>
                  <a:cs typeface="+mn-cs"/>
                </a:rPr>
                <a:t>—</a:t>
              </a:r>
              <a:r>
                <a:rPr kumimoji="0" lang="zh-CN" altLang="en-US" sz="1500" b="1" i="0" u="none" strike="noStrike" kern="1200" cap="none" spc="0" normalizeH="0" baseline="0" noProof="0" dirty="0">
                  <a:ln>
                    <a:noFill/>
                  </a:ln>
                  <a:solidFill>
                    <a:srgbClr val="FF2F2F"/>
                  </a:solidFill>
                  <a:effectLst/>
                  <a:uLnTx/>
                  <a:uFillTx/>
                  <a:latin typeface="+mj-ea"/>
                  <a:ea typeface="+mj-ea"/>
                  <a:cs typeface="+mn-cs"/>
                </a:rPr>
                <a:t>占</a:t>
              </a:r>
              <a:r>
                <a:rPr kumimoji="0" lang="en-US" altLang="zh-CN" sz="1500" b="1" i="0" u="none" strike="noStrike" kern="1200" cap="none" spc="0" normalizeH="0" baseline="0" noProof="0" dirty="0">
                  <a:ln>
                    <a:noFill/>
                  </a:ln>
                  <a:solidFill>
                    <a:srgbClr val="FF2F2F"/>
                  </a:solidFill>
                  <a:effectLst/>
                  <a:uLnTx/>
                  <a:uFillTx/>
                  <a:latin typeface="+mj-ea"/>
                  <a:ea typeface="+mj-ea"/>
                  <a:cs typeface="+mn-cs"/>
                </a:rPr>
                <a:t>GDP</a:t>
              </a:r>
              <a:r>
                <a:rPr kumimoji="0" lang="zh-CN" altLang="en-US" sz="1500" b="1" i="0" u="none" strike="noStrike" kern="1200" cap="none" spc="0" normalizeH="0" baseline="0" noProof="0" dirty="0">
                  <a:ln>
                    <a:noFill/>
                  </a:ln>
                  <a:solidFill>
                    <a:srgbClr val="FF2F2F"/>
                  </a:solidFill>
                  <a:effectLst/>
                  <a:uLnTx/>
                  <a:uFillTx/>
                  <a:latin typeface="+mj-ea"/>
                  <a:ea typeface="+mj-ea"/>
                  <a:cs typeface="+mn-cs"/>
                </a:rPr>
                <a:t>比重</a:t>
              </a:r>
              <a:endParaRPr kumimoji="0" lang="zh-CN" altLang="en-US" sz="1500" b="1" i="0" u="none" strike="noStrike" kern="1200" cap="none" spc="0" normalizeH="0" baseline="0" noProof="0" dirty="0">
                <a:ln>
                  <a:noFill/>
                </a:ln>
                <a:solidFill>
                  <a:srgbClr val="FF2F2F"/>
                </a:solidFill>
                <a:effectLst/>
                <a:uLnTx/>
                <a:uFillTx/>
                <a:latin typeface="+mj-ea"/>
                <a:ea typeface="+mj-ea"/>
                <a:cs typeface="+mn-cs"/>
              </a:endParaRPr>
            </a:p>
          </p:txBody>
        </p:sp>
        <p:sp>
          <p:nvSpPr>
            <p:cNvPr id="3088" name="矩形 26"/>
            <p:cNvSpPr/>
            <p:nvPr/>
          </p:nvSpPr>
          <p:spPr>
            <a:xfrm>
              <a:off x="5000628" y="1810074"/>
              <a:ext cx="894142" cy="211442"/>
            </a:xfrm>
            <a:prstGeom prst="rect">
              <a:avLst/>
            </a:prstGeom>
            <a:noFill/>
            <a:ln w="9525">
              <a:noFill/>
            </a:ln>
          </p:spPr>
          <p:txBody>
            <a:bodyPr wrap="none">
              <a:spAutoFit/>
            </a:bodyPr>
            <a:p>
              <a:r>
                <a:rPr lang="zh-CN" altLang="en-US" sz="1500" dirty="0">
                  <a:solidFill>
                    <a:schemeClr val="tx2"/>
                  </a:solidFill>
                  <a:latin typeface="楷体_GB2312" pitchFamily="49" charset="-122"/>
                  <a:ea typeface="楷体_GB2312" pitchFamily="49" charset="-122"/>
                </a:rPr>
                <a:t>（亿元）</a:t>
              </a:r>
              <a:endParaRPr lang="zh-CN" altLang="en-US" sz="1500" dirty="0">
                <a:solidFill>
                  <a:schemeClr val="tx2"/>
                </a:solidFill>
                <a:latin typeface="楷体_GB2312" pitchFamily="49" charset="-122"/>
                <a:ea typeface="楷体_GB2312" pitchFamily="49" charset="-122"/>
              </a:endParaRPr>
            </a:p>
          </p:txBody>
        </p:sp>
      </p:grpSp>
      <p:grpSp>
        <p:nvGrpSpPr>
          <p:cNvPr id="3078" name="组合 11"/>
          <p:cNvGrpSpPr/>
          <p:nvPr/>
        </p:nvGrpSpPr>
        <p:grpSpPr>
          <a:xfrm>
            <a:off x="250825" y="4231005"/>
            <a:ext cx="4476115" cy="1995170"/>
            <a:chOff x="92868" y="4090352"/>
            <a:chExt cx="5310982" cy="2299336"/>
          </a:xfrm>
        </p:grpSpPr>
        <p:pic>
          <p:nvPicPr>
            <p:cNvPr id="3083" name="图片 8" descr="timg (7)_副本.jpg"/>
            <p:cNvPicPr>
              <a:picLocks noChangeAspect="1"/>
            </p:cNvPicPr>
            <p:nvPr/>
          </p:nvPicPr>
          <p:blipFill>
            <a:blip r:embed="rId6">
              <a:clrChange>
                <a:clrFrom>
                  <a:srgbClr val="FFFFFF"/>
                </a:clrFrom>
                <a:clrTo>
                  <a:srgbClr val="FFFFFF">
                    <a:alpha val="0"/>
                  </a:srgbClr>
                </a:clrTo>
              </a:clrChange>
            </a:blip>
            <a:stretch>
              <a:fillRect/>
            </a:stretch>
          </p:blipFill>
          <p:spPr>
            <a:xfrm>
              <a:off x="1134298" y="4213215"/>
              <a:ext cx="3732212" cy="2017712"/>
            </a:xfrm>
            <a:prstGeom prst="rect">
              <a:avLst/>
            </a:prstGeom>
            <a:noFill/>
            <a:ln w="9525">
              <a:noFill/>
            </a:ln>
          </p:spPr>
        </p:pic>
        <p:pic>
          <p:nvPicPr>
            <p:cNvPr id="3084" name="图片 9" descr="timg (8).jpg"/>
            <p:cNvPicPr>
              <a:picLocks noChangeAspect="1"/>
            </p:cNvPicPr>
            <p:nvPr/>
          </p:nvPicPr>
          <p:blipFill>
            <a:blip r:embed="rId7">
              <a:clrChange>
                <a:clrFrom>
                  <a:srgbClr val="FCFDF7"/>
                </a:clrFrom>
                <a:clrTo>
                  <a:srgbClr val="FCFDF7">
                    <a:alpha val="0"/>
                  </a:srgbClr>
                </a:clrTo>
              </a:clrChange>
            </a:blip>
            <a:srcRect r="15508"/>
            <a:stretch>
              <a:fillRect/>
            </a:stretch>
          </p:blipFill>
          <p:spPr>
            <a:xfrm>
              <a:off x="92868" y="4090352"/>
              <a:ext cx="1041429" cy="2270125"/>
            </a:xfrm>
            <a:prstGeom prst="rect">
              <a:avLst/>
            </a:prstGeom>
            <a:noFill/>
            <a:ln w="9525">
              <a:noFill/>
            </a:ln>
          </p:spPr>
        </p:pic>
        <p:pic>
          <p:nvPicPr>
            <p:cNvPr id="3085" name="图片 28"/>
            <p:cNvPicPr>
              <a:picLocks noChangeAspect="1"/>
            </p:cNvPicPr>
            <p:nvPr/>
          </p:nvPicPr>
          <p:blipFill>
            <a:blip r:embed="rId8">
              <a:clrChange>
                <a:clrFrom>
                  <a:srgbClr val="FFFFFF"/>
                </a:clrFrom>
                <a:clrTo>
                  <a:srgbClr val="FFFFFF">
                    <a:alpha val="0"/>
                  </a:srgbClr>
                </a:clrTo>
              </a:clrChange>
            </a:blip>
            <a:stretch>
              <a:fillRect/>
            </a:stretch>
          </p:blipFill>
          <p:spPr>
            <a:xfrm>
              <a:off x="4618038" y="5332413"/>
              <a:ext cx="785812" cy="1057275"/>
            </a:xfrm>
            <a:prstGeom prst="rect">
              <a:avLst/>
            </a:prstGeom>
            <a:noFill/>
            <a:ln w="9525">
              <a:noFill/>
            </a:ln>
          </p:spPr>
        </p:pic>
      </p:grpSp>
      <p:sp>
        <p:nvSpPr>
          <p:cNvPr id="3080" name="文本框 3"/>
          <p:cNvSpPr txBox="1"/>
          <p:nvPr/>
        </p:nvSpPr>
        <p:spPr>
          <a:xfrm>
            <a:off x="209550" y="1293813"/>
            <a:ext cx="4711700" cy="496887"/>
          </a:xfrm>
          <a:prstGeom prst="rect">
            <a:avLst/>
          </a:prstGeom>
          <a:noFill/>
          <a:ln w="9525">
            <a:noFill/>
          </a:ln>
        </p:spPr>
        <p:txBody>
          <a:bodyPr>
            <a:spAutoFit/>
          </a:bodyPr>
          <a:p>
            <a:pPr algn="just">
              <a:lnSpc>
                <a:spcPct val="120000"/>
              </a:lnSpc>
              <a:spcBef>
                <a:spcPts val="1400"/>
              </a:spcBef>
            </a:pPr>
            <a:r>
              <a:rPr lang="zh-CN" altLang="en-US" sz="2400" b="1" dirty="0">
                <a:solidFill>
                  <a:srgbClr val="C00000"/>
                </a:solidFill>
                <a:latin typeface="Arial" panose="020B0604020202020204" pitchFamily="34" charset="0"/>
              </a:rPr>
              <a:t>中华文化影响力不断扩大</a:t>
            </a:r>
            <a:r>
              <a:rPr lang="en-US" altLang="zh-CN" sz="2400" b="1" dirty="0">
                <a:solidFill>
                  <a:srgbClr val="C00000"/>
                </a:solidFill>
                <a:latin typeface="Arial" panose="020B0604020202020204" pitchFamily="34" charset="0"/>
              </a:rPr>
              <a:t>——</a:t>
            </a:r>
            <a:endParaRPr lang="zh-CN" altLang="en-US" sz="2400" b="1" dirty="0">
              <a:solidFill>
                <a:srgbClr val="C00000"/>
              </a:solidFill>
              <a:latin typeface="Arial" panose="020B0604020202020204" pitchFamily="34" charset="0"/>
            </a:endParaRPr>
          </a:p>
        </p:txBody>
      </p:sp>
      <p:sp>
        <p:nvSpPr>
          <p:cNvPr id="8" name="文本框 7"/>
          <p:cNvSpPr txBox="1"/>
          <p:nvPr/>
        </p:nvSpPr>
        <p:spPr bwMode="auto">
          <a:xfrm>
            <a:off x="4567873" y="1279208"/>
            <a:ext cx="4572000" cy="396875"/>
          </a:xfrm>
          <a:prstGeom prst="rect">
            <a:avLst/>
          </a:prstGeom>
          <a:noFill/>
          <a:ln>
            <a:noFill/>
          </a:ln>
        </p:spPr>
        <p:txBody>
          <a:bodyPr>
            <a:spAutoFit/>
          </a:bodyPr>
          <a:p>
            <a:pPr marR="0" algn="just" defTabSz="457200">
              <a:lnSpc>
                <a:spcPct val="120000"/>
              </a:lnSpc>
              <a:spcBef>
                <a:spcPts val="1400"/>
              </a:spcBef>
              <a:buClrTx/>
              <a:buSzTx/>
              <a:buFontTx/>
              <a:buNone/>
              <a:defRPr/>
            </a:pPr>
            <a:r>
              <a:rPr kumimoji="0" lang="en-US" altLang="zh-CN" kern="1200" cap="none" spc="0" normalizeH="0" baseline="0" noProof="0" dirty="0">
                <a:solidFill>
                  <a:schemeClr val="accent2">
                    <a:lumMod val="50000"/>
                  </a:schemeClr>
                </a:solidFill>
                <a:latin typeface="Arial" panose="020B0604020202020204" pitchFamily="34" charset="0"/>
                <a:ea typeface="微软雅黑" panose="020B0503020204020204" charset="-122"/>
                <a:cs typeface="+mn-cs"/>
              </a:rPr>
              <a:t>2012-2016</a:t>
            </a:r>
            <a:r>
              <a:rPr kumimoji="0" lang="zh-CN" altLang="en-US" kern="1200" cap="none" spc="0" normalizeH="0" baseline="0" noProof="0" dirty="0">
                <a:solidFill>
                  <a:schemeClr val="accent2">
                    <a:lumMod val="50000"/>
                  </a:schemeClr>
                </a:solidFill>
                <a:latin typeface="Arial" panose="020B0604020202020204" pitchFamily="34" charset="0"/>
                <a:ea typeface="微软雅黑" panose="020B0503020204020204" charset="-122"/>
                <a:cs typeface="+mn-cs"/>
              </a:rPr>
              <a:t>年文化产业增加值及占</a:t>
            </a:r>
            <a:r>
              <a:rPr kumimoji="0" lang="en-US" altLang="zh-CN" kern="1200" cap="none" spc="0" normalizeH="0" baseline="0" noProof="0" dirty="0">
                <a:solidFill>
                  <a:schemeClr val="accent2">
                    <a:lumMod val="50000"/>
                  </a:schemeClr>
                </a:solidFill>
                <a:latin typeface="Arial" panose="020B0604020202020204" pitchFamily="34" charset="0"/>
                <a:ea typeface="微软雅黑" panose="020B0503020204020204" charset="-122"/>
                <a:cs typeface="+mn-cs"/>
              </a:rPr>
              <a:t>GDP</a:t>
            </a:r>
            <a:r>
              <a:rPr kumimoji="0" lang="zh-CN" altLang="en-US" kern="1200" cap="none" spc="0" normalizeH="0" baseline="0" noProof="0" dirty="0">
                <a:solidFill>
                  <a:schemeClr val="accent2">
                    <a:lumMod val="50000"/>
                  </a:schemeClr>
                </a:solidFill>
                <a:latin typeface="Arial" panose="020B0604020202020204" pitchFamily="34" charset="0"/>
                <a:ea typeface="微软雅黑" panose="020B0503020204020204" charset="-122"/>
                <a:cs typeface="+mn-cs"/>
              </a:rPr>
              <a:t>比重</a:t>
            </a:r>
            <a:endParaRPr kumimoji="0" lang="zh-CN" altLang="en-US" kern="1200" cap="none" spc="0" normalizeH="0" baseline="0" noProof="0" dirty="0">
              <a:solidFill>
                <a:schemeClr val="accent2">
                  <a:lumMod val="50000"/>
                </a:schemeClr>
              </a:solidFill>
              <a:latin typeface="Arial" panose="020B0604020202020204" pitchFamily="34" charset="0"/>
              <a:ea typeface="微软雅黑" panose="020B0503020204020204" charset="-122"/>
              <a:cs typeface="+mn-cs"/>
            </a:endParaRPr>
          </a:p>
        </p:txBody>
      </p:sp>
      <p:sp>
        <p:nvSpPr>
          <p:cNvPr id="3082" name="文本框 12"/>
          <p:cNvSpPr txBox="1"/>
          <p:nvPr/>
        </p:nvSpPr>
        <p:spPr>
          <a:xfrm>
            <a:off x="4921250" y="5393055"/>
            <a:ext cx="4083685" cy="768350"/>
          </a:xfrm>
          <a:prstGeom prst="rect">
            <a:avLst/>
          </a:prstGeom>
          <a:noFill/>
          <a:ln w="9525">
            <a:noFill/>
          </a:ln>
        </p:spPr>
        <p:txBody>
          <a:bodyPr wrap="square">
            <a:spAutoFit/>
          </a:bodyPr>
          <a:p>
            <a:pPr algn="just">
              <a:spcBef>
                <a:spcPts val="1400"/>
              </a:spcBef>
            </a:pPr>
            <a:r>
              <a:rPr lang="zh-CN" altLang="en-US" sz="2000" dirty="0">
                <a:solidFill>
                  <a:schemeClr val="tx2"/>
                </a:solidFill>
                <a:latin typeface="Arial" panose="020B0604020202020204" pitchFamily="34" charset="0"/>
              </a:rPr>
              <a:t>居民用于文化娱乐的人均消费支出为</a:t>
            </a:r>
            <a:r>
              <a:rPr lang="en-US" altLang="zh-CN" sz="2000" dirty="0">
                <a:solidFill>
                  <a:schemeClr val="tx2"/>
                </a:solidFill>
                <a:latin typeface="Arial" panose="020B0604020202020204" pitchFamily="34" charset="0"/>
              </a:rPr>
              <a:t>800</a:t>
            </a:r>
            <a:r>
              <a:rPr lang="zh-CN" altLang="en-US" sz="2000" dirty="0">
                <a:solidFill>
                  <a:schemeClr val="tx2"/>
                </a:solidFill>
                <a:latin typeface="Arial" panose="020B0604020202020204" pitchFamily="34" charset="0"/>
              </a:rPr>
              <a:t>元</a:t>
            </a:r>
            <a:r>
              <a:rPr lang="zh-CN" altLang="en-US" sz="2000" b="1" dirty="0">
                <a:solidFill>
                  <a:srgbClr val="C00000"/>
                </a:solidFill>
                <a:latin typeface="Arial" panose="020B0604020202020204" pitchFamily="34" charset="0"/>
              </a:rPr>
              <a:t>比</a:t>
            </a:r>
            <a:r>
              <a:rPr lang="en-US" altLang="zh-CN" sz="2000" b="1" dirty="0">
                <a:solidFill>
                  <a:srgbClr val="C00000"/>
                </a:solidFill>
                <a:latin typeface="Arial" panose="020B0604020202020204" pitchFamily="34" charset="0"/>
              </a:rPr>
              <a:t>2013</a:t>
            </a:r>
            <a:r>
              <a:rPr lang="zh-CN" altLang="en-US" sz="2000" b="1" dirty="0">
                <a:solidFill>
                  <a:srgbClr val="C00000"/>
                </a:solidFill>
                <a:latin typeface="Arial" panose="020B0604020202020204" pitchFamily="34" charset="0"/>
              </a:rPr>
              <a:t>年增长</a:t>
            </a:r>
            <a:r>
              <a:rPr lang="en-US" altLang="zh-CN" sz="2400" b="1" dirty="0">
                <a:solidFill>
                  <a:srgbClr val="0070C0"/>
                </a:solidFill>
                <a:latin typeface="Arial" panose="020B0604020202020204" pitchFamily="34" charset="0"/>
              </a:rPr>
              <a:t>38.7%</a:t>
            </a:r>
            <a:endParaRPr lang="zh-CN" altLang="en-US" sz="2400" b="1" dirty="0">
              <a:solidFill>
                <a:srgbClr val="0070C0"/>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6739" name="Picture 4" descr="11820349_985024"/>
          <p:cNvPicPr>
            <a:picLocks noChangeAspect="1" noChangeArrowheads="1"/>
          </p:cNvPicPr>
          <p:nvPr/>
        </p:nvPicPr>
        <p:blipFill>
          <a:blip r:embed="rId1"/>
          <a:srcRect/>
          <a:stretch>
            <a:fillRect/>
          </a:stretch>
        </p:blipFill>
        <p:spPr bwMode="auto">
          <a:xfrm>
            <a:off x="4735830" y="3643630"/>
            <a:ext cx="4046220" cy="3127375"/>
          </a:xfrm>
          <a:prstGeom prst="rect">
            <a:avLst/>
          </a:prstGeom>
          <a:noFill/>
          <a:ln w="9525">
            <a:noFill/>
            <a:miter lim="800000"/>
            <a:headEnd/>
            <a:tailEnd/>
          </a:ln>
          <a:effectLst/>
        </p:spPr>
      </p:pic>
      <p:grpSp>
        <p:nvGrpSpPr>
          <p:cNvPr id="4" name="Group 4"/>
          <p:cNvGrpSpPr/>
          <p:nvPr/>
        </p:nvGrpSpPr>
        <p:grpSpPr bwMode="auto">
          <a:xfrm>
            <a:off x="424815" y="1352550"/>
            <a:ext cx="4036695" cy="2995295"/>
            <a:chOff x="0" y="0"/>
            <a:chExt cx="2313" cy="2204"/>
          </a:xfrm>
        </p:grpSpPr>
        <p:sp>
          <p:nvSpPr>
            <p:cNvPr id="116741" name="AutoShape 4"/>
            <p:cNvSpPr>
              <a:spLocks noChangeArrowheads="1"/>
            </p:cNvSpPr>
            <p:nvPr/>
          </p:nvSpPr>
          <p:spPr bwMode="auto">
            <a:xfrm rot="16200000">
              <a:off x="1483" y="725"/>
              <a:ext cx="890" cy="770"/>
            </a:xfrm>
            <a:prstGeom prst="hexagon">
              <a:avLst>
                <a:gd name="adj" fmla="val 28896"/>
                <a:gd name="vf" fmla="val 115470"/>
              </a:avLst>
            </a:prstGeom>
            <a:gradFill rotWithShape="1">
              <a:gsLst>
                <a:gs pos="0">
                  <a:srgbClr val="646ADE"/>
                </a:gs>
                <a:gs pos="100000">
                  <a:srgbClr val="2E3167"/>
                </a:gs>
              </a:gsLst>
              <a:lin ang="0" scaled="1"/>
            </a:gradFill>
            <a:ln w="9525" cmpd="sng">
              <a:miter lim="800000"/>
            </a:ln>
            <a:effectLst/>
            <a:scene3d>
              <a:camera prst="legacyObliqueLeft"/>
              <a:lightRig rig="legacyFlat2" dir="t"/>
            </a:scene3d>
            <a:sp3d extrusionH="430200" prstMaterial="legacyMatte">
              <a:bevelT w="13500" h="13500" prst="angle"/>
              <a:bevelB w="13500" h="13500" prst="angle"/>
              <a:extrusionClr>
                <a:srgbClr val="646ADE"/>
              </a:extrusionClr>
            </a:sp3d>
          </p:spPr>
          <p:txBody>
            <a:bodyPr vert="eaVert" wrap="none" anchor="ctr">
              <a:flatTx/>
            </a:bodyPr>
            <a:p>
              <a:pPr algn="ctr"/>
              <a:r>
                <a:rPr lang="zh-CN" altLang="en-US" sz="2800" dirty="0">
                  <a:solidFill>
                    <a:srgbClr val="FFFFFF"/>
                  </a:solidFill>
                  <a:ea typeface="黑体" panose="02010609060101010101" pitchFamily="49" charset="-122"/>
                </a:rPr>
                <a:t>网络</a:t>
              </a:r>
              <a:endParaRPr lang="zh-CN" altLang="en-US" sz="2800" dirty="0">
                <a:solidFill>
                  <a:srgbClr val="FFFFFF"/>
                </a:solidFill>
                <a:ea typeface="黑体" panose="02010609060101010101" pitchFamily="49" charset="-122"/>
              </a:endParaRPr>
            </a:p>
          </p:txBody>
        </p:sp>
        <p:sp>
          <p:nvSpPr>
            <p:cNvPr id="116742" name="AutoShape 5"/>
            <p:cNvSpPr>
              <a:spLocks noChangeArrowheads="1"/>
            </p:cNvSpPr>
            <p:nvPr/>
          </p:nvSpPr>
          <p:spPr bwMode="auto">
            <a:xfrm rot="16200000">
              <a:off x="1082" y="59"/>
              <a:ext cx="889" cy="771"/>
            </a:xfrm>
            <a:prstGeom prst="hexagon">
              <a:avLst>
                <a:gd name="adj" fmla="val 28826"/>
                <a:gd name="vf" fmla="val 115470"/>
              </a:avLst>
            </a:prstGeom>
            <a:gradFill rotWithShape="1">
              <a:gsLst>
                <a:gs pos="0">
                  <a:srgbClr val="98BF1D"/>
                </a:gs>
                <a:gs pos="50000">
                  <a:srgbClr val="46580D"/>
                </a:gs>
                <a:gs pos="100000">
                  <a:srgbClr val="98BF1D"/>
                </a:gs>
              </a:gsLst>
              <a:lin ang="18900000" scaled="1"/>
            </a:gradFill>
            <a:ln w="9525" cmpd="sng">
              <a:miter lim="800000"/>
            </a:ln>
            <a:effectLst/>
            <a:scene3d>
              <a:camera prst="legacyObliqueLeft"/>
              <a:lightRig rig="legacyFlat2" dir="t"/>
            </a:scene3d>
            <a:sp3d extrusionH="430200" prstMaterial="legacyMatte">
              <a:bevelT w="13500" h="13500" prst="angle"/>
              <a:bevelB w="13500" h="13500" prst="angle"/>
              <a:extrusionClr>
                <a:srgbClr val="98BF1D"/>
              </a:extrusionClr>
            </a:sp3d>
          </p:spPr>
          <p:txBody>
            <a:bodyPr vert="eaVert" wrap="none" anchor="ctr">
              <a:flatTx/>
            </a:bodyPr>
            <a:p>
              <a:pPr algn="ctr"/>
              <a:r>
                <a:rPr lang="zh-CN" altLang="en-US" sz="2800" dirty="0">
                  <a:solidFill>
                    <a:srgbClr val="FFFFFF"/>
                  </a:solidFill>
                  <a:ea typeface="黑体" panose="02010609060101010101" pitchFamily="49" charset="-122"/>
                </a:rPr>
                <a:t>影视</a:t>
              </a:r>
              <a:endParaRPr lang="zh-CN" altLang="en-US" sz="2800" dirty="0">
                <a:solidFill>
                  <a:srgbClr val="FFFFFF"/>
                </a:solidFill>
                <a:ea typeface="黑体" panose="02010609060101010101" pitchFamily="49" charset="-122"/>
              </a:endParaRPr>
            </a:p>
          </p:txBody>
        </p:sp>
        <p:sp>
          <p:nvSpPr>
            <p:cNvPr id="116743" name="AutoShape 6"/>
            <p:cNvSpPr>
              <a:spLocks noChangeArrowheads="1"/>
            </p:cNvSpPr>
            <p:nvPr/>
          </p:nvSpPr>
          <p:spPr bwMode="auto">
            <a:xfrm rot="16200000">
              <a:off x="1110" y="1366"/>
              <a:ext cx="888" cy="770"/>
            </a:xfrm>
            <a:prstGeom prst="hexagon">
              <a:avLst>
                <a:gd name="adj" fmla="val 28863"/>
                <a:gd name="vf" fmla="val 115470"/>
              </a:avLst>
            </a:prstGeom>
            <a:gradFill rotWithShape="1">
              <a:gsLst>
                <a:gs pos="0">
                  <a:srgbClr val="98BF1D"/>
                </a:gs>
                <a:gs pos="50000">
                  <a:srgbClr val="46580D"/>
                </a:gs>
                <a:gs pos="100000">
                  <a:srgbClr val="98BF1D"/>
                </a:gs>
              </a:gsLst>
              <a:lin ang="18900000" scaled="1"/>
            </a:gradFill>
            <a:ln w="9525" cmpd="sng">
              <a:miter lim="800000"/>
            </a:ln>
            <a:effectLst/>
            <a:scene3d>
              <a:camera prst="legacyObliqueLeft"/>
              <a:lightRig rig="legacyFlat2" dir="t"/>
            </a:scene3d>
            <a:sp3d extrusionH="430200" prstMaterial="legacyMatte">
              <a:bevelT w="13500" h="13500" prst="angle"/>
              <a:bevelB w="13500" h="13500" prst="angle"/>
              <a:extrusionClr>
                <a:srgbClr val="98BF1D"/>
              </a:extrusionClr>
            </a:sp3d>
          </p:spPr>
          <p:txBody>
            <a:bodyPr vert="eaVert" wrap="none" anchor="ctr">
              <a:flatTx/>
            </a:bodyPr>
            <a:p>
              <a:pPr algn="ctr"/>
              <a:r>
                <a:rPr lang="zh-CN" altLang="en-US" sz="2800" dirty="0">
                  <a:solidFill>
                    <a:srgbClr val="FFFFFF"/>
                  </a:solidFill>
                  <a:ea typeface="黑体" panose="02010609060101010101" pitchFamily="49" charset="-122"/>
                </a:rPr>
                <a:t>艺术</a:t>
              </a:r>
              <a:r>
                <a:rPr lang="zh-CN" altLang="en-US" sz="2800" dirty="0">
                  <a:solidFill>
                    <a:srgbClr val="FFFFFF"/>
                  </a:solidFill>
                </a:rPr>
                <a:t>品</a:t>
              </a:r>
              <a:endParaRPr lang="zh-CN" altLang="en-US" sz="2800" dirty="0">
                <a:solidFill>
                  <a:srgbClr val="FFFFFF"/>
                </a:solidFill>
              </a:endParaRPr>
            </a:p>
          </p:txBody>
        </p:sp>
        <p:sp>
          <p:nvSpPr>
            <p:cNvPr id="116744" name="AutoShape 7"/>
            <p:cNvSpPr>
              <a:spLocks noChangeArrowheads="1"/>
            </p:cNvSpPr>
            <p:nvPr/>
          </p:nvSpPr>
          <p:spPr bwMode="auto">
            <a:xfrm rot="16200000">
              <a:off x="699" y="715"/>
              <a:ext cx="888" cy="771"/>
            </a:xfrm>
            <a:prstGeom prst="hexagon">
              <a:avLst>
                <a:gd name="adj" fmla="val 28826"/>
                <a:gd name="vf" fmla="val 115470"/>
              </a:avLst>
            </a:prstGeom>
            <a:gradFill rotWithShape="1">
              <a:gsLst>
                <a:gs pos="0">
                  <a:srgbClr val="1BAFC3"/>
                </a:gs>
                <a:gs pos="50000">
                  <a:srgbClr val="0D515A"/>
                </a:gs>
                <a:gs pos="100000">
                  <a:srgbClr val="1BAFC3"/>
                </a:gs>
              </a:gsLst>
              <a:lin ang="0" scaled="1"/>
            </a:gradFill>
            <a:ln w="9525" cmpd="sng">
              <a:miter lim="800000"/>
            </a:ln>
            <a:effectLst/>
            <a:scene3d>
              <a:camera prst="legacyObliqueLeft"/>
              <a:lightRig rig="legacyFlat2" dir="t"/>
            </a:scene3d>
            <a:sp3d extrusionH="430200" prstMaterial="legacyMatte">
              <a:bevelT w="13500" h="13500" prst="angle"/>
              <a:bevelB w="13500" h="13500" prst="angle"/>
              <a:extrusionClr>
                <a:srgbClr val="1BAFC3"/>
              </a:extrusionClr>
            </a:sp3d>
          </p:spPr>
          <p:txBody>
            <a:bodyPr vert="eaVert" wrap="none" anchor="ctr">
              <a:flatTx/>
            </a:bodyPr>
            <a:p>
              <a:pPr algn="ctr"/>
              <a:r>
                <a:rPr lang="zh-CN" altLang="en-US" sz="2800" dirty="0">
                  <a:solidFill>
                    <a:srgbClr val="FFFFFF"/>
                  </a:solidFill>
                  <a:ea typeface="黑体" panose="02010609060101010101" pitchFamily="49" charset="-122"/>
                </a:rPr>
                <a:t>游戏</a:t>
              </a:r>
              <a:endParaRPr lang="zh-CN" altLang="en-US" sz="2800" dirty="0">
                <a:solidFill>
                  <a:srgbClr val="FFFFFF"/>
                </a:solidFill>
                <a:ea typeface="黑体" panose="02010609060101010101" pitchFamily="49" charset="-122"/>
              </a:endParaRPr>
            </a:p>
          </p:txBody>
        </p:sp>
        <p:sp>
          <p:nvSpPr>
            <p:cNvPr id="116745" name="AutoShape 8"/>
            <p:cNvSpPr>
              <a:spLocks noChangeArrowheads="1"/>
            </p:cNvSpPr>
            <p:nvPr/>
          </p:nvSpPr>
          <p:spPr bwMode="auto">
            <a:xfrm rot="16200000">
              <a:off x="312" y="60"/>
              <a:ext cx="889" cy="770"/>
            </a:xfrm>
            <a:prstGeom prst="hexagon">
              <a:avLst>
                <a:gd name="adj" fmla="val 28864"/>
                <a:gd name="vf" fmla="val 115470"/>
              </a:avLst>
            </a:prstGeom>
            <a:gradFill rotWithShape="1">
              <a:gsLst>
                <a:gs pos="0">
                  <a:srgbClr val="646ADE"/>
                </a:gs>
                <a:gs pos="100000">
                  <a:srgbClr val="2E3167"/>
                </a:gs>
              </a:gsLst>
              <a:lin ang="0" scaled="1"/>
            </a:gradFill>
            <a:ln w="9525" cmpd="sng">
              <a:miter lim="800000"/>
            </a:ln>
            <a:effectLst/>
            <a:scene3d>
              <a:camera prst="legacyObliqueLeft"/>
              <a:lightRig rig="legacyFlat2" dir="t"/>
            </a:scene3d>
            <a:sp3d extrusionH="430200" prstMaterial="legacyMatte">
              <a:bevelT w="13500" h="13500" prst="angle"/>
              <a:bevelB w="13500" h="13500" prst="angle"/>
              <a:extrusionClr>
                <a:srgbClr val="646ADE"/>
              </a:extrusionClr>
            </a:sp3d>
          </p:spPr>
          <p:txBody>
            <a:bodyPr vert="eaVert" wrap="none" anchor="ctr">
              <a:flatTx/>
            </a:bodyPr>
            <a:p>
              <a:pPr algn="ctr"/>
              <a:r>
                <a:rPr lang="zh-CN" altLang="en-US" sz="2800" dirty="0">
                  <a:solidFill>
                    <a:srgbClr val="FFFFFF"/>
                  </a:solidFill>
                  <a:ea typeface="黑体" panose="02010609060101010101" pitchFamily="49" charset="-122"/>
                </a:rPr>
                <a:t>出版</a:t>
              </a:r>
              <a:endParaRPr lang="zh-CN" altLang="en-US" sz="2800" dirty="0">
                <a:solidFill>
                  <a:srgbClr val="FFFFFF"/>
                </a:solidFill>
                <a:ea typeface="黑体" panose="02010609060101010101" pitchFamily="49" charset="-122"/>
              </a:endParaRPr>
            </a:p>
          </p:txBody>
        </p:sp>
        <p:sp>
          <p:nvSpPr>
            <p:cNvPr id="116746" name="AutoShape 9"/>
            <p:cNvSpPr>
              <a:spLocks noChangeArrowheads="1"/>
            </p:cNvSpPr>
            <p:nvPr/>
          </p:nvSpPr>
          <p:spPr bwMode="auto">
            <a:xfrm rot="16200000">
              <a:off x="314" y="1366"/>
              <a:ext cx="888" cy="770"/>
            </a:xfrm>
            <a:prstGeom prst="hexagon">
              <a:avLst>
                <a:gd name="adj" fmla="val 28863"/>
                <a:gd name="vf" fmla="val 115470"/>
              </a:avLst>
            </a:prstGeom>
            <a:gradFill rotWithShape="1">
              <a:gsLst>
                <a:gs pos="0">
                  <a:srgbClr val="646ADE"/>
                </a:gs>
                <a:gs pos="100000">
                  <a:srgbClr val="2E3167"/>
                </a:gs>
              </a:gsLst>
              <a:lin ang="0" scaled="1"/>
            </a:gradFill>
            <a:ln w="9525" cmpd="sng">
              <a:miter lim="800000"/>
            </a:ln>
            <a:effectLst/>
            <a:scene3d>
              <a:camera prst="legacyObliqueLeft"/>
              <a:lightRig rig="legacyFlat2" dir="t"/>
            </a:scene3d>
            <a:sp3d extrusionH="430200" prstMaterial="legacyMatte">
              <a:bevelT w="13500" h="13500" prst="angle"/>
              <a:bevelB w="13500" h="13500" prst="angle"/>
              <a:extrusionClr>
                <a:srgbClr val="646ADE"/>
              </a:extrusionClr>
            </a:sp3d>
          </p:spPr>
          <p:txBody>
            <a:bodyPr vert="eaVert" wrap="none" anchor="ctr">
              <a:flatTx/>
            </a:bodyPr>
            <a:p>
              <a:pPr algn="ctr"/>
              <a:r>
                <a:rPr lang="zh-CN" altLang="en-US" sz="2800" dirty="0">
                  <a:solidFill>
                    <a:srgbClr val="FFFFFF"/>
                  </a:solidFill>
                  <a:ea typeface="黑体" panose="02010609060101010101" pitchFamily="49" charset="-122"/>
                </a:rPr>
                <a:t>视频</a:t>
              </a:r>
              <a:endParaRPr lang="zh-CN" altLang="en-US" sz="2800" dirty="0">
                <a:solidFill>
                  <a:srgbClr val="FFFFFF"/>
                </a:solidFill>
                <a:ea typeface="黑体" panose="02010609060101010101" pitchFamily="49" charset="-122"/>
              </a:endParaRPr>
            </a:p>
          </p:txBody>
        </p:sp>
        <p:sp>
          <p:nvSpPr>
            <p:cNvPr id="116747" name="AutoShape 10"/>
            <p:cNvSpPr>
              <a:spLocks noChangeArrowheads="1"/>
            </p:cNvSpPr>
            <p:nvPr/>
          </p:nvSpPr>
          <p:spPr bwMode="auto">
            <a:xfrm rot="16200000">
              <a:off x="-60" y="725"/>
              <a:ext cx="890" cy="770"/>
            </a:xfrm>
            <a:prstGeom prst="hexagon">
              <a:avLst>
                <a:gd name="adj" fmla="val 28896"/>
                <a:gd name="vf" fmla="val 115470"/>
              </a:avLst>
            </a:prstGeom>
            <a:gradFill rotWithShape="1">
              <a:gsLst>
                <a:gs pos="0">
                  <a:srgbClr val="98BF1D"/>
                </a:gs>
                <a:gs pos="50000">
                  <a:srgbClr val="46580D"/>
                </a:gs>
                <a:gs pos="100000">
                  <a:srgbClr val="98BF1D"/>
                </a:gs>
              </a:gsLst>
              <a:lin ang="18900000" scaled="1"/>
            </a:gradFill>
            <a:ln w="9525" cmpd="sng">
              <a:miter lim="800000"/>
            </a:ln>
            <a:effectLst/>
            <a:scene3d>
              <a:camera prst="legacyObliqueLeft"/>
              <a:lightRig rig="legacyFlat2" dir="t"/>
            </a:scene3d>
            <a:sp3d extrusionH="430200" prstMaterial="legacyMatte">
              <a:bevelT w="13500" h="13500" prst="angle"/>
              <a:bevelB w="13500" h="13500" prst="angle"/>
              <a:extrusionClr>
                <a:srgbClr val="98BF1D"/>
              </a:extrusionClr>
            </a:sp3d>
          </p:spPr>
          <p:txBody>
            <a:bodyPr vert="eaVert" wrap="none" anchor="ctr">
              <a:flatTx/>
            </a:bodyPr>
            <a:p>
              <a:pPr algn="ctr"/>
              <a:r>
                <a:rPr lang="zh-CN" altLang="en-US" sz="2800" dirty="0">
                  <a:solidFill>
                    <a:srgbClr val="FFFFFF"/>
                  </a:solidFill>
                  <a:ea typeface="黑体" panose="02010609060101010101" pitchFamily="49" charset="-122"/>
                </a:rPr>
                <a:t>动漫</a:t>
              </a:r>
              <a:endParaRPr lang="zh-CN" altLang="en-US" sz="2800" dirty="0">
                <a:solidFill>
                  <a:srgbClr val="FFFFFF"/>
                </a:solidFill>
                <a:ea typeface="黑体" panose="02010609060101010101" pitchFamily="49" charset="-122"/>
              </a:endParaRPr>
            </a:p>
          </p:txBody>
        </p:sp>
      </p:grpSp>
      <p:sp>
        <p:nvSpPr>
          <p:cNvPr id="116748" name="未知"/>
          <p:cNvSpPr>
            <a:spLocks noEditPoints="1"/>
          </p:cNvSpPr>
          <p:nvPr/>
        </p:nvSpPr>
        <p:spPr bwMode="auto">
          <a:xfrm flipH="1">
            <a:off x="4736064" y="2012976"/>
            <a:ext cx="1873575" cy="1630740"/>
          </a:xfrm>
          <a:custGeom>
            <a:avLst/>
            <a:gdLst/>
            <a:ahLst/>
            <a:cxnLst>
              <a:cxn ang="0">
                <a:pos x="1092" y="50"/>
              </a:cxn>
              <a:cxn ang="0">
                <a:pos x="822" y="168"/>
              </a:cxn>
              <a:cxn ang="0">
                <a:pos x="594" y="300"/>
              </a:cxn>
              <a:cxn ang="0">
                <a:pos x="406" y="446"/>
              </a:cxn>
              <a:cxn ang="0">
                <a:pos x="254" y="604"/>
              </a:cxn>
              <a:cxn ang="0">
                <a:pos x="140" y="772"/>
              </a:cxn>
              <a:cxn ang="0">
                <a:pos x="60" y="944"/>
              </a:cxn>
              <a:cxn ang="0">
                <a:pos x="14" y="1122"/>
              </a:cxn>
              <a:cxn ang="0">
                <a:pos x="0" y="1300"/>
              </a:cxn>
              <a:cxn ang="0">
                <a:pos x="18" y="1476"/>
              </a:cxn>
              <a:cxn ang="0">
                <a:pos x="64" y="1650"/>
              </a:cxn>
              <a:cxn ang="0">
                <a:pos x="138" y="1818"/>
              </a:cxn>
              <a:cxn ang="0">
                <a:pos x="238" y="1978"/>
              </a:cxn>
              <a:cxn ang="0">
                <a:pos x="364" y="2126"/>
              </a:cxn>
              <a:cxn ang="0">
                <a:pos x="512" y="2262"/>
              </a:cxn>
              <a:cxn ang="0">
                <a:pos x="684" y="2382"/>
              </a:cxn>
              <a:cxn ang="0">
                <a:pos x="874" y="2484"/>
              </a:cxn>
              <a:cxn ang="0">
                <a:pos x="1086" y="2564"/>
              </a:cxn>
              <a:cxn ang="0">
                <a:pos x="1314" y="2622"/>
              </a:cxn>
              <a:cxn ang="0">
                <a:pos x="1558" y="2654"/>
              </a:cxn>
              <a:cxn ang="0">
                <a:pos x="1818" y="2658"/>
              </a:cxn>
              <a:cxn ang="0">
                <a:pos x="2090" y="2632"/>
              </a:cxn>
              <a:cxn ang="0">
                <a:pos x="2374" y="2574"/>
              </a:cxn>
              <a:cxn ang="0">
                <a:pos x="2544" y="2912"/>
              </a:cxn>
              <a:cxn ang="0">
                <a:pos x="1868" y="1552"/>
              </a:cxn>
              <a:cxn ang="0">
                <a:pos x="1956" y="1914"/>
              </a:cxn>
              <a:cxn ang="0">
                <a:pos x="1788" y="1936"/>
              </a:cxn>
              <a:cxn ang="0">
                <a:pos x="1616" y="1934"/>
              </a:cxn>
              <a:cxn ang="0">
                <a:pos x="1442" y="1912"/>
              </a:cxn>
              <a:cxn ang="0">
                <a:pos x="1272" y="1872"/>
              </a:cxn>
              <a:cxn ang="0">
                <a:pos x="1108" y="1812"/>
              </a:cxn>
              <a:cxn ang="0">
                <a:pos x="952" y="1736"/>
              </a:cxn>
              <a:cxn ang="0">
                <a:pos x="810" y="1646"/>
              </a:cxn>
              <a:cxn ang="0">
                <a:pos x="684" y="1542"/>
              </a:cxn>
              <a:cxn ang="0">
                <a:pos x="578" y="1428"/>
              </a:cxn>
              <a:cxn ang="0">
                <a:pos x="494" y="1304"/>
              </a:cxn>
              <a:cxn ang="0">
                <a:pos x="438" y="1170"/>
              </a:cxn>
              <a:cxn ang="0">
                <a:pos x="410" y="1032"/>
              </a:cxn>
              <a:cxn ang="0">
                <a:pos x="416" y="888"/>
              </a:cxn>
              <a:cxn ang="0">
                <a:pos x="460" y="742"/>
              </a:cxn>
              <a:cxn ang="0">
                <a:pos x="544" y="592"/>
              </a:cxn>
              <a:cxn ang="0">
                <a:pos x="670" y="444"/>
              </a:cxn>
              <a:cxn ang="0">
                <a:pos x="844" y="298"/>
              </a:cxn>
              <a:cxn ang="0">
                <a:pos x="1070" y="154"/>
              </a:cxn>
              <a:cxn ang="0">
                <a:pos x="1348" y="16"/>
              </a:cxn>
              <a:cxn ang="0">
                <a:pos x="1244" y="0"/>
              </a:cxn>
              <a:cxn ang="0">
                <a:pos x="2820" y="1934"/>
              </a:cxn>
              <a:cxn ang="0">
                <a:pos x="2820" y="1934"/>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rgbClr val="D3DDE0"/>
              </a:gs>
              <a:gs pos="100000">
                <a:srgbClr val="90A8B0"/>
              </a:gs>
            </a:gsLst>
            <a:lin ang="18900000" scaled="1"/>
          </a:gradFill>
          <a:ln w="9525">
            <a:noFill/>
            <a:round/>
          </a:ln>
          <a:effectLst/>
        </p:spPr>
        <p:txBody>
          <a:bodyPr lIns="91449" tIns="45725" rIns="91449" bIns="45725"/>
          <a:p>
            <a:endParaRPr lang="zh-CN" altLang="en-US"/>
          </a:p>
        </p:txBody>
      </p:sp>
      <p:sp>
        <p:nvSpPr>
          <p:cNvPr id="116749" name="Text Box 11"/>
          <p:cNvSpPr txBox="1">
            <a:spLocks noChangeArrowheads="1"/>
          </p:cNvSpPr>
          <p:nvPr/>
        </p:nvSpPr>
        <p:spPr bwMode="auto">
          <a:xfrm>
            <a:off x="5525737" y="1353399"/>
            <a:ext cx="1913269" cy="523996"/>
          </a:xfrm>
          <a:prstGeom prst="rect">
            <a:avLst/>
          </a:prstGeom>
          <a:noFill/>
          <a:ln w="9525">
            <a:noFill/>
            <a:miter lim="800000"/>
          </a:ln>
          <a:effectLst/>
        </p:spPr>
        <p:txBody>
          <a:bodyPr lIns="91449" tIns="45725" rIns="91449" bIns="45725">
            <a:spAutoFit/>
          </a:bodyPr>
          <a:p>
            <a:pPr algn="ctr"/>
            <a:r>
              <a:rPr lang="zh-CN" altLang="en-US" sz="2800" b="1" i="1" dirty="0">
                <a:solidFill>
                  <a:srgbClr val="FF0000"/>
                </a:solidFill>
                <a:latin typeface="华文琥珀" pitchFamily="2" charset="-122"/>
                <a:ea typeface="华文琥珀" pitchFamily="2" charset="-122"/>
              </a:rPr>
              <a:t>文化产业</a:t>
            </a:r>
            <a:endParaRPr lang="zh-CN" altLang="en-US" sz="2800" b="1" i="1" dirty="0">
              <a:solidFill>
                <a:srgbClr val="FF0000"/>
              </a:solidFill>
              <a:latin typeface="华文琥珀" pitchFamily="2" charset="-122"/>
              <a:ea typeface="华文琥珀" pitchFamily="2"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 name="Group 2"/>
          <p:cNvGrpSpPr/>
          <p:nvPr/>
        </p:nvGrpSpPr>
        <p:grpSpPr bwMode="auto">
          <a:xfrm>
            <a:off x="179705" y="1784985"/>
            <a:ext cx="2843530" cy="4302125"/>
            <a:chOff x="0" y="0"/>
            <a:chExt cx="2846" cy="5129"/>
          </a:xfrm>
        </p:grpSpPr>
        <p:sp>
          <p:nvSpPr>
            <p:cNvPr id="7" name="AutoShape 14"/>
            <p:cNvSpPr>
              <a:spLocks noChangeArrowheads="1"/>
            </p:cNvSpPr>
            <p:nvPr/>
          </p:nvSpPr>
          <p:spPr bwMode="auto">
            <a:xfrm>
              <a:off x="0" y="0"/>
              <a:ext cx="2846" cy="5129"/>
            </a:xfrm>
            <a:prstGeom prst="roundRect">
              <a:avLst>
                <a:gd name="adj" fmla="val 6699"/>
              </a:avLst>
            </a:prstGeom>
            <a:gradFill rotWithShape="1">
              <a:gsLst>
                <a:gs pos="0">
                  <a:srgbClr val="FFFFFF">
                    <a:alpha val="64999"/>
                  </a:srgbClr>
                </a:gs>
                <a:gs pos="100000">
                  <a:srgbClr val="FFFFFF">
                    <a:alpha val="92000"/>
                  </a:srgbClr>
                </a:gs>
              </a:gsLst>
              <a:lin ang="18900000" scaled="1"/>
            </a:gradFill>
            <a:ln w="38100" cmpd="dbl">
              <a:solidFill>
                <a:srgbClr val="FF6600"/>
              </a:solidFill>
              <a:round/>
            </a:ln>
          </p:spPr>
          <p:txBody>
            <a:bodyPr wrap="none" tIns="0" bIns="0"/>
            <a:p>
              <a:pPr algn="ctr"/>
              <a:endParaRPr lang="zh-CN" altLang="en-US" sz="2400" b="1" i="1" dirty="0">
                <a:ea typeface="楷体_GB2312" pitchFamily="49" charset="-122"/>
              </a:endParaRPr>
            </a:p>
          </p:txBody>
        </p:sp>
        <p:sp>
          <p:nvSpPr>
            <p:cNvPr id="8" name="Text Box 15"/>
            <p:cNvSpPr txBox="1">
              <a:spLocks noChangeArrowheads="1"/>
            </p:cNvSpPr>
            <p:nvPr/>
          </p:nvSpPr>
          <p:spPr bwMode="auto">
            <a:xfrm>
              <a:off x="61" y="188"/>
              <a:ext cx="2745" cy="4644"/>
            </a:xfrm>
            <a:prstGeom prst="rect">
              <a:avLst/>
            </a:prstGeom>
            <a:noFill/>
            <a:ln w="9525">
              <a:noFill/>
              <a:miter lim="800000"/>
            </a:ln>
          </p:spPr>
          <p:txBody>
            <a:bodyPr>
              <a:spAutoFit/>
            </a:bodyPr>
            <a:p>
              <a:pPr>
                <a:spcBef>
                  <a:spcPct val="30000"/>
                </a:spcBef>
              </a:pPr>
              <a:r>
                <a:rPr lang="zh-CN" altLang="en-US" sz="2400" b="1" dirty="0">
                  <a:solidFill>
                    <a:srgbClr val="FF0000"/>
                  </a:solidFill>
                  <a:effectLst>
                    <a:outerShdw blurRad="38100" dist="38100" dir="2700000" algn="tl">
                      <a:srgbClr val="C0C0C0"/>
                    </a:outerShdw>
                  </a:effectLst>
                </a:rPr>
                <a:t>韩国：文化立国</a:t>
              </a:r>
              <a:endParaRPr lang="en-US" sz="3600" dirty="0">
                <a:solidFill>
                  <a:srgbClr val="FF0000"/>
                </a:solidFill>
                <a:effectLst>
                  <a:outerShdw blurRad="38100" dist="38100" dir="2700000" algn="tl">
                    <a:srgbClr val="C0C0C0"/>
                  </a:outerShdw>
                </a:effectLst>
              </a:endParaRPr>
            </a:p>
            <a:p>
              <a:pPr>
                <a:spcBef>
                  <a:spcPct val="30000"/>
                </a:spcBef>
              </a:pPr>
              <a:r>
                <a:rPr lang="zh-CN" altLang="en-US" sz="2400" b="1" dirty="0">
                  <a:solidFill>
                    <a:srgbClr val="660066"/>
                  </a:solidFill>
                </a:rPr>
                <a:t>       从中央到地方，设立“文化产业振兴院”和“文化产业振兴局”，落实各项政策措施。韩国的经济实力虽然排在世界十强之后，但却成为世界第五大文化产业国 。</a:t>
              </a:r>
              <a:endParaRPr lang="zh-CN" altLang="en-US" sz="2400" b="1" dirty="0">
                <a:solidFill>
                  <a:srgbClr val="660066"/>
                </a:solidFill>
              </a:endParaRPr>
            </a:p>
          </p:txBody>
        </p:sp>
      </p:grpSp>
      <p:sp>
        <p:nvSpPr>
          <p:cNvPr id="9" name="矩形 6"/>
          <p:cNvSpPr>
            <a:spLocks noChangeArrowheads="1"/>
          </p:cNvSpPr>
          <p:nvPr/>
        </p:nvSpPr>
        <p:spPr bwMode="auto">
          <a:xfrm>
            <a:off x="124809" y="1151032"/>
            <a:ext cx="8739117" cy="583565"/>
          </a:xfrm>
          <a:prstGeom prst="rect">
            <a:avLst/>
          </a:prstGeom>
          <a:noFill/>
          <a:ln w="9525">
            <a:noFill/>
            <a:miter lim="800000"/>
          </a:ln>
        </p:spPr>
        <p:txBody>
          <a:bodyPr lIns="91449" tIns="45725" rIns="91449" bIns="45725">
            <a:spAutoFit/>
          </a:bodyPr>
          <a:p>
            <a:r>
              <a:rPr lang="zh-CN" altLang="en-US" sz="2400" b="1" dirty="0">
                <a:solidFill>
                  <a:schemeClr val="tx2"/>
                </a:solidFill>
                <a:latin typeface="微软雅黑" panose="020B0503020204020204" charset="-122"/>
                <a:ea typeface="微软雅黑" panose="020B0503020204020204" charset="-122"/>
              </a:rPr>
              <a:t>政府在文化产业发展中扮演重要角色</a:t>
            </a:r>
            <a:r>
              <a:rPr lang="zh-CN" altLang="en-US" sz="3200" dirty="0">
                <a:solidFill>
                  <a:srgbClr val="660066"/>
                </a:solidFill>
              </a:rPr>
              <a:t> </a:t>
            </a:r>
            <a:endParaRPr lang="zh-CN" altLang="en-US" sz="3200" dirty="0">
              <a:solidFill>
                <a:srgbClr val="660066"/>
              </a:solidFill>
            </a:endParaRPr>
          </a:p>
        </p:txBody>
      </p:sp>
      <p:grpSp>
        <p:nvGrpSpPr>
          <p:cNvPr id="10" name="Group 6"/>
          <p:cNvGrpSpPr/>
          <p:nvPr/>
        </p:nvGrpSpPr>
        <p:grpSpPr bwMode="auto">
          <a:xfrm>
            <a:off x="3117850" y="1750695"/>
            <a:ext cx="2962910" cy="4848225"/>
            <a:chOff x="0" y="0"/>
            <a:chExt cx="2846" cy="5129"/>
          </a:xfrm>
        </p:grpSpPr>
        <p:sp>
          <p:nvSpPr>
            <p:cNvPr id="62471" name="AutoShape 14"/>
            <p:cNvSpPr>
              <a:spLocks noChangeArrowheads="1"/>
            </p:cNvSpPr>
            <p:nvPr/>
          </p:nvSpPr>
          <p:spPr bwMode="auto">
            <a:xfrm>
              <a:off x="0" y="0"/>
              <a:ext cx="2846" cy="5129"/>
            </a:xfrm>
            <a:prstGeom prst="roundRect">
              <a:avLst>
                <a:gd name="adj" fmla="val 6699"/>
              </a:avLst>
            </a:prstGeom>
            <a:gradFill rotWithShape="1">
              <a:gsLst>
                <a:gs pos="0">
                  <a:srgbClr val="FFFFFF">
                    <a:alpha val="64999"/>
                  </a:srgbClr>
                </a:gs>
                <a:gs pos="100000">
                  <a:srgbClr val="FFFFFF">
                    <a:alpha val="92000"/>
                  </a:srgbClr>
                </a:gs>
              </a:gsLst>
              <a:lin ang="18900000" scaled="1"/>
            </a:gradFill>
            <a:ln w="38100" cmpd="dbl">
              <a:solidFill>
                <a:srgbClr val="FF6600"/>
              </a:solidFill>
              <a:round/>
            </a:ln>
            <a:effectLst/>
          </p:spPr>
          <p:txBody>
            <a:bodyPr wrap="none" tIns="0" bIns="0"/>
            <a:p>
              <a:pPr algn="ctr"/>
              <a:endParaRPr lang="zh-CN" altLang="en-US" sz="2400" b="1" i="1" dirty="0">
                <a:ea typeface="楷体_GB2312" pitchFamily="49" charset="-122"/>
              </a:endParaRPr>
            </a:p>
          </p:txBody>
        </p:sp>
        <p:sp>
          <p:nvSpPr>
            <p:cNvPr id="62472" name="Text Box 15"/>
            <p:cNvSpPr txBox="1">
              <a:spLocks noChangeArrowheads="1"/>
            </p:cNvSpPr>
            <p:nvPr/>
          </p:nvSpPr>
          <p:spPr bwMode="auto">
            <a:xfrm>
              <a:off x="24" y="35"/>
              <a:ext cx="2746" cy="5078"/>
            </a:xfrm>
            <a:prstGeom prst="rect">
              <a:avLst/>
            </a:prstGeom>
            <a:noFill/>
            <a:ln w="9525">
              <a:noFill/>
              <a:miter lim="800000"/>
            </a:ln>
            <a:effectLst/>
          </p:spPr>
          <p:txBody>
            <a:bodyPr>
              <a:spAutoFit/>
            </a:bodyPr>
            <a:p>
              <a:pPr>
                <a:spcBef>
                  <a:spcPct val="30000"/>
                </a:spcBef>
              </a:pPr>
              <a:r>
                <a:rPr lang="zh-CN" altLang="en-US" sz="2400" b="1" dirty="0">
                  <a:solidFill>
                    <a:srgbClr val="FF0000"/>
                  </a:solidFill>
                  <a:effectLst>
                    <a:outerShdw blurRad="38100" dist="38100" dir="2700000" algn="tl">
                      <a:srgbClr val="C0C0C0"/>
                    </a:outerShdw>
                  </a:effectLst>
                </a:rPr>
                <a:t>美国：没有文化部的国家</a:t>
              </a:r>
              <a:endParaRPr lang="en-US" sz="3600" dirty="0">
                <a:solidFill>
                  <a:srgbClr val="FF0000"/>
                </a:solidFill>
                <a:effectLst>
                  <a:outerShdw blurRad="38100" dist="38100" dir="2700000" algn="tl">
                    <a:srgbClr val="C0C0C0"/>
                  </a:outerShdw>
                </a:effectLst>
              </a:endParaRPr>
            </a:p>
            <a:p>
              <a:pPr>
                <a:spcBef>
                  <a:spcPct val="30000"/>
                </a:spcBef>
              </a:pPr>
              <a:r>
                <a:rPr lang="zh-CN" altLang="en-US" sz="2000" b="1" dirty="0">
                  <a:solidFill>
                    <a:srgbClr val="000066"/>
                  </a:solidFill>
                </a:rPr>
                <a:t>（</a:t>
              </a:r>
              <a:r>
                <a:rPr lang="en-US" sz="2000" b="1" dirty="0">
                  <a:solidFill>
                    <a:srgbClr val="000066"/>
                  </a:solidFill>
                </a:rPr>
                <a:t>1</a:t>
              </a:r>
              <a:r>
                <a:rPr lang="zh-CN" altLang="en-US" sz="2000" b="1" dirty="0">
                  <a:solidFill>
                    <a:srgbClr val="000066"/>
                  </a:solidFill>
                </a:rPr>
                <a:t>）政府资助。2010年，纽约市政府就曾为</a:t>
              </a:r>
              <a:r>
                <a:rPr lang="en-US" sz="2000" b="1" dirty="0">
                  <a:solidFill>
                    <a:srgbClr val="000066"/>
                  </a:solidFill>
                </a:rPr>
                <a:t>500</a:t>
              </a:r>
              <a:r>
                <a:rPr lang="zh-CN" altLang="en-US" sz="2000" b="1" dirty="0">
                  <a:solidFill>
                    <a:srgbClr val="000066"/>
                  </a:solidFill>
                </a:rPr>
                <a:t>个艺术团体拨款</a:t>
              </a:r>
              <a:r>
                <a:rPr lang="en-US" sz="2000" b="1" dirty="0">
                  <a:solidFill>
                    <a:srgbClr val="000066"/>
                  </a:solidFill>
                </a:rPr>
                <a:t>1400</a:t>
              </a:r>
              <a:r>
                <a:rPr lang="zh-CN" altLang="en-US" sz="2000" b="1" dirty="0">
                  <a:solidFill>
                    <a:srgbClr val="000066"/>
                  </a:solidFill>
                </a:rPr>
                <a:t>万美元，以资助它们为市民的公共生活提供服务。</a:t>
              </a:r>
              <a:endParaRPr lang="zh-CN" altLang="en-US" sz="2000" b="1" dirty="0">
                <a:solidFill>
                  <a:srgbClr val="000066"/>
                </a:solidFill>
              </a:endParaRPr>
            </a:p>
            <a:p>
              <a:pPr>
                <a:spcBef>
                  <a:spcPct val="30000"/>
                </a:spcBef>
              </a:pPr>
              <a:r>
                <a:rPr lang="zh-CN" altLang="en-US" sz="2000" b="1" dirty="0">
                  <a:solidFill>
                    <a:srgbClr val="000066"/>
                  </a:solidFill>
                </a:rPr>
                <a:t>（</a:t>
              </a:r>
              <a:r>
                <a:rPr lang="en-US" sz="2000" b="1" dirty="0">
                  <a:solidFill>
                    <a:srgbClr val="000066"/>
                  </a:solidFill>
                </a:rPr>
                <a:t>2</a:t>
              </a:r>
              <a:r>
                <a:rPr lang="zh-CN" altLang="en-US" sz="2000" b="1" dirty="0">
                  <a:solidFill>
                    <a:srgbClr val="000066"/>
                  </a:solidFill>
                </a:rPr>
                <a:t>）保护知识产权。对侵害知识产权</a:t>
              </a:r>
              <a:r>
                <a:rPr lang="en-US" sz="2000" b="1" dirty="0">
                  <a:solidFill>
                    <a:srgbClr val="000066"/>
                  </a:solidFill>
                </a:rPr>
                <a:t>(</a:t>
              </a:r>
              <a:r>
                <a:rPr lang="zh-CN" altLang="en-US" sz="2000" b="1" dirty="0">
                  <a:solidFill>
                    <a:srgbClr val="000066"/>
                  </a:solidFill>
                </a:rPr>
                <a:t>如盗版</a:t>
              </a:r>
              <a:r>
                <a:rPr lang="en-US" sz="2000" b="1" dirty="0">
                  <a:solidFill>
                    <a:srgbClr val="000066"/>
                  </a:solidFill>
                </a:rPr>
                <a:t>)</a:t>
              </a:r>
              <a:r>
                <a:rPr lang="zh-CN" altLang="en-US" sz="2000" b="1" dirty="0">
                  <a:solidFill>
                    <a:srgbClr val="000066"/>
                  </a:solidFill>
                </a:rPr>
                <a:t>的行为更是严惩不怠。</a:t>
              </a:r>
              <a:endParaRPr lang="zh-CN" altLang="en-US" sz="2000" b="1" dirty="0">
                <a:solidFill>
                  <a:srgbClr val="000066"/>
                </a:solidFill>
              </a:endParaRPr>
            </a:p>
            <a:p>
              <a:pPr>
                <a:spcBef>
                  <a:spcPct val="30000"/>
                </a:spcBef>
              </a:pPr>
              <a:r>
                <a:rPr lang="zh-CN" altLang="en-US" sz="2000" b="1" dirty="0">
                  <a:solidFill>
                    <a:srgbClr val="000066"/>
                  </a:solidFill>
                </a:rPr>
                <a:t>（</a:t>
              </a:r>
              <a:r>
                <a:rPr lang="en-US" sz="2000" b="1" dirty="0">
                  <a:solidFill>
                    <a:srgbClr val="000066"/>
                  </a:solidFill>
                </a:rPr>
                <a:t>3</a:t>
              </a:r>
              <a:r>
                <a:rPr lang="zh-CN" altLang="en-US" sz="2000" b="1" dirty="0">
                  <a:solidFill>
                    <a:srgbClr val="000066"/>
                  </a:solidFill>
                </a:rPr>
                <a:t>）对文化的道德监督，比如电影的等级制和</a:t>
              </a:r>
              <a:r>
                <a:rPr lang="en-US" sz="2000" b="1" dirty="0">
                  <a:solidFill>
                    <a:srgbClr val="000066"/>
                  </a:solidFill>
                </a:rPr>
                <a:t>MTV</a:t>
              </a:r>
              <a:r>
                <a:rPr lang="zh-CN" altLang="en-US" sz="2000" b="1" dirty="0">
                  <a:solidFill>
                    <a:srgbClr val="000066"/>
                  </a:solidFill>
                </a:rPr>
                <a:t>的监察制等等。 </a:t>
              </a:r>
              <a:endParaRPr lang="zh-CN" altLang="en-US" sz="2000" b="1" dirty="0">
                <a:solidFill>
                  <a:srgbClr val="000066"/>
                </a:solidFill>
              </a:endParaRPr>
            </a:p>
          </p:txBody>
        </p:sp>
      </p:grpSp>
      <p:grpSp>
        <p:nvGrpSpPr>
          <p:cNvPr id="11" name="Group 9"/>
          <p:cNvGrpSpPr/>
          <p:nvPr/>
        </p:nvGrpSpPr>
        <p:grpSpPr bwMode="auto">
          <a:xfrm>
            <a:off x="6080552" y="1731004"/>
            <a:ext cx="2938973" cy="4356450"/>
            <a:chOff x="0" y="0"/>
            <a:chExt cx="2900" cy="3967"/>
          </a:xfrm>
        </p:grpSpPr>
        <p:sp>
          <p:nvSpPr>
            <p:cNvPr id="12" name="AutoShape 14"/>
            <p:cNvSpPr>
              <a:spLocks noChangeArrowheads="1"/>
            </p:cNvSpPr>
            <p:nvPr/>
          </p:nvSpPr>
          <p:spPr bwMode="auto">
            <a:xfrm>
              <a:off x="54" y="0"/>
              <a:ext cx="2846" cy="3967"/>
            </a:xfrm>
            <a:prstGeom prst="roundRect">
              <a:avLst>
                <a:gd name="adj" fmla="val 6699"/>
              </a:avLst>
            </a:prstGeom>
            <a:gradFill rotWithShape="1">
              <a:gsLst>
                <a:gs pos="0">
                  <a:srgbClr val="FFFFFF">
                    <a:alpha val="64999"/>
                  </a:srgbClr>
                </a:gs>
                <a:gs pos="100000">
                  <a:srgbClr val="FFFFFF">
                    <a:alpha val="92000"/>
                  </a:srgbClr>
                </a:gs>
              </a:gsLst>
              <a:lin ang="18900000" scaled="1"/>
            </a:gradFill>
            <a:ln w="38100" cmpd="dbl">
              <a:solidFill>
                <a:srgbClr val="FF6600"/>
              </a:solidFill>
              <a:round/>
            </a:ln>
            <a:effectLst/>
          </p:spPr>
          <p:txBody>
            <a:bodyPr wrap="none" tIns="0" bIns="0"/>
            <a:p>
              <a:pPr algn="ctr"/>
              <a:endParaRPr lang="zh-CN" altLang="en-US" sz="2400" b="1" i="1" dirty="0">
                <a:ea typeface="楷体_GB2312" pitchFamily="49" charset="-122"/>
              </a:endParaRPr>
            </a:p>
          </p:txBody>
        </p:sp>
        <p:sp>
          <p:nvSpPr>
            <p:cNvPr id="13" name="Text Box 15"/>
            <p:cNvSpPr txBox="1">
              <a:spLocks noChangeArrowheads="1"/>
            </p:cNvSpPr>
            <p:nvPr/>
          </p:nvSpPr>
          <p:spPr bwMode="auto">
            <a:xfrm>
              <a:off x="0" y="95"/>
              <a:ext cx="2746" cy="3642"/>
            </a:xfrm>
            <a:prstGeom prst="rect">
              <a:avLst/>
            </a:prstGeom>
            <a:noFill/>
            <a:ln w="9525">
              <a:noFill/>
              <a:miter lim="800000"/>
            </a:ln>
            <a:effectLst/>
          </p:spPr>
          <p:txBody>
            <a:bodyPr>
              <a:spAutoFit/>
            </a:bodyPr>
            <a:p>
              <a:pPr>
                <a:spcBef>
                  <a:spcPct val="30000"/>
                </a:spcBef>
              </a:pPr>
              <a:r>
                <a:rPr lang="zh-CN" altLang="en-US" sz="2400" b="1" dirty="0">
                  <a:solidFill>
                    <a:srgbClr val="FF0000"/>
                  </a:solidFill>
                  <a:effectLst>
                    <a:outerShdw blurRad="38100" dist="38100" dir="2700000" algn="tl">
                      <a:srgbClr val="C0C0C0"/>
                    </a:outerShdw>
                  </a:effectLst>
                </a:rPr>
                <a:t>“英国制造”披上新衣</a:t>
              </a:r>
              <a:r>
                <a:rPr lang="zh-CN" altLang="en-US" sz="2400" dirty="0">
                  <a:effectLst>
                    <a:outerShdw blurRad="38100" dist="38100" dir="2700000" algn="tl">
                      <a:srgbClr val="C0C0C0"/>
                    </a:outerShdw>
                  </a:effectLst>
                </a:rPr>
                <a:t> </a:t>
              </a:r>
              <a:endParaRPr lang="en-US" sz="2400" b="1" dirty="0">
                <a:solidFill>
                  <a:srgbClr val="660066"/>
                </a:solidFill>
                <a:effectLst>
                  <a:outerShdw blurRad="38100" dist="38100" dir="2700000" algn="tl">
                    <a:srgbClr val="C0C0C0"/>
                  </a:outerShdw>
                </a:effectLst>
              </a:endParaRPr>
            </a:p>
            <a:p>
              <a:pPr>
                <a:spcBef>
                  <a:spcPct val="30000"/>
                </a:spcBef>
              </a:pPr>
              <a:r>
                <a:rPr lang="zh-CN" altLang="en-US" sz="2000" b="1" dirty="0">
                  <a:solidFill>
                    <a:srgbClr val="660066"/>
                  </a:solidFill>
                </a:rPr>
                <a:t>       历届英国政府都对音乐产业给予高度重视。保守党执政时于</a:t>
              </a:r>
              <a:r>
                <a:rPr lang="en-US" sz="2000" b="1" dirty="0">
                  <a:solidFill>
                    <a:srgbClr val="660066"/>
                  </a:solidFill>
                </a:rPr>
                <a:t>1995</a:t>
              </a:r>
              <a:r>
                <a:rPr lang="zh-CN" altLang="en-US" sz="2000" b="1" dirty="0">
                  <a:solidFill>
                    <a:srgbClr val="660066"/>
                  </a:solidFill>
                </a:rPr>
                <a:t>年特别设立了“全国音乐日”，以提高全民的音乐意识；工党政府上台后不久，于200</a:t>
              </a:r>
              <a:r>
                <a:rPr lang="en-US" sz="2000" b="1" dirty="0">
                  <a:solidFill>
                    <a:srgbClr val="660066"/>
                  </a:solidFill>
                </a:rPr>
                <a:t>8</a:t>
              </a:r>
              <a:r>
                <a:rPr lang="zh-CN" altLang="en-US" sz="2000" b="1" dirty="0">
                  <a:solidFill>
                    <a:srgbClr val="660066"/>
                  </a:solidFill>
                </a:rPr>
                <a:t>年</a:t>
              </a:r>
              <a:r>
                <a:rPr lang="en-US" sz="2000" b="1" dirty="0">
                  <a:solidFill>
                    <a:srgbClr val="660066"/>
                  </a:solidFill>
                </a:rPr>
                <a:t>1</a:t>
              </a:r>
              <a:r>
                <a:rPr lang="zh-CN" altLang="en-US" sz="2000" b="1" dirty="0">
                  <a:solidFill>
                    <a:srgbClr val="660066"/>
                  </a:solidFill>
                </a:rPr>
                <a:t>月又专门成立了“音乐产业论坛”组织，</a:t>
              </a:r>
              <a:r>
                <a:rPr lang="zh-CN" altLang="en-US" sz="2000" b="1" dirty="0">
                  <a:solidFill>
                    <a:srgbClr val="FF0000"/>
                  </a:solidFill>
                </a:rPr>
                <a:t>大力扶植英国的音乐产业。</a:t>
              </a:r>
              <a:endParaRPr lang="zh-CN" altLang="en-US" sz="2000" b="1" dirty="0">
                <a:solidFill>
                  <a:srgbClr val="FF0000"/>
                </a:solidFill>
              </a:endParaRP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5410" name="组合 2"/>
          <p:cNvGrpSpPr/>
          <p:nvPr/>
        </p:nvGrpSpPr>
        <p:grpSpPr>
          <a:xfrm>
            <a:off x="203835" y="1413510"/>
            <a:ext cx="4895850" cy="595313"/>
            <a:chOff x="1055688" y="1499362"/>
            <a:chExt cx="4896121" cy="594552"/>
          </a:xfrm>
        </p:grpSpPr>
        <p:grpSp>
          <p:nvGrpSpPr>
            <p:cNvPr id="145413" name="组合 1"/>
            <p:cNvGrpSpPr/>
            <p:nvPr/>
          </p:nvGrpSpPr>
          <p:grpSpPr>
            <a:xfrm>
              <a:off x="1055688" y="1499362"/>
              <a:ext cx="665162" cy="594552"/>
              <a:chOff x="1055688" y="1499362"/>
              <a:chExt cx="665162" cy="594552"/>
            </a:xfrm>
          </p:grpSpPr>
          <p:sp>
            <p:nvSpPr>
              <p:cNvPr id="145415" name="Freeform 6"/>
              <p:cNvSpPr/>
              <p:nvPr/>
            </p:nvSpPr>
            <p:spPr>
              <a:xfrm>
                <a:off x="1055688" y="1499362"/>
                <a:ext cx="665162" cy="594552"/>
              </a:xfrm>
              <a:custGeom>
                <a:avLst/>
                <a:gdLst>
                  <a:gd name="txL" fmla="*/ 0 w 2158"/>
                  <a:gd name="txT" fmla="*/ 0 h 1996"/>
                  <a:gd name="txR" fmla="*/ 2158 w 2158"/>
                  <a:gd name="txB" fmla="*/ 1996 h 1996"/>
                </a:gdLst>
                <a:ahLst/>
                <a:cxnLst>
                  <a:cxn ang="0">
                    <a:pos x="2147483647" y="2147483647"/>
                  </a:cxn>
                  <a:cxn ang="0">
                    <a:pos x="2147483647" y="2147483647"/>
                  </a:cxn>
                  <a:cxn ang="0">
                    <a:pos x="2147483647" y="0"/>
                  </a:cxn>
                  <a:cxn ang="0">
                    <a:pos x="0" y="0"/>
                  </a:cxn>
                  <a:cxn ang="0">
                    <a:pos x="0" y="2147483647"/>
                  </a:cxn>
                  <a:cxn ang="0">
                    <a:pos x="2147483647" y="2147483647"/>
                  </a:cxn>
                  <a:cxn ang="0">
                    <a:pos x="2147483647" y="2147483647"/>
                  </a:cxn>
                  <a:cxn ang="0">
                    <a:pos x="2147483647" y="2147483647"/>
                  </a:cxn>
                </a:cxnLst>
                <a:rect l="txL" t="txT" r="txR" b="tx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C00000"/>
              </a:solidFill>
              <a:ln w="19050" cap="flat" cmpd="sng">
                <a:solidFill>
                  <a:srgbClr val="F8F8F8"/>
                </a:solidFill>
                <a:prstDash val="solid"/>
                <a:bevel/>
                <a:headEnd type="none" w="med" len="med"/>
                <a:tailEnd type="none" w="med" len="med"/>
              </a:ln>
            </p:spPr>
            <p:txBody>
              <a:bodyPr lIns="92929" tIns="46465" rIns="92929" bIns="46465"/>
              <a:p>
                <a:endParaRPr lang="zh-CN" altLang="en-US" dirty="0">
                  <a:latin typeface="Arial" panose="020B0604020202020204" pitchFamily="34" charset="0"/>
                </a:endParaRPr>
              </a:p>
            </p:txBody>
          </p:sp>
          <p:sp>
            <p:nvSpPr>
              <p:cNvPr id="9" name="TextBox 6"/>
              <p:cNvSpPr txBox="1">
                <a:spLocks noChangeArrowheads="1"/>
              </p:cNvSpPr>
              <p:nvPr/>
            </p:nvSpPr>
            <p:spPr bwMode="auto">
              <a:xfrm>
                <a:off x="1152531" y="1534242"/>
                <a:ext cx="471513" cy="524791"/>
              </a:xfrm>
              <a:prstGeom prst="rect">
                <a:avLst/>
              </a:prstGeom>
              <a:solidFill>
                <a:srgbClr val="C20202"/>
              </a:solidFill>
              <a:ln>
                <a:noFill/>
              </a:ln>
            </p:spPr>
            <p:txBody>
              <a:bodyPr lIns="92929" tIns="46465" rIns="92929" bIns="46465">
                <a:spAutoFit/>
              </a:bodyPr>
              <a:lstStyle>
                <a:lvl1pPr>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1pPr>
                <a:lvl2pPr marL="742950" indent="-28575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2pPr>
                <a:lvl3pPr marL="11430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3pPr>
                <a:lvl4pPr marL="16002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4pPr>
                <a:lvl5pPr marL="2057400" indent="-228600">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华文细黑" panose="02010600040101010101" pitchFamily="2" charset="-122"/>
                  </a:defRPr>
                </a:lvl9pPr>
              </a:lstStyle>
              <a:p>
                <a:pPr marL="0" marR="0" lvl="0" indent="0" algn="l" defTabSz="929005"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2800" b="1" i="0" u="none" strike="noStrike" kern="1200" cap="none" spc="0" normalizeH="0" baseline="0" noProof="0" dirty="0">
                    <a:ln>
                      <a:noFill/>
                    </a:ln>
                    <a:solidFill>
                      <a:srgbClr val="F8F8F8"/>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3</a:t>
                </a:r>
                <a:endParaRPr kumimoji="0" lang="zh-CN" altLang="en-US" sz="2800" b="1" i="0" u="none" strike="noStrike" kern="1200" cap="none" spc="0" normalizeH="0" baseline="0" noProof="0" dirty="0">
                  <a:ln>
                    <a:noFill/>
                  </a:ln>
                  <a:solidFill>
                    <a:srgbClr val="F8F8F8"/>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grpSp>
        <p:sp>
          <p:nvSpPr>
            <p:cNvPr id="145414" name="TextBox 7"/>
            <p:cNvSpPr txBox="1"/>
            <p:nvPr/>
          </p:nvSpPr>
          <p:spPr>
            <a:xfrm>
              <a:off x="1825626" y="1499363"/>
              <a:ext cx="4126183" cy="584087"/>
            </a:xfrm>
            <a:prstGeom prst="rect">
              <a:avLst/>
            </a:prstGeom>
            <a:noFill/>
            <a:ln w="9525" cap="flat" cmpd="sng">
              <a:solidFill>
                <a:srgbClr val="D72F34"/>
              </a:solidFill>
              <a:prstDash val="solid"/>
              <a:miter/>
              <a:headEnd type="none" w="med" len="med"/>
              <a:tailEnd type="none" w="med" len="med"/>
            </a:ln>
          </p:spPr>
          <p:txBody>
            <a:bodyPr lIns="108000" tIns="108000" rIns="108000" bIns="108000">
              <a:spAutoFit/>
            </a:bodyPr>
            <a:p>
              <a:pPr algn="ctr" defTabSz="929005" eaLnBrk="1" hangingPunct="1"/>
              <a:r>
                <a:rPr lang="zh-CN" altLang="en-US" sz="2400" b="1" dirty="0">
                  <a:solidFill>
                    <a:srgbClr val="D72F34"/>
                  </a:solidFill>
                  <a:latin typeface="微软雅黑" panose="020B0503020204020204" charset="-122"/>
                  <a:ea typeface="微软雅黑" panose="020B0503020204020204" charset="-122"/>
                </a:rPr>
                <a:t>必须提高国家文化软实力</a:t>
              </a:r>
              <a:endParaRPr lang="zh-CN" altLang="en-US" sz="2400" b="1" dirty="0">
                <a:solidFill>
                  <a:srgbClr val="D72F34"/>
                </a:solidFill>
                <a:latin typeface="微软雅黑" panose="020B0503020204020204" charset="-122"/>
                <a:ea typeface="微软雅黑" panose="020B0503020204020204" charset="-122"/>
              </a:endParaRPr>
            </a:p>
          </p:txBody>
        </p:sp>
      </p:grpSp>
      <p:pic>
        <p:nvPicPr>
          <p:cNvPr id="40973" name="图片 3"/>
          <p:cNvPicPr>
            <a:picLocks noChangeAspect="1"/>
          </p:cNvPicPr>
          <p:nvPr/>
        </p:nvPicPr>
        <p:blipFill>
          <a:blip r:embed="rId1">
            <a:clrChange>
              <a:clrFrom>
                <a:srgbClr val="FFFFFF"/>
              </a:clrFrom>
              <a:clrTo>
                <a:srgbClr val="FFFFFF">
                  <a:alpha val="0"/>
                </a:srgbClr>
              </a:clrTo>
            </a:clrChange>
          </a:blip>
          <a:stretch>
            <a:fillRect/>
          </a:stretch>
        </p:blipFill>
        <p:spPr>
          <a:xfrm>
            <a:off x="5099685" y="1998345"/>
            <a:ext cx="3819525" cy="4046855"/>
          </a:xfrm>
          <a:prstGeom prst="rect">
            <a:avLst/>
          </a:prstGeom>
          <a:noFill/>
          <a:ln w="9525">
            <a:noFill/>
          </a:ln>
        </p:spPr>
      </p:pic>
      <p:sp>
        <p:nvSpPr>
          <p:cNvPr id="40972" name="圆角矩形 6"/>
          <p:cNvSpPr/>
          <p:nvPr/>
        </p:nvSpPr>
        <p:spPr>
          <a:xfrm>
            <a:off x="407670" y="2205990"/>
            <a:ext cx="4692015" cy="4262755"/>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en-US" altLang="zh-CN" b="1" dirty="0">
                <a:solidFill>
                  <a:schemeClr val="accent2"/>
                </a:solidFill>
                <a:latin typeface="楷体" panose="02010609060101010101" charset="-122"/>
                <a:ea typeface="楷体" panose="02010609060101010101" charset="-122"/>
              </a:rPr>
              <a:t> </a:t>
            </a:r>
            <a:r>
              <a:rPr lang="en-US" altLang="zh-CN" sz="2000" b="1" dirty="0">
                <a:solidFill>
                  <a:schemeClr val="accent2"/>
                </a:solidFill>
                <a:latin typeface="楷体" panose="02010609060101010101" charset="-122"/>
                <a:ea typeface="楷体" panose="02010609060101010101" charset="-122"/>
                <a:sym typeface="+mn-ea"/>
              </a:rPr>
              <a:t>  - </a:t>
            </a:r>
            <a:r>
              <a:rPr lang="zh-CN" altLang="en-US" sz="2000" b="1" dirty="0">
                <a:solidFill>
                  <a:schemeClr val="accent2"/>
                </a:solidFill>
                <a:latin typeface="楷体" panose="02010609060101010101" charset="-122"/>
                <a:ea typeface="楷体" panose="02010609060101010101" charset="-122"/>
                <a:sym typeface="+mn-ea"/>
              </a:rPr>
              <a:t>努力弘扬中华文化，推进中华文化创新发展，展示中华文化魅力，夯实国家文化软实力的根基。</a:t>
            </a:r>
            <a:endParaRPr lang="zh-CN" altLang="en-US" sz="2000" b="1" dirty="0">
              <a:solidFill>
                <a:schemeClr val="accent2"/>
              </a:solidFill>
              <a:latin typeface="楷体" panose="02010609060101010101" charset="-122"/>
              <a:ea typeface="楷体" panose="02010609060101010101" charset="-122"/>
            </a:endParaRPr>
          </a:p>
          <a:p>
            <a:pPr>
              <a:lnSpc>
                <a:spcPct val="125000"/>
              </a:lnSpc>
            </a:pPr>
            <a:r>
              <a:rPr lang="en-US" altLang="zh-CN" sz="2000" b="1" dirty="0">
                <a:solidFill>
                  <a:schemeClr val="accent2"/>
                </a:solidFill>
                <a:latin typeface="楷体" panose="02010609060101010101" charset="-122"/>
                <a:ea typeface="楷体" panose="02010609060101010101" charset="-122"/>
              </a:rPr>
              <a:t>   - </a:t>
            </a:r>
            <a:r>
              <a:rPr lang="zh-CN" altLang="en-US" sz="2000" b="1" dirty="0">
                <a:solidFill>
                  <a:schemeClr val="accent2"/>
                </a:solidFill>
                <a:latin typeface="楷体" panose="02010609060101010101" charset="-122"/>
                <a:ea typeface="楷体" panose="02010609060101010101" charset="-122"/>
              </a:rPr>
              <a:t>讲好中国故事，传播好中国声音，阐释好中国特色，注重国家形象塑造，增强对外话语的创造力、感召力和公信力，提高国际话语权。</a:t>
            </a:r>
            <a:endParaRPr lang="zh-CN" altLang="en-US" sz="2000" b="1" dirty="0">
              <a:solidFill>
                <a:schemeClr val="accent2"/>
              </a:solidFill>
              <a:latin typeface="楷体" panose="02010609060101010101" charset="-122"/>
              <a:ea typeface="楷体" panose="02010609060101010101" charset="-122"/>
            </a:endParaRPr>
          </a:p>
          <a:p>
            <a:pPr>
              <a:lnSpc>
                <a:spcPct val="125000"/>
              </a:lnSpc>
            </a:pPr>
            <a:r>
              <a:rPr lang="en-US" altLang="zh-CN" sz="2000" b="1" dirty="0">
                <a:solidFill>
                  <a:schemeClr val="accent2"/>
                </a:solidFill>
                <a:latin typeface="楷体" panose="02010609060101010101" charset="-122"/>
                <a:ea typeface="楷体" panose="02010609060101010101" charset="-122"/>
                <a:sym typeface="+mn-ea"/>
              </a:rPr>
              <a:t>   - </a:t>
            </a:r>
            <a:r>
              <a:rPr lang="zh-CN" altLang="en-US" sz="2000" b="1" dirty="0">
                <a:solidFill>
                  <a:schemeClr val="accent2"/>
                </a:solidFill>
                <a:latin typeface="楷体" panose="02010609060101010101" charset="-122"/>
                <a:ea typeface="楷体" panose="02010609060101010101" charset="-122"/>
                <a:sym typeface="+mn-ea"/>
              </a:rPr>
              <a:t>加强当代中国价值观念的提炼和阐释，拓展对外传播平台和载体，创新对外话语表达方式和传播渠道，</a:t>
            </a:r>
            <a:endParaRPr lang="zh-CN" altLang="en-US" sz="2000" b="1" dirty="0">
              <a:solidFill>
                <a:schemeClr val="accent2"/>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7170" y="1369060"/>
            <a:ext cx="4989195" cy="4956175"/>
          </a:xfrm>
        </p:spPr>
        <p:txBody>
          <a:bodyPr/>
          <a:p>
            <a:pPr>
              <a:lnSpc>
                <a:spcPct val="140000"/>
              </a:lnSpc>
            </a:pPr>
            <a:r>
              <a:rPr lang="en-US" altLang="zh-CN"/>
              <a:t>       </a:t>
            </a:r>
            <a:r>
              <a:rPr lang="zh-CN" altLang="en-US"/>
              <a:t>习近平警告说，西方正在利用文化战分化中国，国际敌对势力正在加紧对我国实施西化、分化战略图谋，思想文化领域是他们进行长期渗透的重点领域。</a:t>
            </a:r>
            <a:endParaRPr lang="zh-CN" altLang="en-US"/>
          </a:p>
          <a:p>
            <a:pPr>
              <a:lnSpc>
                <a:spcPct val="140000"/>
              </a:lnSpc>
            </a:pPr>
            <a:r>
              <a:rPr lang="zh-CN" altLang="en-US"/>
              <a:t>     我国文化整体实力和国际影响力与我国国际地位还不相称，“西强我弱”的国际文化和舆论格局尚未根本扭转。</a:t>
            </a:r>
            <a:endParaRPr lang="zh-CN" altLang="en-US"/>
          </a:p>
        </p:txBody>
      </p:sp>
      <p:pic>
        <p:nvPicPr>
          <p:cNvPr id="63492" name="图片 4" descr="152109686.jpg"/>
          <p:cNvPicPr>
            <a:picLocks noChangeAspect="1" noChangeArrowheads="1"/>
          </p:cNvPicPr>
          <p:nvPr/>
        </p:nvPicPr>
        <p:blipFill>
          <a:blip r:embed="rId1"/>
          <a:srcRect/>
          <a:stretch>
            <a:fillRect/>
          </a:stretch>
        </p:blipFill>
        <p:spPr bwMode="auto">
          <a:xfrm>
            <a:off x="5206365" y="2045970"/>
            <a:ext cx="3655060" cy="257238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29690"/>
            <a:ext cx="3433445" cy="826770"/>
          </a:xfrm>
        </p:spPr>
        <p:txBody>
          <a:bodyPr/>
          <a:p>
            <a:r>
              <a:rPr lang="zh-CN" altLang="en-US"/>
              <a:t>中华文化的世界优势</a:t>
            </a:r>
            <a:endParaRPr lang="zh-CN" altLang="en-US"/>
          </a:p>
        </p:txBody>
      </p:sp>
      <p:sp>
        <p:nvSpPr>
          <p:cNvPr id="3" name="内容占位符 2"/>
          <p:cNvSpPr>
            <a:spLocks noGrp="1"/>
          </p:cNvSpPr>
          <p:nvPr>
            <p:ph idx="1"/>
          </p:nvPr>
        </p:nvSpPr>
        <p:spPr>
          <a:xfrm>
            <a:off x="203835" y="2320925"/>
            <a:ext cx="5195570" cy="3569335"/>
          </a:xfrm>
        </p:spPr>
        <p:txBody>
          <a:bodyPr/>
          <a:p>
            <a:pPr>
              <a:lnSpc>
                <a:spcPct val="150000"/>
              </a:lnSpc>
            </a:pPr>
            <a:r>
              <a:rPr lang="en-US" altLang="zh-CN"/>
              <a:t>      </a:t>
            </a:r>
            <a:r>
              <a:rPr lang="zh-CN" altLang="en-US"/>
              <a:t>英国历史学家汤因比在对世界各民族的文化进行比较以后指出：中国人的</a:t>
            </a:r>
            <a:r>
              <a:rPr lang="zh-CN" altLang="en-US" b="1">
                <a:solidFill>
                  <a:srgbClr val="FF0000"/>
                </a:solidFill>
              </a:rPr>
              <a:t>“融合与协调的智慧”</a:t>
            </a:r>
            <a:r>
              <a:rPr lang="zh-CN" altLang="en-US"/>
              <a:t>最适于人类未来的发展。</a:t>
            </a:r>
            <a:r>
              <a:rPr lang="zh-CN" altLang="en-US" b="1">
                <a:solidFill>
                  <a:schemeClr val="accent2">
                    <a:lumMod val="75000"/>
                  </a:schemeClr>
                </a:solidFill>
              </a:rPr>
              <a:t>“将来统一世界的大概不是西欧国家，也不是西欧化的国家，而是中国。”</a:t>
            </a:r>
            <a:endParaRPr lang="zh-CN" altLang="en-US" b="1">
              <a:solidFill>
                <a:schemeClr val="accent2">
                  <a:lumMod val="75000"/>
                </a:schemeClr>
              </a:solidFill>
            </a:endParaRPr>
          </a:p>
        </p:txBody>
      </p:sp>
      <p:pic>
        <p:nvPicPr>
          <p:cNvPr id="4" name="图片 3"/>
          <p:cNvPicPr>
            <a:picLocks noChangeAspect="1"/>
          </p:cNvPicPr>
          <p:nvPr/>
        </p:nvPicPr>
        <p:blipFill>
          <a:blip r:embed="rId1"/>
          <a:stretch>
            <a:fillRect/>
          </a:stretch>
        </p:blipFill>
        <p:spPr>
          <a:xfrm>
            <a:off x="5782945" y="2496820"/>
            <a:ext cx="2552700" cy="2552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5715" name="Picture 2"/>
          <p:cNvPicPr>
            <a:picLocks noChangeAspect="1" noChangeArrowheads="1"/>
          </p:cNvPicPr>
          <p:nvPr/>
        </p:nvPicPr>
        <p:blipFill>
          <a:blip r:embed="rId1"/>
          <a:srcRect/>
          <a:stretch>
            <a:fillRect/>
          </a:stretch>
        </p:blipFill>
        <p:spPr bwMode="auto">
          <a:xfrm>
            <a:off x="315639" y="1209101"/>
            <a:ext cx="8513653" cy="546702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26365" y="1752600"/>
            <a:ext cx="4933950" cy="3569335"/>
          </a:xfrm>
        </p:spPr>
        <p:txBody>
          <a:bodyPr/>
          <a:p>
            <a:pPr>
              <a:lnSpc>
                <a:spcPct val="180000"/>
              </a:lnSpc>
            </a:pPr>
            <a:r>
              <a:rPr lang="zh-CN" altLang="en-US"/>
              <a:t>       十九大准确把握我国经济发展的基本面，作出了</a:t>
            </a:r>
            <a:r>
              <a:rPr lang="zh-CN" altLang="en-US" b="1">
                <a:solidFill>
                  <a:schemeClr val="accent2">
                    <a:lumMod val="75000"/>
                  </a:schemeClr>
                </a:solidFill>
              </a:rPr>
              <a:t>“贯彻新发展理念，建设现代化经济体系</a:t>
            </a:r>
            <a:r>
              <a:rPr lang="zh-CN" altLang="en-US"/>
              <a:t>”的重大部署，为推动经济持续健康发展指明了方向。</a:t>
            </a:r>
            <a:endParaRPr lang="zh-CN" altLang="en-US"/>
          </a:p>
        </p:txBody>
      </p:sp>
      <p:pic>
        <p:nvPicPr>
          <p:cNvPr id="66562" name="Picture 2" descr="https://timgsa.baidu.com/timg?image&amp;quality=80&amp;size=b9999_10000&amp;sec=1523898913928&amp;di=b2e4467337822352e10f01c4203a227f&amp;imgtype=0&amp;src=http%3A%2F%2F5b0988e595225.cdn.sohucs.com%2Fimages%2F20171024%2F7e403d8d2bb640f788b52eef60a5e726.jpeg"/>
          <p:cNvPicPr>
            <a:picLocks noChangeAspect="1" noChangeArrowheads="1"/>
          </p:cNvPicPr>
          <p:nvPr/>
        </p:nvPicPr>
        <p:blipFill>
          <a:blip r:embed="rId1" cstate="print"/>
          <a:srcRect/>
          <a:stretch>
            <a:fillRect/>
          </a:stretch>
        </p:blipFill>
        <p:spPr bwMode="auto">
          <a:xfrm>
            <a:off x="5371202" y="3127772"/>
            <a:ext cx="3635896" cy="2088232"/>
          </a:xfrm>
          <a:prstGeom prst="rect">
            <a:avLst/>
          </a:prstGeom>
          <a:noFill/>
        </p:spPr>
      </p:pic>
      <p:pic>
        <p:nvPicPr>
          <p:cNvPr id="15367" name="图片 13"/>
          <p:cNvPicPr>
            <a:picLocks noChangeAspect="1"/>
          </p:cNvPicPr>
          <p:nvPr/>
        </p:nvPicPr>
        <p:blipFill>
          <a:blip r:embed="rId2"/>
          <a:srcRect r="70000" b="65730"/>
          <a:stretch>
            <a:fillRect/>
          </a:stretch>
        </p:blipFill>
        <p:spPr>
          <a:xfrm>
            <a:off x="5250815" y="379413"/>
            <a:ext cx="3657600" cy="20891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01115"/>
            <a:ext cx="3942715" cy="483870"/>
          </a:xfrm>
        </p:spPr>
        <p:txBody>
          <a:bodyPr/>
          <a:p>
            <a:r>
              <a:rPr lang="zh-CN" altLang="en-US" sz="2400" noProof="0" dirty="0">
                <a:solidFill>
                  <a:srgbClr val="FF0000"/>
                </a:solidFill>
                <a:effectLst>
                  <a:outerShdw blurRad="38100" dist="38100" dir="2700000" algn="tl">
                    <a:srgbClr val="000000">
                      <a:alpha val="43137"/>
                    </a:srgbClr>
                  </a:outerShdw>
                </a:effectLst>
                <a:cs typeface="+mn-ea"/>
                <a:sym typeface="+mn-ea"/>
              </a:rPr>
              <a:t>案例：美国的文化软实力</a:t>
            </a:r>
            <a:endParaRPr lang="zh-CN" altLang="en-US" sz="2400" noProof="0" dirty="0">
              <a:solidFill>
                <a:srgbClr val="FF0000"/>
              </a:solidFill>
              <a:effectLst>
                <a:outerShdw blurRad="38100" dist="38100" dir="2700000" algn="tl">
                  <a:srgbClr val="000000">
                    <a:alpha val="43137"/>
                  </a:srgbClr>
                </a:outerShdw>
              </a:effectLst>
              <a:cs typeface="+mn-ea"/>
              <a:sym typeface="+mn-ea"/>
            </a:endParaRPr>
          </a:p>
        </p:txBody>
      </p:sp>
      <p:sp>
        <p:nvSpPr>
          <p:cNvPr id="147459" name="文本框 1"/>
          <p:cNvSpPr txBox="1"/>
          <p:nvPr/>
        </p:nvSpPr>
        <p:spPr>
          <a:xfrm>
            <a:off x="186055" y="1992313"/>
            <a:ext cx="4243388" cy="4298950"/>
          </a:xfrm>
          <a:prstGeom prst="rect">
            <a:avLst/>
          </a:prstGeom>
          <a:noFill/>
          <a:ln w="9525">
            <a:noFill/>
          </a:ln>
        </p:spPr>
        <p:txBody>
          <a:bodyPr>
            <a:spAutoFit/>
          </a:bodyPr>
          <a:p>
            <a:pPr algn="just">
              <a:lnSpc>
                <a:spcPct val="120000"/>
              </a:lnSpc>
              <a:spcBef>
                <a:spcPts val="1400"/>
              </a:spcBef>
            </a:pPr>
            <a:r>
              <a:rPr lang="zh-CN" altLang="en-US" sz="2200" dirty="0">
                <a:solidFill>
                  <a:schemeClr val="tx2"/>
                </a:solidFill>
                <a:latin typeface="Arial" panose="020B0604020202020204" pitchFamily="34" charset="0"/>
              </a:rPr>
              <a:t>美国拥有世界上最强大的广播电视产业集团（时代华纳、新闻集团），控制着世界网络媒体的发展趋势。最为重要的是，美国的这些文化产业部门享有着世界他国无法比拟的经济利润。</a:t>
            </a:r>
            <a:endParaRPr lang="en-US" altLang="zh-CN" sz="2200" dirty="0">
              <a:solidFill>
                <a:schemeClr val="tx2"/>
              </a:solidFill>
              <a:latin typeface="Arial" panose="020B0604020202020204" pitchFamily="34" charset="0"/>
            </a:endParaRPr>
          </a:p>
          <a:p>
            <a:pPr algn="just">
              <a:lnSpc>
                <a:spcPct val="120000"/>
              </a:lnSpc>
              <a:spcBef>
                <a:spcPts val="1400"/>
              </a:spcBef>
            </a:pPr>
            <a:r>
              <a:rPr lang="zh-CN" altLang="en-US" sz="2200" dirty="0">
                <a:solidFill>
                  <a:schemeClr val="tx2"/>
                </a:solidFill>
                <a:latin typeface="Arial" panose="020B0604020202020204" pitchFamily="34" charset="0"/>
              </a:rPr>
              <a:t>美国文化通过包括影视、演出、展览和出版发行等在内的文化产业服务贸易这一既公开又合法的渠道来占领中国的文化市场。</a:t>
            </a:r>
            <a:endParaRPr lang="zh-CN" altLang="en-US" sz="2200" dirty="0">
              <a:solidFill>
                <a:schemeClr val="tx2"/>
              </a:solidFill>
              <a:latin typeface="Arial" panose="020B0604020202020204" pitchFamily="34" charset="0"/>
            </a:endParaRPr>
          </a:p>
        </p:txBody>
      </p:sp>
      <p:sp>
        <p:nvSpPr>
          <p:cNvPr id="25" name="文本框 10"/>
          <p:cNvSpPr txBox="1">
            <a:spLocks noChangeArrowheads="1"/>
          </p:cNvSpPr>
          <p:nvPr/>
        </p:nvSpPr>
        <p:spPr bwMode="auto">
          <a:xfrm>
            <a:off x="4572000" y="2714625"/>
            <a:ext cx="1952625" cy="101441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rPr>
              <a:t>美国每年制作的电视节目占世界的</a:t>
            </a:r>
            <a:r>
              <a:rPr kumimoji="0" lang="en-US" altLang="zh-CN"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rPr>
              <a:t>75%</a:t>
            </a:r>
            <a:endParaRPr kumimoji="0" lang="zh-CN" altLang="en-US"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endParaRPr>
          </a:p>
        </p:txBody>
      </p:sp>
      <p:grpSp>
        <p:nvGrpSpPr>
          <p:cNvPr id="147461" name="组合 3"/>
          <p:cNvGrpSpPr/>
          <p:nvPr/>
        </p:nvGrpSpPr>
        <p:grpSpPr>
          <a:xfrm>
            <a:off x="4495800" y="1416368"/>
            <a:ext cx="2087563" cy="1022350"/>
            <a:chOff x="2124075" y="2349500"/>
            <a:chExt cx="1545432" cy="755650"/>
          </a:xfrm>
        </p:grpSpPr>
        <p:pic>
          <p:nvPicPr>
            <p:cNvPr id="147480" name="图片 7"/>
            <p:cNvPicPr>
              <a:picLocks noChangeAspect="1"/>
            </p:cNvPicPr>
            <p:nvPr/>
          </p:nvPicPr>
          <p:blipFill>
            <a:blip r:embed="rId1"/>
            <a:stretch>
              <a:fillRect/>
            </a:stretch>
          </p:blipFill>
          <p:spPr>
            <a:xfrm>
              <a:off x="2124075" y="2349500"/>
              <a:ext cx="958850" cy="700088"/>
            </a:xfrm>
            <a:prstGeom prst="rect">
              <a:avLst/>
            </a:prstGeom>
            <a:noFill/>
            <a:ln w="9525">
              <a:noFill/>
            </a:ln>
          </p:spPr>
        </p:pic>
        <p:grpSp>
          <p:nvGrpSpPr>
            <p:cNvPr id="147481" name="组合 523264"/>
            <p:cNvGrpSpPr/>
            <p:nvPr/>
          </p:nvGrpSpPr>
          <p:grpSpPr>
            <a:xfrm>
              <a:off x="3188494" y="2636838"/>
              <a:ext cx="481013" cy="468312"/>
              <a:chOff x="2220258" y="2773829"/>
              <a:chExt cx="480879" cy="908298"/>
            </a:xfrm>
          </p:grpSpPr>
          <p:sp>
            <p:nvSpPr>
              <p:cNvPr id="29" name="椭圆 28"/>
              <p:cNvSpPr/>
              <p:nvPr/>
            </p:nvSpPr>
            <p:spPr bwMode="auto">
              <a:xfrm>
                <a:off x="2220600" y="2774096"/>
                <a:ext cx="467613" cy="908031"/>
              </a:xfrm>
              <a:prstGeom prst="ellipse">
                <a:avLst/>
              </a:prstGeom>
              <a:solidFill>
                <a:schemeClr val="bg1"/>
              </a:solidFill>
              <a:ln>
                <a:solidFill>
                  <a:schemeClr val="bg1">
                    <a:lumMod val="85000"/>
                  </a:schemeClr>
                </a:solidFill>
              </a:ln>
              <a:effectLst/>
            </p:spPr>
            <p:txBody>
              <a:bodyPr>
                <a:spAutoFit/>
              </a:bodyPr>
              <a:lstStyle/>
              <a:p>
                <a:pPr marL="0" marR="0" lvl="0" indent="0" algn="l" defTabSz="457200" rtl="0" eaLnBrk="0" fontAlgn="base" latinLnBrk="0" hangingPunct="0">
                  <a:lnSpc>
                    <a:spcPct val="100000"/>
                  </a:lnSpc>
                  <a:spcBef>
                    <a:spcPct val="5000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30" name="饼形 11"/>
              <p:cNvSpPr/>
              <p:nvPr/>
            </p:nvSpPr>
            <p:spPr bwMode="auto">
              <a:xfrm>
                <a:off x="2233524" y="2817336"/>
                <a:ext cx="467613" cy="837482"/>
              </a:xfrm>
              <a:prstGeom prst="pie">
                <a:avLst>
                  <a:gd name="adj1" fmla="val 16206613"/>
                  <a:gd name="adj2" fmla="val 10753055"/>
                </a:avLst>
              </a:prstGeom>
              <a:solidFill>
                <a:srgbClr val="FF6600"/>
              </a:solidFill>
              <a:ln>
                <a:noFill/>
              </a:ln>
              <a:effectLst/>
            </p:spPr>
            <p:txBody>
              <a:bodyPr>
                <a:spAutoFit/>
              </a:bodyPr>
              <a:lstStyle/>
              <a:p>
                <a:pPr marL="0" marR="0" lvl="0" indent="0" algn="l" defTabSz="457200" rtl="0" eaLnBrk="0" fontAlgn="base" latinLnBrk="0" hangingPunct="0">
                  <a:lnSpc>
                    <a:spcPct val="100000"/>
                  </a:lnSpc>
                  <a:spcBef>
                    <a:spcPct val="5000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endParaRPr>
              </a:p>
            </p:txBody>
          </p:sp>
        </p:grpSp>
      </p:grpSp>
      <p:grpSp>
        <p:nvGrpSpPr>
          <p:cNvPr id="147462" name="组合 2"/>
          <p:cNvGrpSpPr/>
          <p:nvPr/>
        </p:nvGrpSpPr>
        <p:grpSpPr>
          <a:xfrm>
            <a:off x="6821488" y="1343025"/>
            <a:ext cx="2222500" cy="1133475"/>
            <a:chOff x="5148263" y="2133600"/>
            <a:chExt cx="1644785" cy="839227"/>
          </a:xfrm>
        </p:grpSpPr>
        <p:pic>
          <p:nvPicPr>
            <p:cNvPr id="147476" name="图片 8"/>
            <p:cNvPicPr>
              <a:picLocks noChangeAspect="1"/>
            </p:cNvPicPr>
            <p:nvPr/>
          </p:nvPicPr>
          <p:blipFill>
            <a:blip r:embed="rId2"/>
            <a:stretch>
              <a:fillRect/>
            </a:stretch>
          </p:blipFill>
          <p:spPr>
            <a:xfrm>
              <a:off x="5148263" y="2133600"/>
              <a:ext cx="957262" cy="814388"/>
            </a:xfrm>
            <a:prstGeom prst="rect">
              <a:avLst/>
            </a:prstGeom>
            <a:noFill/>
            <a:ln w="9525">
              <a:noFill/>
            </a:ln>
          </p:spPr>
        </p:pic>
        <p:grpSp>
          <p:nvGrpSpPr>
            <p:cNvPr id="147477" name="组合 29"/>
            <p:cNvGrpSpPr/>
            <p:nvPr/>
          </p:nvGrpSpPr>
          <p:grpSpPr>
            <a:xfrm>
              <a:off x="6313119" y="2475596"/>
              <a:ext cx="479929" cy="497231"/>
              <a:chOff x="4336212" y="2150713"/>
              <a:chExt cx="472579" cy="945710"/>
            </a:xfrm>
          </p:grpSpPr>
          <p:sp>
            <p:nvSpPr>
              <p:cNvPr id="34" name="椭圆 33"/>
              <p:cNvSpPr/>
              <p:nvPr/>
            </p:nvSpPr>
            <p:spPr bwMode="auto">
              <a:xfrm>
                <a:off x="4335637" y="2150793"/>
                <a:ext cx="467369" cy="909861"/>
              </a:xfrm>
              <a:prstGeom prst="ellipse">
                <a:avLst/>
              </a:prstGeom>
              <a:solidFill>
                <a:schemeClr val="bg1"/>
              </a:solidFill>
              <a:ln>
                <a:solidFill>
                  <a:schemeClr val="bg1">
                    <a:lumMod val="85000"/>
                  </a:schemeClr>
                </a:solidFill>
              </a:ln>
              <a:effectLst/>
            </p:spPr>
            <p:txBody>
              <a:bodyPr>
                <a:spAutoFit/>
              </a:bodyPr>
              <a:lstStyle/>
              <a:p>
                <a:pPr marL="0" marR="0" lvl="0" indent="0" algn="l" defTabSz="457200" rtl="0" eaLnBrk="0" fontAlgn="base" latinLnBrk="0" hangingPunct="0">
                  <a:lnSpc>
                    <a:spcPct val="100000"/>
                  </a:lnSpc>
                  <a:spcBef>
                    <a:spcPct val="5000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35" name="饼形 17"/>
              <p:cNvSpPr/>
              <p:nvPr/>
            </p:nvSpPr>
            <p:spPr bwMode="auto">
              <a:xfrm>
                <a:off x="4337951" y="2186562"/>
                <a:ext cx="470840" cy="909861"/>
              </a:xfrm>
              <a:prstGeom prst="pie">
                <a:avLst>
                  <a:gd name="adj1" fmla="val 16206613"/>
                  <a:gd name="adj2" fmla="val 7530069"/>
                </a:avLst>
              </a:prstGeom>
              <a:solidFill>
                <a:srgbClr val="FF6600"/>
              </a:solidFill>
              <a:ln>
                <a:noFill/>
              </a:ln>
              <a:effectLst/>
            </p:spPr>
            <p:txBody>
              <a:bodyPr>
                <a:spAutoFit/>
              </a:bodyPr>
              <a:lstStyle/>
              <a:p>
                <a:pPr marL="0" marR="0" lvl="0" indent="0" algn="l" defTabSz="457200" rtl="0" eaLnBrk="0" fontAlgn="base" latinLnBrk="0" hangingPunct="0">
                  <a:lnSpc>
                    <a:spcPct val="100000"/>
                  </a:lnSpc>
                  <a:spcBef>
                    <a:spcPct val="5000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endParaRPr>
              </a:p>
            </p:txBody>
          </p:sp>
        </p:grpSp>
      </p:grpSp>
      <p:sp>
        <p:nvSpPr>
          <p:cNvPr id="36" name="文本框 13"/>
          <p:cNvSpPr txBox="1">
            <a:spLocks noChangeArrowheads="1"/>
          </p:cNvSpPr>
          <p:nvPr/>
        </p:nvSpPr>
        <p:spPr bwMode="auto">
          <a:xfrm>
            <a:off x="6821488" y="2714625"/>
            <a:ext cx="1952625" cy="1014413"/>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rPr>
              <a:t>美国每年制作的广播节目占世界的</a:t>
            </a:r>
            <a:r>
              <a:rPr kumimoji="0" lang="en-US" altLang="zh-CN"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rPr>
              <a:t>60%</a:t>
            </a:r>
            <a:endParaRPr kumimoji="0" lang="zh-CN" altLang="en-US"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endParaRPr>
          </a:p>
        </p:txBody>
      </p:sp>
      <p:sp>
        <p:nvSpPr>
          <p:cNvPr id="37" name="文本框 14"/>
          <p:cNvSpPr txBox="1">
            <a:spLocks noChangeArrowheads="1"/>
          </p:cNvSpPr>
          <p:nvPr/>
        </p:nvSpPr>
        <p:spPr bwMode="auto">
          <a:xfrm>
            <a:off x="4464050" y="5262563"/>
            <a:ext cx="2279650" cy="708025"/>
          </a:xfrm>
          <a:prstGeom prst="rect">
            <a:avLst/>
          </a:prstGeom>
          <a:noFill/>
          <a:ln>
            <a:noFill/>
          </a:ln>
        </p:spPr>
        <p:txBody>
          <a:bodyPr>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rPr>
              <a:t>美国每年电影票房收入占世界的</a:t>
            </a:r>
            <a:r>
              <a:rPr kumimoji="0" lang="en-US" altLang="zh-CN"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rPr>
              <a:t>2/3</a:t>
            </a:r>
            <a:endParaRPr kumimoji="0" lang="zh-CN" altLang="en-US"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endParaRPr>
          </a:p>
        </p:txBody>
      </p:sp>
      <p:grpSp>
        <p:nvGrpSpPr>
          <p:cNvPr id="147465" name="组合 4"/>
          <p:cNvGrpSpPr/>
          <p:nvPr/>
        </p:nvGrpSpPr>
        <p:grpSpPr>
          <a:xfrm>
            <a:off x="4464050" y="3951288"/>
            <a:ext cx="2101850" cy="1096962"/>
            <a:chOff x="2124075" y="4292600"/>
            <a:chExt cx="1555221" cy="812617"/>
          </a:xfrm>
        </p:grpSpPr>
        <p:pic>
          <p:nvPicPr>
            <p:cNvPr id="147472" name="图片 2"/>
            <p:cNvPicPr>
              <a:picLocks noChangeAspect="1"/>
            </p:cNvPicPr>
            <p:nvPr/>
          </p:nvPicPr>
          <p:blipFill>
            <a:blip r:embed="rId3"/>
            <a:stretch>
              <a:fillRect/>
            </a:stretch>
          </p:blipFill>
          <p:spPr>
            <a:xfrm>
              <a:off x="2124075" y="4292600"/>
              <a:ext cx="957262" cy="781050"/>
            </a:xfrm>
            <a:prstGeom prst="rect">
              <a:avLst/>
            </a:prstGeom>
            <a:noFill/>
            <a:ln w="9525">
              <a:noFill/>
            </a:ln>
          </p:spPr>
        </p:pic>
        <p:grpSp>
          <p:nvGrpSpPr>
            <p:cNvPr id="147473" name="组合 523263"/>
            <p:cNvGrpSpPr>
              <a:grpSpLocks noChangeAspect="1"/>
            </p:cNvGrpSpPr>
            <p:nvPr/>
          </p:nvGrpSpPr>
          <p:grpSpPr>
            <a:xfrm>
              <a:off x="3188494" y="4602346"/>
              <a:ext cx="490802" cy="502871"/>
              <a:chOff x="2125794" y="4379563"/>
              <a:chExt cx="612606" cy="686485"/>
            </a:xfrm>
          </p:grpSpPr>
          <p:sp>
            <p:nvSpPr>
              <p:cNvPr id="41" name="椭圆 40"/>
              <p:cNvSpPr/>
              <p:nvPr/>
            </p:nvSpPr>
            <p:spPr bwMode="auto">
              <a:xfrm>
                <a:off x="2125548" y="4378938"/>
                <a:ext cx="609919" cy="675873"/>
              </a:xfrm>
              <a:prstGeom prst="ellipse">
                <a:avLst/>
              </a:prstGeom>
              <a:solidFill>
                <a:schemeClr val="bg1"/>
              </a:solidFill>
              <a:ln>
                <a:solidFill>
                  <a:schemeClr val="bg1">
                    <a:lumMod val="85000"/>
                  </a:schemeClr>
                </a:solidFill>
              </a:ln>
              <a:effectLst/>
            </p:spPr>
            <p:txBody>
              <a:bodyPr>
                <a:spAutoFit/>
              </a:bodyPr>
              <a:lstStyle/>
              <a:p>
                <a:pPr marL="0" marR="0" lvl="0" indent="0" algn="l" defTabSz="457200" rtl="0" eaLnBrk="0" fontAlgn="base" latinLnBrk="0" hangingPunct="0">
                  <a:lnSpc>
                    <a:spcPct val="100000"/>
                  </a:lnSpc>
                  <a:spcBef>
                    <a:spcPct val="5000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42" name="饼形 18"/>
              <p:cNvSpPr/>
              <p:nvPr/>
            </p:nvSpPr>
            <p:spPr bwMode="auto">
              <a:xfrm>
                <a:off x="2128481" y="4388570"/>
                <a:ext cx="609919" cy="677478"/>
              </a:xfrm>
              <a:prstGeom prst="pie">
                <a:avLst>
                  <a:gd name="adj1" fmla="val 16206613"/>
                  <a:gd name="adj2" fmla="val 8757835"/>
                </a:avLst>
              </a:prstGeom>
              <a:solidFill>
                <a:srgbClr val="FF6600"/>
              </a:solidFill>
              <a:ln>
                <a:noFill/>
              </a:ln>
              <a:effectLst/>
            </p:spPr>
            <p:txBody>
              <a:bodyPr>
                <a:spAutoFit/>
              </a:bodyPr>
              <a:lstStyle/>
              <a:p>
                <a:pPr marL="0" marR="0" lvl="0" indent="0" algn="l" defTabSz="457200" rtl="0" eaLnBrk="0" fontAlgn="base" latinLnBrk="0" hangingPunct="0">
                  <a:lnSpc>
                    <a:spcPct val="100000"/>
                  </a:lnSpc>
                  <a:spcBef>
                    <a:spcPct val="5000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endParaRPr>
              </a:p>
            </p:txBody>
          </p:sp>
        </p:grpSp>
      </p:grpSp>
      <p:sp>
        <p:nvSpPr>
          <p:cNvPr id="43" name="文本框 15"/>
          <p:cNvSpPr txBox="1">
            <a:spLocks noChangeArrowheads="1"/>
          </p:cNvSpPr>
          <p:nvPr/>
        </p:nvSpPr>
        <p:spPr bwMode="auto">
          <a:xfrm>
            <a:off x="6744335" y="5262880"/>
            <a:ext cx="2299970" cy="1014730"/>
          </a:xfrm>
          <a:prstGeom prst="rect">
            <a:avLst/>
          </a:prstGeom>
          <a:noFill/>
          <a:ln>
            <a:noFill/>
          </a:ln>
        </p:spPr>
        <p:txBody>
          <a:bodyPr wrap="squar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rPr>
              <a:t>访问量最大的百个网站中有</a:t>
            </a:r>
            <a:r>
              <a:rPr kumimoji="0" lang="en-US" altLang="zh-CN"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rPr>
              <a:t>94</a:t>
            </a:r>
            <a:r>
              <a:rPr kumimoji="0" lang="zh-CN" altLang="en-US"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rPr>
              <a:t>个设在美国</a:t>
            </a:r>
            <a:endParaRPr kumimoji="0" lang="zh-CN" altLang="en-US" sz="2000" b="0" i="0" u="none" strike="noStrike" kern="1200" cap="none" spc="0" normalizeH="0" baseline="0" noProof="0" dirty="0">
              <a:ln>
                <a:noFill/>
              </a:ln>
              <a:solidFill>
                <a:schemeClr val="accent2">
                  <a:lumMod val="50000"/>
                </a:schemeClr>
              </a:solidFill>
              <a:effectLst/>
              <a:uLnTx/>
              <a:uFillTx/>
              <a:latin typeface="+mj-lt"/>
              <a:ea typeface="微软雅黑" panose="020B0503020204020204" charset="-122"/>
              <a:cs typeface="+mn-cs"/>
              <a:sym typeface="黑体" panose="02010609060101010101" pitchFamily="49" charset="-122"/>
            </a:endParaRPr>
          </a:p>
        </p:txBody>
      </p:sp>
      <p:grpSp>
        <p:nvGrpSpPr>
          <p:cNvPr id="147467" name="组合 1"/>
          <p:cNvGrpSpPr/>
          <p:nvPr/>
        </p:nvGrpSpPr>
        <p:grpSpPr>
          <a:xfrm>
            <a:off x="6851650" y="3951288"/>
            <a:ext cx="2063750" cy="1285875"/>
            <a:chOff x="6851140" y="3884168"/>
            <a:chExt cx="2064313" cy="1286475"/>
          </a:xfrm>
        </p:grpSpPr>
        <p:pic>
          <p:nvPicPr>
            <p:cNvPr id="147468" name="图片 3"/>
            <p:cNvPicPr>
              <a:picLocks noChangeAspect="1"/>
            </p:cNvPicPr>
            <p:nvPr/>
          </p:nvPicPr>
          <p:blipFill>
            <a:blip r:embed="rId4"/>
            <a:stretch>
              <a:fillRect/>
            </a:stretch>
          </p:blipFill>
          <p:spPr>
            <a:xfrm>
              <a:off x="6851140" y="3884168"/>
              <a:ext cx="1338318" cy="1286475"/>
            </a:xfrm>
            <a:prstGeom prst="rect">
              <a:avLst/>
            </a:prstGeom>
            <a:noFill/>
            <a:ln w="9525">
              <a:noFill/>
            </a:ln>
          </p:spPr>
        </p:pic>
        <p:grpSp>
          <p:nvGrpSpPr>
            <p:cNvPr id="147469" name="组合 30"/>
            <p:cNvGrpSpPr/>
            <p:nvPr/>
          </p:nvGrpSpPr>
          <p:grpSpPr>
            <a:xfrm>
              <a:off x="8213975" y="4302207"/>
              <a:ext cx="701478" cy="701477"/>
              <a:chOff x="4859973" y="3789353"/>
              <a:chExt cx="553187" cy="977440"/>
            </a:xfrm>
          </p:grpSpPr>
          <p:sp>
            <p:nvSpPr>
              <p:cNvPr id="47" name="椭圆 46"/>
              <p:cNvSpPr/>
              <p:nvPr/>
            </p:nvSpPr>
            <p:spPr bwMode="auto">
              <a:xfrm>
                <a:off x="4859667" y="3788890"/>
                <a:ext cx="468340" cy="907354"/>
              </a:xfrm>
              <a:prstGeom prst="ellipse">
                <a:avLst/>
              </a:prstGeom>
              <a:solidFill>
                <a:schemeClr val="bg1"/>
              </a:solidFill>
              <a:ln>
                <a:solidFill>
                  <a:schemeClr val="bg1">
                    <a:lumMod val="85000"/>
                  </a:schemeClr>
                </a:solidFill>
              </a:ln>
              <a:effectLst/>
            </p:spPr>
            <p:txBody>
              <a:bodyPr>
                <a:spAutoFit/>
              </a:bodyPr>
              <a:lstStyle/>
              <a:p>
                <a:pPr marL="0" marR="0" lvl="0" indent="0" algn="l" defTabSz="457200" rtl="0" eaLnBrk="0" fontAlgn="base" latinLnBrk="0" hangingPunct="0">
                  <a:lnSpc>
                    <a:spcPct val="100000"/>
                  </a:lnSpc>
                  <a:spcBef>
                    <a:spcPct val="5000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endParaRPr>
              </a:p>
            </p:txBody>
          </p:sp>
          <p:sp>
            <p:nvSpPr>
              <p:cNvPr id="48" name="饼形 19"/>
              <p:cNvSpPr/>
              <p:nvPr/>
            </p:nvSpPr>
            <p:spPr bwMode="auto">
              <a:xfrm>
                <a:off x="4859667" y="3828725"/>
                <a:ext cx="553493" cy="938337"/>
              </a:xfrm>
              <a:prstGeom prst="pie">
                <a:avLst>
                  <a:gd name="adj1" fmla="val 16206613"/>
                  <a:gd name="adj2" fmla="val 15036129"/>
                </a:avLst>
              </a:prstGeom>
              <a:solidFill>
                <a:srgbClr val="FF6600"/>
              </a:solidFill>
              <a:ln>
                <a:noFill/>
              </a:ln>
              <a:effectLst/>
            </p:spPr>
            <p:txBody>
              <a:bodyPr>
                <a:spAutoFit/>
              </a:bodyPr>
              <a:lstStyle/>
              <a:p>
                <a:pPr marL="0" marR="0" lvl="0" indent="0" algn="l" defTabSz="457200" rtl="0" eaLnBrk="0" fontAlgn="base" latinLnBrk="0" hangingPunct="0">
                  <a:lnSpc>
                    <a:spcPct val="100000"/>
                  </a:lnSpc>
                  <a:spcBef>
                    <a:spcPct val="5000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84300"/>
            <a:ext cx="3612515" cy="634365"/>
          </a:xfrm>
        </p:spPr>
        <p:txBody>
          <a:bodyPr/>
          <a:p>
            <a:r>
              <a:rPr lang="zh-CN" altLang="en-US" sz="2400"/>
              <a:t>冯骥才对读书的理解</a:t>
            </a:r>
            <a:endParaRPr lang="zh-CN" altLang="en-US" sz="2400"/>
          </a:p>
        </p:txBody>
      </p:sp>
      <p:pic>
        <p:nvPicPr>
          <p:cNvPr id="4" name="冯骥才：读书是为了心灵生活">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2203450" y="2596515"/>
            <a:ext cx="4572000" cy="2571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4681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nextCondLst>
                <p:cond evt="onClick" delay="0">
                  <p:tgtEl>
                    <p:spTgt spid="4"/>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35915" y="1604645"/>
            <a:ext cx="8229600" cy="826770"/>
          </a:xfrm>
        </p:spPr>
        <p:txBody>
          <a:bodyPr/>
          <a:p>
            <a:pPr algn="ctr"/>
            <a:r>
              <a:rPr lang="zh-CN" altLang="en-US"/>
              <a:t>第四节 坚持在发展中保障和改善民生</a:t>
            </a:r>
            <a:endParaRPr lang="zh-CN" altLang="en-US"/>
          </a:p>
        </p:txBody>
      </p:sp>
      <p:sp>
        <p:nvSpPr>
          <p:cNvPr id="3" name="内容占位符 2"/>
          <p:cNvSpPr>
            <a:spLocks noGrp="1"/>
          </p:cNvSpPr>
          <p:nvPr>
            <p:ph idx="1"/>
          </p:nvPr>
        </p:nvSpPr>
        <p:spPr/>
        <p:txBody>
          <a:bodyPr/>
          <a:p>
            <a:r>
              <a:rPr lang="zh-CN" altLang="en-US"/>
              <a:t>  </a:t>
            </a:r>
            <a:endParaRPr lang="zh-CN" altLang="en-US"/>
          </a:p>
        </p:txBody>
      </p:sp>
      <p:pic>
        <p:nvPicPr>
          <p:cNvPr id="4" name="图片 3"/>
          <p:cNvPicPr>
            <a:picLocks noChangeAspect="1"/>
          </p:cNvPicPr>
          <p:nvPr/>
        </p:nvPicPr>
        <p:blipFill>
          <a:blip r:embed="rId1"/>
          <a:stretch>
            <a:fillRect/>
          </a:stretch>
        </p:blipFill>
        <p:spPr>
          <a:xfrm>
            <a:off x="335915" y="3272790"/>
            <a:ext cx="3801110" cy="2476500"/>
          </a:xfrm>
          <a:prstGeom prst="rect">
            <a:avLst/>
          </a:prstGeom>
        </p:spPr>
      </p:pic>
      <p:pic>
        <p:nvPicPr>
          <p:cNvPr id="5" name="图片 4"/>
          <p:cNvPicPr>
            <a:picLocks noChangeAspect="1"/>
          </p:cNvPicPr>
          <p:nvPr/>
        </p:nvPicPr>
        <p:blipFill>
          <a:blip r:embed="rId2"/>
          <a:stretch>
            <a:fillRect/>
          </a:stretch>
        </p:blipFill>
        <p:spPr>
          <a:xfrm>
            <a:off x="4148455" y="3272790"/>
            <a:ext cx="4417060" cy="24771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一、提高保障和改善民生水平</a:t>
            </a:r>
            <a:endParaRPr lang="zh-CN" altLang="en-US"/>
          </a:p>
        </p:txBody>
      </p:sp>
      <p:grpSp>
        <p:nvGrpSpPr>
          <p:cNvPr id="154627" name="组合 21"/>
          <p:cNvGrpSpPr/>
          <p:nvPr/>
        </p:nvGrpSpPr>
        <p:grpSpPr>
          <a:xfrm>
            <a:off x="753745" y="2228215"/>
            <a:ext cx="7635875" cy="4097655"/>
            <a:chOff x="419100" y="1079499"/>
            <a:chExt cx="7636200" cy="5156201"/>
          </a:xfrm>
        </p:grpSpPr>
        <p:sp>
          <p:nvSpPr>
            <p:cNvPr id="154629" name="文本框 5"/>
            <p:cNvSpPr txBox="1"/>
            <p:nvPr/>
          </p:nvSpPr>
          <p:spPr>
            <a:xfrm>
              <a:off x="2467062" y="1329598"/>
              <a:ext cx="3664741" cy="671992"/>
            </a:xfrm>
            <a:prstGeom prst="rect">
              <a:avLst/>
            </a:prstGeom>
            <a:noFill/>
            <a:ln w="9525">
              <a:noFill/>
            </a:ln>
          </p:spPr>
          <p:txBody>
            <a:bodyPr wrap="square">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优先发展教育事业</a:t>
              </a:r>
              <a:endParaRPr lang="zh-CN" altLang="en-US" sz="2400" b="1" dirty="0">
                <a:solidFill>
                  <a:schemeClr val="tx2"/>
                </a:solidFill>
                <a:latin typeface="微软雅黑" panose="020B0503020204020204" charset="-122"/>
                <a:ea typeface="微软雅黑" panose="020B0503020204020204" charset="-122"/>
              </a:endParaRPr>
            </a:p>
          </p:txBody>
        </p:sp>
        <p:sp>
          <p:nvSpPr>
            <p:cNvPr id="154630" name="文本框 6"/>
            <p:cNvSpPr txBox="1"/>
            <p:nvPr/>
          </p:nvSpPr>
          <p:spPr>
            <a:xfrm>
              <a:off x="2466975" y="2414588"/>
              <a:ext cx="5546725" cy="671992"/>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提高就业质量和人民收入水平</a:t>
              </a:r>
              <a:endParaRPr lang="zh-CN" altLang="en-US" sz="2400" b="1" dirty="0">
                <a:solidFill>
                  <a:schemeClr val="tx2"/>
                </a:solidFill>
                <a:latin typeface="微软雅黑" panose="020B0503020204020204" charset="-122"/>
                <a:ea typeface="微软雅黑" panose="020B0503020204020204" charset="-122"/>
              </a:endParaRPr>
            </a:p>
          </p:txBody>
        </p:sp>
        <p:sp>
          <p:nvSpPr>
            <p:cNvPr id="154631" name="文本框 4"/>
            <p:cNvSpPr txBox="1"/>
            <p:nvPr/>
          </p:nvSpPr>
          <p:spPr>
            <a:xfrm>
              <a:off x="2466975" y="3438524"/>
              <a:ext cx="5546725" cy="671992"/>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加强社会保障体系建设</a:t>
              </a:r>
              <a:endParaRPr lang="zh-CN" altLang="en-US" sz="2400" b="1" dirty="0">
                <a:solidFill>
                  <a:schemeClr val="tx2"/>
                </a:solidFill>
                <a:latin typeface="微软雅黑" panose="020B0503020204020204" charset="-122"/>
                <a:ea typeface="微软雅黑" panose="020B0503020204020204" charset="-122"/>
              </a:endParaRPr>
            </a:p>
          </p:txBody>
        </p:sp>
        <p:sp>
          <p:nvSpPr>
            <p:cNvPr id="154632" name="文本框 8"/>
            <p:cNvSpPr txBox="1"/>
            <p:nvPr/>
          </p:nvSpPr>
          <p:spPr>
            <a:xfrm>
              <a:off x="2466975" y="4452936"/>
              <a:ext cx="5546725" cy="671992"/>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坚决打赢脱贫攻坚战</a:t>
              </a:r>
              <a:endParaRPr lang="zh-CN" altLang="en-US" sz="2400" b="1" dirty="0">
                <a:solidFill>
                  <a:schemeClr val="tx2"/>
                </a:solidFill>
                <a:latin typeface="微软雅黑" panose="020B0503020204020204" charset="-122"/>
                <a:ea typeface="微软雅黑" panose="020B0503020204020204" charset="-122"/>
              </a:endParaRPr>
            </a:p>
          </p:txBody>
        </p:sp>
        <p:sp>
          <p:nvSpPr>
            <p:cNvPr id="154633" name="文本框 9"/>
            <p:cNvSpPr txBox="1"/>
            <p:nvPr/>
          </p:nvSpPr>
          <p:spPr>
            <a:xfrm>
              <a:off x="2466975" y="5487986"/>
              <a:ext cx="5546725" cy="671992"/>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实施健康中国战略</a:t>
              </a:r>
              <a:endParaRPr lang="zh-CN" altLang="en-US" sz="2400" b="1" dirty="0">
                <a:solidFill>
                  <a:schemeClr val="tx2"/>
                </a:solidFill>
                <a:latin typeface="微软雅黑" panose="020B0503020204020204" charset="-122"/>
                <a:ea typeface="微软雅黑" panose="020B0503020204020204" charset="-122"/>
              </a:endParaRPr>
            </a:p>
          </p:txBody>
        </p:sp>
        <p:cxnSp>
          <p:nvCxnSpPr>
            <p:cNvPr id="10" name="直接连接符 9"/>
            <p:cNvCxnSpPr/>
            <p:nvPr/>
          </p:nvCxnSpPr>
          <p:spPr>
            <a:xfrm>
              <a:off x="419100" y="2095499"/>
              <a:ext cx="7559997"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38151" y="3130549"/>
              <a:ext cx="7559997"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7202" y="4165600"/>
              <a:ext cx="7559997"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76252" y="5200650"/>
              <a:ext cx="7559997"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5303" y="6235700"/>
              <a:ext cx="7559997"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54639" name="组合 20"/>
            <p:cNvGrpSpPr/>
            <p:nvPr/>
          </p:nvGrpSpPr>
          <p:grpSpPr>
            <a:xfrm>
              <a:off x="662939" y="1079499"/>
              <a:ext cx="1419660" cy="5114067"/>
              <a:chOff x="419099" y="1079499"/>
              <a:chExt cx="1419660" cy="5114067"/>
            </a:xfrm>
          </p:grpSpPr>
          <p:pic>
            <p:nvPicPr>
              <p:cNvPr id="154640" name="图片 4"/>
              <p:cNvPicPr>
                <a:picLocks noChangeAspect="1"/>
              </p:cNvPicPr>
              <p:nvPr/>
            </p:nvPicPr>
            <p:blipFill>
              <a:blip r:embed="rId1"/>
              <a:stretch>
                <a:fillRect/>
              </a:stretch>
            </p:blipFill>
            <p:spPr>
              <a:xfrm>
                <a:off x="419099" y="1079499"/>
                <a:ext cx="1397000" cy="931333"/>
              </a:xfrm>
              <a:prstGeom prst="rect">
                <a:avLst/>
              </a:prstGeom>
              <a:noFill/>
              <a:ln w="9525">
                <a:noFill/>
              </a:ln>
            </p:spPr>
          </p:pic>
          <p:pic>
            <p:nvPicPr>
              <p:cNvPr id="154641" name="图片 6"/>
              <p:cNvPicPr>
                <a:picLocks noChangeAspect="1"/>
              </p:cNvPicPr>
              <p:nvPr/>
            </p:nvPicPr>
            <p:blipFill>
              <a:blip r:embed="rId2"/>
              <a:stretch>
                <a:fillRect/>
              </a:stretch>
            </p:blipFill>
            <p:spPr>
              <a:xfrm>
                <a:off x="419099" y="2140214"/>
                <a:ext cx="1419660" cy="939815"/>
              </a:xfrm>
              <a:prstGeom prst="rect">
                <a:avLst/>
              </a:prstGeom>
              <a:noFill/>
              <a:ln w="9525">
                <a:noFill/>
              </a:ln>
            </p:spPr>
          </p:pic>
          <p:pic>
            <p:nvPicPr>
              <p:cNvPr id="154642" name="图片 11"/>
              <p:cNvPicPr>
                <a:picLocks noChangeAspect="1"/>
              </p:cNvPicPr>
              <p:nvPr/>
            </p:nvPicPr>
            <p:blipFill>
              <a:blip r:embed="rId3"/>
              <a:stretch>
                <a:fillRect/>
              </a:stretch>
            </p:blipFill>
            <p:spPr>
              <a:xfrm>
                <a:off x="419099" y="3209412"/>
                <a:ext cx="1397001" cy="909111"/>
              </a:xfrm>
              <a:prstGeom prst="rect">
                <a:avLst/>
              </a:prstGeom>
              <a:noFill/>
              <a:ln w="9525">
                <a:noFill/>
              </a:ln>
            </p:spPr>
          </p:pic>
          <p:pic>
            <p:nvPicPr>
              <p:cNvPr id="154643" name="图片 17"/>
              <p:cNvPicPr>
                <a:picLocks noChangeAspect="1"/>
              </p:cNvPicPr>
              <p:nvPr/>
            </p:nvPicPr>
            <p:blipFill>
              <a:blip r:embed="rId4"/>
              <a:srcRect l="1965" t="3667" r="2562" b="8090"/>
              <a:stretch>
                <a:fillRect/>
              </a:stretch>
            </p:blipFill>
            <p:spPr>
              <a:xfrm>
                <a:off x="419099" y="4247906"/>
                <a:ext cx="1396999" cy="899576"/>
              </a:xfrm>
              <a:prstGeom prst="rect">
                <a:avLst/>
              </a:prstGeom>
              <a:noFill/>
              <a:ln w="9525">
                <a:noFill/>
              </a:ln>
            </p:spPr>
          </p:pic>
          <p:pic>
            <p:nvPicPr>
              <p:cNvPr id="154644" name="图片 19"/>
              <p:cNvPicPr>
                <a:picLocks noChangeAspect="1"/>
              </p:cNvPicPr>
              <p:nvPr/>
            </p:nvPicPr>
            <p:blipFill>
              <a:blip r:embed="rId5"/>
              <a:srcRect l="10513" r="7079"/>
              <a:stretch>
                <a:fillRect/>
              </a:stretch>
            </p:blipFill>
            <p:spPr>
              <a:xfrm>
                <a:off x="419099" y="5276864"/>
                <a:ext cx="1359770" cy="916702"/>
              </a:xfrm>
              <a:prstGeom prst="rect">
                <a:avLst/>
              </a:prstGeom>
              <a:noFill/>
              <a:ln w="9525">
                <a:noFill/>
              </a:ln>
            </p:spPr>
          </p:pic>
        </p:gr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5651" name="Picture 2" descr="http://i.ce.cn/views/view/ent/201703/24/W020170324404999657975.jpg"/>
          <p:cNvPicPr>
            <a:picLocks noChangeAspect="1"/>
          </p:cNvPicPr>
          <p:nvPr/>
        </p:nvPicPr>
        <p:blipFill>
          <a:blip r:embed="rId1"/>
          <a:stretch>
            <a:fillRect/>
          </a:stretch>
        </p:blipFill>
        <p:spPr>
          <a:xfrm>
            <a:off x="6126163" y="1272540"/>
            <a:ext cx="2746375" cy="1649413"/>
          </a:xfrm>
          <a:prstGeom prst="rect">
            <a:avLst/>
          </a:prstGeom>
          <a:noFill/>
          <a:ln w="9525">
            <a:noFill/>
          </a:ln>
        </p:spPr>
      </p:pic>
      <p:sp>
        <p:nvSpPr>
          <p:cNvPr id="9" name="圆角矩形 12"/>
          <p:cNvSpPr/>
          <p:nvPr/>
        </p:nvSpPr>
        <p:spPr bwMode="auto">
          <a:xfrm>
            <a:off x="333375" y="1818958"/>
            <a:ext cx="5292725" cy="555625"/>
          </a:xfrm>
          <a:prstGeom prst="roundRect">
            <a:avLst/>
          </a:prstGeom>
          <a:gradFill flip="none" rotWithShape="1">
            <a:gsLst>
              <a:gs pos="0">
                <a:srgbClr val="FB9D2E"/>
              </a:gs>
              <a:gs pos="50000">
                <a:srgbClr val="FDB457"/>
              </a:gs>
              <a:gs pos="100000">
                <a:srgbClr val="FEE9CE"/>
              </a:gs>
            </a:gsLst>
            <a:lin ang="5400000" scaled="1"/>
            <a:tileRect/>
          </a:gradFill>
          <a:ln>
            <a:solidFill>
              <a:srgbClr val="FDB457"/>
            </a:solid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rPr>
              <a:t>全面建成小康社会的社会目标</a:t>
            </a:r>
            <a:endParaRPr kumimoji="0" lang="zh-CN" altLang="en-US" sz="2400" b="1" i="0" u="none" strike="noStrike" kern="120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p:txBody>
      </p:sp>
      <p:sp>
        <p:nvSpPr>
          <p:cNvPr id="155653" name="文本框 1"/>
          <p:cNvSpPr txBox="1"/>
          <p:nvPr/>
        </p:nvSpPr>
        <p:spPr>
          <a:xfrm>
            <a:off x="333375" y="3134360"/>
            <a:ext cx="8539480" cy="3046095"/>
          </a:xfrm>
          <a:prstGeom prst="rect">
            <a:avLst/>
          </a:prstGeom>
          <a:noFill/>
          <a:ln w="9525">
            <a:noFill/>
          </a:ln>
        </p:spPr>
        <p:txBody>
          <a:bodyPr wrap="square">
            <a:spAutoFit/>
          </a:bodyPr>
          <a:p>
            <a:pPr algn="just">
              <a:lnSpc>
                <a:spcPct val="100000"/>
              </a:lnSpc>
              <a:spcBef>
                <a:spcPts val="1400"/>
              </a:spcBef>
            </a:pPr>
            <a:r>
              <a:rPr lang="en-US" altLang="zh-CN" sz="2400" b="1" dirty="0">
                <a:solidFill>
                  <a:srgbClr val="C00000"/>
                </a:solidFill>
                <a:latin typeface="Arial" panose="020B0604020202020204" pitchFamily="34" charset="0"/>
              </a:rPr>
              <a:t>       </a:t>
            </a:r>
            <a:r>
              <a:rPr lang="zh-CN" altLang="en-US" sz="2400" b="1" dirty="0">
                <a:solidFill>
                  <a:srgbClr val="C00000"/>
                </a:solidFill>
                <a:latin typeface="Arial" panose="020B0604020202020204" pitchFamily="34" charset="0"/>
              </a:rPr>
              <a:t>习近平总书记在十九大报告中指出：</a:t>
            </a:r>
            <a:r>
              <a:rPr lang="zh-CN" altLang="en-US" sz="2400" dirty="0">
                <a:solidFill>
                  <a:schemeClr val="tx2"/>
                </a:solidFill>
                <a:latin typeface="Arial" panose="020B0604020202020204" pitchFamily="34" charset="0"/>
              </a:rPr>
              <a:t>增进民生福祉是发展的根本目的。必须多谋民生之利、多解民生之忧，在发展中补齐民生短板、促进社会公平正义，在</a:t>
            </a:r>
            <a:r>
              <a:rPr lang="zh-CN" altLang="en-US" sz="2400" b="1" dirty="0">
                <a:solidFill>
                  <a:srgbClr val="FF0000"/>
                </a:solidFill>
                <a:latin typeface="Arial" panose="020B0604020202020204" pitchFamily="34" charset="0"/>
              </a:rPr>
              <a:t>幼有所育、学有所教、劳有所得、病有所医、老有所养、住有所居、弱有所扶</a:t>
            </a:r>
            <a:r>
              <a:rPr lang="zh-CN" altLang="en-US" sz="2400" dirty="0">
                <a:solidFill>
                  <a:schemeClr val="tx2"/>
                </a:solidFill>
                <a:latin typeface="Arial" panose="020B0604020202020204" pitchFamily="34" charset="0"/>
              </a:rPr>
              <a:t>上不断取得新进展，深入开展脱贫攻坚，保证全体人民在共建共享发展中有更多获得感，不断促进人的全面发展、全体人民共同富裕。建设平安中国，加强和创新社会治理，维护社会和谐稳定，确保国家长治久安、人民安居乐业。</a:t>
            </a:r>
            <a:endParaRPr lang="zh-CN" altLang="en-US" sz="2400" dirty="0">
              <a:solidFill>
                <a:schemeClr val="tx2"/>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83665"/>
            <a:ext cx="8493760" cy="538480"/>
          </a:xfrm>
        </p:spPr>
        <p:txBody>
          <a:bodyPr/>
          <a:p>
            <a:r>
              <a:rPr lang="en-US" altLang="zh-CN" sz="2400"/>
              <a:t>2019.4.15</a:t>
            </a:r>
            <a:r>
              <a:rPr lang="zh-CN" altLang="en-US" sz="2400"/>
              <a:t>习近平总书记赴重庆华溪村扶贫考察纪实</a:t>
            </a:r>
            <a:endParaRPr lang="zh-CN" altLang="en-US" sz="2400"/>
          </a:p>
        </p:txBody>
      </p:sp>
      <p:pic>
        <p:nvPicPr>
          <p:cNvPr id="4" name="2019.4.15习近平总书记赴重庆华溪村扶贫考察纪实：牵挂与惦念">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2368550" y="2665730"/>
            <a:ext cx="4572000" cy="2571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7602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nextCondLst>
                <p:cond evt="onClick" delay="0">
                  <p:tgtEl>
                    <p:spTgt spid="4"/>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二、加强和创新社会治理</a:t>
            </a:r>
            <a:endParaRPr lang="zh-CN" altLang="en-US"/>
          </a:p>
        </p:txBody>
      </p:sp>
      <p:pic>
        <p:nvPicPr>
          <p:cNvPr id="4" name="图片 3"/>
          <p:cNvPicPr>
            <a:picLocks noChangeAspect="1"/>
          </p:cNvPicPr>
          <p:nvPr/>
        </p:nvPicPr>
        <p:blipFill rotWithShape="1">
          <a:blip r:embed="rId1"/>
          <a:srcRect l="5647" t="49444" r="1735" b="8195"/>
          <a:stretch>
            <a:fillRect/>
          </a:stretch>
        </p:blipFill>
        <p:spPr>
          <a:xfrm>
            <a:off x="4762499" y="1872627"/>
            <a:ext cx="3716339" cy="2009128"/>
          </a:xfrm>
          <a:prstGeom prst="rect">
            <a:avLst/>
          </a:prstGeom>
          <a:ln>
            <a:noFill/>
          </a:ln>
          <a:effectLst>
            <a:softEdge rad="112500"/>
          </a:effectLst>
        </p:spPr>
      </p:pic>
      <p:sp>
        <p:nvSpPr>
          <p:cNvPr id="161796" name="文本框 5"/>
          <p:cNvSpPr txBox="1"/>
          <p:nvPr/>
        </p:nvSpPr>
        <p:spPr>
          <a:xfrm>
            <a:off x="1676400" y="2240280"/>
            <a:ext cx="5181600" cy="534035"/>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创新社会治理体制</a:t>
            </a:r>
            <a:endParaRPr lang="zh-CN" altLang="en-US" sz="2400" b="1" dirty="0">
              <a:solidFill>
                <a:schemeClr val="tx2"/>
              </a:solidFill>
              <a:latin typeface="微软雅黑" panose="020B0503020204020204" charset="-122"/>
              <a:ea typeface="微软雅黑" panose="020B0503020204020204" charset="-122"/>
            </a:endParaRPr>
          </a:p>
        </p:txBody>
      </p:sp>
      <p:sp>
        <p:nvSpPr>
          <p:cNvPr id="161797" name="文本框 6"/>
          <p:cNvSpPr txBox="1"/>
          <p:nvPr/>
        </p:nvSpPr>
        <p:spPr>
          <a:xfrm>
            <a:off x="1676400" y="3168968"/>
            <a:ext cx="5181600" cy="496887"/>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改进社会治理方式</a:t>
            </a:r>
            <a:endParaRPr lang="zh-CN" altLang="en-US" sz="2400" b="1" dirty="0">
              <a:solidFill>
                <a:schemeClr val="tx2"/>
              </a:solidFill>
              <a:latin typeface="微软雅黑" panose="020B0503020204020204" charset="-122"/>
              <a:ea typeface="微软雅黑" panose="020B0503020204020204" charset="-122"/>
            </a:endParaRPr>
          </a:p>
        </p:txBody>
      </p:sp>
      <p:sp>
        <p:nvSpPr>
          <p:cNvPr id="161798" name="文本框 4"/>
          <p:cNvSpPr txBox="1"/>
          <p:nvPr/>
        </p:nvSpPr>
        <p:spPr>
          <a:xfrm>
            <a:off x="1676400" y="4097655"/>
            <a:ext cx="5181600" cy="496888"/>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加强预防和化解社会矛盾机制建设</a:t>
            </a:r>
            <a:endParaRPr lang="zh-CN" altLang="en-US" sz="2400" b="1" dirty="0">
              <a:solidFill>
                <a:schemeClr val="tx2"/>
              </a:solidFill>
              <a:latin typeface="微软雅黑" panose="020B0503020204020204" charset="-122"/>
              <a:ea typeface="微软雅黑" panose="020B0503020204020204" charset="-122"/>
            </a:endParaRPr>
          </a:p>
        </p:txBody>
      </p:sp>
      <p:sp>
        <p:nvSpPr>
          <p:cNvPr id="161799" name="文本框 8"/>
          <p:cNvSpPr txBox="1"/>
          <p:nvPr/>
        </p:nvSpPr>
        <p:spPr>
          <a:xfrm>
            <a:off x="1676400" y="5024755"/>
            <a:ext cx="5181600" cy="498475"/>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加强社会心理服务体系建设</a:t>
            </a:r>
            <a:endParaRPr lang="zh-CN" altLang="en-US" sz="2400" b="1" dirty="0">
              <a:solidFill>
                <a:schemeClr val="tx2"/>
              </a:solidFill>
              <a:latin typeface="微软雅黑" panose="020B0503020204020204" charset="-122"/>
              <a:ea typeface="微软雅黑" panose="020B0503020204020204" charset="-122"/>
            </a:endParaRPr>
          </a:p>
        </p:txBody>
      </p:sp>
      <p:sp>
        <p:nvSpPr>
          <p:cNvPr id="161800" name="文本框 9"/>
          <p:cNvSpPr txBox="1"/>
          <p:nvPr/>
        </p:nvSpPr>
        <p:spPr>
          <a:xfrm>
            <a:off x="1676400" y="5953443"/>
            <a:ext cx="5181600" cy="498475"/>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加强社区治理体系建设</a:t>
            </a:r>
            <a:endParaRPr lang="zh-CN" altLang="en-US" sz="2400" b="1" dirty="0">
              <a:solidFill>
                <a:schemeClr val="tx2"/>
              </a:solidFill>
              <a:latin typeface="微软雅黑" panose="020B0503020204020204" charset="-122"/>
              <a:ea typeface="微软雅黑" panose="020B0503020204020204" charset="-122"/>
            </a:endParaRPr>
          </a:p>
        </p:txBody>
      </p:sp>
      <p:sp>
        <p:nvSpPr>
          <p:cNvPr id="11" name="椭圆 10"/>
          <p:cNvSpPr/>
          <p:nvPr/>
        </p:nvSpPr>
        <p:spPr>
          <a:xfrm>
            <a:off x="1006475" y="2240280"/>
            <a:ext cx="511175" cy="512763"/>
          </a:xfrm>
          <a:prstGeom prst="ellipse">
            <a:avLst/>
          </a:prstGeom>
          <a:gradFill>
            <a:gsLst>
              <a:gs pos="0">
                <a:srgbClr val="E30000"/>
              </a:gs>
              <a:gs pos="100000">
                <a:srgbClr val="760303"/>
              </a:gs>
            </a:gsLst>
            <a:lin ang="2700000" scaled="0"/>
          </a:gra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0" cap="none" spc="0" normalizeH="0" baseline="0" noProof="0" dirty="0">
                <a:ln>
                  <a:noFill/>
                </a:ln>
                <a:solidFill>
                  <a:srgbClr val="FFF8E5"/>
                </a:solidFill>
                <a:effectLst/>
                <a:uLnTx/>
                <a:uFillTx/>
                <a:latin typeface="Arial" panose="020B0604020202020204" pitchFamily="34" charset="0"/>
                <a:ea typeface="微软雅黑" panose="020B0503020204020204" charset="-122"/>
                <a:cs typeface="Arial" panose="020B0604020202020204" pitchFamily="34" charset="0"/>
              </a:rPr>
              <a:t>1</a:t>
            </a:r>
            <a:endParaRPr kumimoji="0" lang="zh-CN" altLang="en-US" sz="3000" b="1" i="0" u="none" strike="noStrike" kern="0" cap="none" spc="0" normalizeH="0" baseline="0" noProof="0" dirty="0">
              <a:ln>
                <a:noFill/>
              </a:ln>
              <a:solidFill>
                <a:srgbClr val="FFF8E5"/>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12" name="椭圆 11"/>
          <p:cNvSpPr/>
          <p:nvPr/>
        </p:nvSpPr>
        <p:spPr>
          <a:xfrm>
            <a:off x="1006475" y="3170555"/>
            <a:ext cx="511175" cy="512763"/>
          </a:xfrm>
          <a:prstGeom prst="ellipse">
            <a:avLst/>
          </a:prstGeom>
          <a:gradFill>
            <a:gsLst>
              <a:gs pos="0">
                <a:srgbClr val="E30000"/>
              </a:gs>
              <a:gs pos="100000">
                <a:srgbClr val="760303"/>
              </a:gs>
            </a:gsLst>
            <a:lin ang="2700000" scaled="0"/>
          </a:gra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0" cap="none" spc="0" normalizeH="0" baseline="0" noProof="0" dirty="0">
                <a:ln>
                  <a:noFill/>
                </a:ln>
                <a:solidFill>
                  <a:srgbClr val="FFF8E5"/>
                </a:solidFill>
                <a:effectLst/>
                <a:uLnTx/>
                <a:uFillTx/>
                <a:latin typeface="Arial" panose="020B0604020202020204" pitchFamily="34" charset="0"/>
                <a:ea typeface="微软雅黑" panose="020B0503020204020204" charset="-122"/>
                <a:cs typeface="Arial" panose="020B0604020202020204" pitchFamily="34" charset="0"/>
              </a:rPr>
              <a:t>2</a:t>
            </a:r>
            <a:endParaRPr kumimoji="0" lang="zh-CN" altLang="en-US" sz="3000" b="1" i="0" u="none" strike="noStrike" kern="0" cap="none" spc="0" normalizeH="0" baseline="0" noProof="0" dirty="0">
              <a:ln>
                <a:noFill/>
              </a:ln>
              <a:solidFill>
                <a:srgbClr val="FFF8E5"/>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13" name="椭圆 12"/>
          <p:cNvSpPr/>
          <p:nvPr/>
        </p:nvSpPr>
        <p:spPr>
          <a:xfrm>
            <a:off x="1006475" y="4100830"/>
            <a:ext cx="511175" cy="512763"/>
          </a:xfrm>
          <a:prstGeom prst="ellipse">
            <a:avLst/>
          </a:prstGeom>
          <a:gradFill>
            <a:gsLst>
              <a:gs pos="0">
                <a:srgbClr val="E30000"/>
              </a:gs>
              <a:gs pos="100000">
                <a:srgbClr val="760303"/>
              </a:gs>
            </a:gsLst>
            <a:lin ang="2700000" scaled="0"/>
          </a:gra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0" cap="none" spc="0" normalizeH="0" baseline="0" noProof="0" dirty="0">
                <a:ln>
                  <a:noFill/>
                </a:ln>
                <a:solidFill>
                  <a:srgbClr val="FFF8E5"/>
                </a:solidFill>
                <a:effectLst/>
                <a:uLnTx/>
                <a:uFillTx/>
                <a:latin typeface="Arial" panose="020B0604020202020204" pitchFamily="34" charset="0"/>
                <a:ea typeface="微软雅黑" panose="020B0503020204020204" charset="-122"/>
                <a:cs typeface="Arial" panose="020B0604020202020204" pitchFamily="34" charset="0"/>
              </a:rPr>
              <a:t>3</a:t>
            </a:r>
            <a:endParaRPr kumimoji="0" lang="zh-CN" altLang="en-US" sz="3000" b="1" i="0" u="none" strike="noStrike" kern="0" cap="none" spc="0" normalizeH="0" baseline="0" noProof="0" dirty="0">
              <a:ln>
                <a:noFill/>
              </a:ln>
              <a:solidFill>
                <a:srgbClr val="FFF8E5"/>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14" name="椭圆 13"/>
          <p:cNvSpPr/>
          <p:nvPr/>
        </p:nvSpPr>
        <p:spPr>
          <a:xfrm>
            <a:off x="1006475" y="5031105"/>
            <a:ext cx="511175" cy="512763"/>
          </a:xfrm>
          <a:prstGeom prst="ellipse">
            <a:avLst/>
          </a:prstGeom>
          <a:gradFill>
            <a:gsLst>
              <a:gs pos="0">
                <a:srgbClr val="E30000"/>
              </a:gs>
              <a:gs pos="100000">
                <a:srgbClr val="760303"/>
              </a:gs>
            </a:gsLst>
            <a:lin ang="2700000" scaled="0"/>
          </a:gra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0" cap="none" spc="0" normalizeH="0" baseline="0" noProof="0" dirty="0">
                <a:ln>
                  <a:noFill/>
                </a:ln>
                <a:solidFill>
                  <a:srgbClr val="FFF8E5"/>
                </a:solidFill>
                <a:effectLst/>
                <a:uLnTx/>
                <a:uFillTx/>
                <a:latin typeface="Arial" panose="020B0604020202020204" pitchFamily="34" charset="0"/>
                <a:ea typeface="微软雅黑" panose="020B0503020204020204" charset="-122"/>
                <a:cs typeface="Arial" panose="020B0604020202020204" pitchFamily="34" charset="0"/>
              </a:rPr>
              <a:t>4</a:t>
            </a:r>
            <a:endParaRPr kumimoji="0" lang="zh-CN" altLang="en-US" sz="3000" b="1" i="0" u="none" strike="noStrike" kern="0" cap="none" spc="0" normalizeH="0" baseline="0" noProof="0" dirty="0">
              <a:ln>
                <a:noFill/>
              </a:ln>
              <a:solidFill>
                <a:srgbClr val="FFF8E5"/>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15" name="椭圆 14"/>
          <p:cNvSpPr/>
          <p:nvPr/>
        </p:nvSpPr>
        <p:spPr>
          <a:xfrm>
            <a:off x="1006475" y="5961380"/>
            <a:ext cx="511175" cy="512763"/>
          </a:xfrm>
          <a:prstGeom prst="ellipse">
            <a:avLst/>
          </a:prstGeom>
          <a:gradFill>
            <a:gsLst>
              <a:gs pos="0">
                <a:srgbClr val="E30000"/>
              </a:gs>
              <a:gs pos="100000">
                <a:srgbClr val="760303"/>
              </a:gs>
            </a:gsLst>
            <a:lin ang="2700000" scaled="0"/>
          </a:gra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0" cap="none" spc="0" normalizeH="0" baseline="0" noProof="0" dirty="0">
                <a:ln>
                  <a:noFill/>
                </a:ln>
                <a:solidFill>
                  <a:srgbClr val="FFF8E5"/>
                </a:solidFill>
                <a:effectLst/>
                <a:uLnTx/>
                <a:uFillTx/>
                <a:latin typeface="Arial" panose="020B0604020202020204" pitchFamily="34" charset="0"/>
                <a:ea typeface="微软雅黑" panose="020B0503020204020204" charset="-122"/>
                <a:cs typeface="Arial" panose="020B0604020202020204" pitchFamily="34" charset="0"/>
              </a:rPr>
              <a:t>5</a:t>
            </a:r>
            <a:endParaRPr kumimoji="0" lang="zh-CN" altLang="en-US" sz="3000" b="1" i="0" u="none" strike="noStrike" kern="0" cap="none" spc="0" normalizeH="0" baseline="0" noProof="0" dirty="0">
              <a:ln>
                <a:noFill/>
              </a:ln>
              <a:solidFill>
                <a:srgbClr val="FFF8E5"/>
              </a:solidFill>
              <a:effectLst/>
              <a:uLnTx/>
              <a:uFillTx/>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三、坚持总体国家安全观</a:t>
            </a:r>
            <a:endParaRPr lang="zh-CN" altLang="en-US"/>
          </a:p>
        </p:txBody>
      </p:sp>
      <p:sp>
        <p:nvSpPr>
          <p:cNvPr id="7" name="椭圆 6"/>
          <p:cNvSpPr/>
          <p:nvPr/>
        </p:nvSpPr>
        <p:spPr>
          <a:xfrm>
            <a:off x="749300" y="3162935"/>
            <a:ext cx="1397000" cy="137318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提出</a:t>
            </a:r>
            <a:endParaRPr kumimoji="0" lang="zh-CN" altLang="en-US" sz="3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
        <p:nvSpPr>
          <p:cNvPr id="165892" name="文本框 2"/>
          <p:cNvSpPr txBox="1"/>
          <p:nvPr/>
        </p:nvSpPr>
        <p:spPr>
          <a:xfrm>
            <a:off x="2549525" y="2330450"/>
            <a:ext cx="5979795" cy="3220085"/>
          </a:xfrm>
          <a:prstGeom prst="rect">
            <a:avLst/>
          </a:prstGeom>
          <a:noFill/>
          <a:ln w="9525">
            <a:noFill/>
          </a:ln>
        </p:spPr>
        <p:txBody>
          <a:bodyPr wrap="square">
            <a:spAutoFit/>
          </a:bodyPr>
          <a:p>
            <a:pPr algn="just">
              <a:lnSpc>
                <a:spcPct val="150000"/>
              </a:lnSpc>
              <a:spcBef>
                <a:spcPts val="1400"/>
              </a:spcBef>
            </a:pPr>
            <a:r>
              <a:rPr lang="en-US" altLang="zh-CN" sz="2400" b="1" dirty="0">
                <a:solidFill>
                  <a:schemeClr val="tx2"/>
                </a:solidFill>
                <a:latin typeface="微软雅黑" panose="020B0503020204020204" charset="-122"/>
                <a:ea typeface="微软雅黑" panose="020B0503020204020204" charset="-122"/>
                <a:cs typeface="微软雅黑" panose="020B0503020204020204" charset="-122"/>
              </a:rPr>
              <a:t>2014</a:t>
            </a:r>
            <a:r>
              <a:rPr lang="zh-CN" altLang="en-US" sz="2400" b="1" dirty="0">
                <a:solidFill>
                  <a:schemeClr val="tx2"/>
                </a:solidFill>
                <a:latin typeface="微软雅黑" panose="020B0503020204020204" charset="-122"/>
                <a:ea typeface="微软雅黑" panose="020B0503020204020204" charset="-122"/>
                <a:cs typeface="微软雅黑" panose="020B0503020204020204" charset="-122"/>
              </a:rPr>
              <a:t>年</a:t>
            </a:r>
            <a:r>
              <a:rPr lang="en-US" altLang="zh-CN" sz="2400" b="1" dirty="0">
                <a:solidFill>
                  <a:schemeClr val="tx2"/>
                </a:solidFill>
                <a:latin typeface="微软雅黑" panose="020B0503020204020204" charset="-122"/>
                <a:ea typeface="微软雅黑" panose="020B0503020204020204" charset="-122"/>
                <a:cs typeface="微软雅黑" panose="020B0503020204020204" charset="-122"/>
              </a:rPr>
              <a:t>4</a:t>
            </a:r>
            <a:r>
              <a:rPr lang="zh-CN" altLang="en-US" sz="2400" b="1" dirty="0">
                <a:solidFill>
                  <a:schemeClr val="tx2"/>
                </a:solidFill>
                <a:latin typeface="微软雅黑" panose="020B0503020204020204" charset="-122"/>
                <a:ea typeface="微软雅黑" panose="020B0503020204020204" charset="-122"/>
                <a:cs typeface="微软雅黑" panose="020B0503020204020204" charset="-122"/>
              </a:rPr>
              <a:t>月</a:t>
            </a:r>
            <a:r>
              <a:rPr lang="en-US" altLang="zh-CN" sz="2400" b="1" dirty="0">
                <a:solidFill>
                  <a:schemeClr val="tx2"/>
                </a:solidFill>
                <a:latin typeface="微软雅黑" panose="020B0503020204020204" charset="-122"/>
                <a:ea typeface="微软雅黑" panose="020B0503020204020204" charset="-122"/>
                <a:cs typeface="微软雅黑" panose="020B0503020204020204" charset="-122"/>
              </a:rPr>
              <a:t>15</a:t>
            </a:r>
            <a:r>
              <a:rPr lang="zh-CN" altLang="en-US" sz="2400" b="1" dirty="0">
                <a:solidFill>
                  <a:schemeClr val="tx2"/>
                </a:solidFill>
                <a:latin typeface="微软雅黑" panose="020B0503020204020204" charset="-122"/>
                <a:ea typeface="微软雅黑" panose="020B0503020204020204" charset="-122"/>
                <a:cs typeface="微软雅黑" panose="020B0503020204020204" charset="-122"/>
              </a:rPr>
              <a:t>日</a:t>
            </a:r>
            <a:endParaRPr lang="zh-CN" altLang="en-US" sz="2400" b="1" dirty="0">
              <a:solidFill>
                <a:schemeClr val="tx2"/>
              </a:solidFill>
              <a:latin typeface="微软雅黑" panose="020B0503020204020204" charset="-122"/>
              <a:ea typeface="微软雅黑" panose="020B0503020204020204" charset="-122"/>
              <a:cs typeface="微软雅黑" panose="020B0503020204020204" charset="-122"/>
            </a:endParaRPr>
          </a:p>
          <a:p>
            <a:pPr algn="just">
              <a:lnSpc>
                <a:spcPct val="150000"/>
              </a:lnSpc>
              <a:spcBef>
                <a:spcPts val="1400"/>
              </a:spcBef>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中央国家安全委员会第一次会议</a:t>
            </a:r>
            <a:endParaRPr lang="zh-CN" altLang="en-US" sz="2400" b="1" dirty="0">
              <a:solidFill>
                <a:schemeClr val="tx2"/>
              </a:solidFill>
              <a:latin typeface="微软雅黑" panose="020B0503020204020204" charset="-122"/>
              <a:ea typeface="微软雅黑" panose="020B0503020204020204" charset="-122"/>
              <a:cs typeface="微软雅黑" panose="020B0503020204020204" charset="-122"/>
            </a:endParaRPr>
          </a:p>
          <a:p>
            <a:pPr algn="just">
              <a:lnSpc>
                <a:spcPct val="150000"/>
              </a:lnSpc>
              <a:spcBef>
                <a:spcPts val="1400"/>
              </a:spcBef>
            </a:pPr>
            <a:r>
              <a:rPr lang="zh-CN" altLang="en-US" sz="2400" dirty="0">
                <a:solidFill>
                  <a:schemeClr val="tx2"/>
                </a:solidFill>
                <a:latin typeface="微软雅黑" panose="020B0503020204020204" charset="-122"/>
                <a:ea typeface="微软雅黑" panose="020B0503020204020204" charset="-122"/>
                <a:cs typeface="微软雅黑" panose="020B0503020204020204" charset="-122"/>
              </a:rPr>
              <a:t>习近平：要准确把握国家安全形势变化新特点新趋势，坚持总体国家安全观，走出一条中国特色国家安全道路。</a:t>
            </a:r>
            <a:endParaRPr lang="zh-CN" altLang="en-US" sz="2400" dirty="0">
              <a:solidFill>
                <a:schemeClr val="tx2"/>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6915" name="Picture 6" descr="https://p1.ssl.qhmsg.com/t01725ee2e0da52690c.png"/>
          <p:cNvPicPr>
            <a:picLocks noChangeAspect="1"/>
          </p:cNvPicPr>
          <p:nvPr/>
        </p:nvPicPr>
        <p:blipFill>
          <a:blip r:embed="rId1"/>
          <a:srcRect b="92395"/>
          <a:stretch>
            <a:fillRect/>
          </a:stretch>
        </p:blipFill>
        <p:spPr>
          <a:xfrm>
            <a:off x="2898775" y="1119188"/>
            <a:ext cx="3346450" cy="708025"/>
          </a:xfrm>
          <a:prstGeom prst="rect">
            <a:avLst/>
          </a:prstGeom>
          <a:noFill/>
          <a:ln w="9525">
            <a:noFill/>
          </a:ln>
        </p:spPr>
      </p:pic>
      <p:pic>
        <p:nvPicPr>
          <p:cNvPr id="166916" name="Picture 6" descr="https://p1.ssl.qhmsg.com/t01725ee2e0da52690c.png"/>
          <p:cNvPicPr>
            <a:picLocks noChangeAspect="1"/>
          </p:cNvPicPr>
          <p:nvPr/>
        </p:nvPicPr>
        <p:blipFill>
          <a:blip r:embed="rId1"/>
          <a:srcRect t="53070" b="3389"/>
          <a:stretch>
            <a:fillRect/>
          </a:stretch>
        </p:blipFill>
        <p:spPr>
          <a:xfrm>
            <a:off x="4572000" y="1924050"/>
            <a:ext cx="3621088" cy="4394200"/>
          </a:xfrm>
          <a:prstGeom prst="rect">
            <a:avLst/>
          </a:prstGeom>
          <a:noFill/>
          <a:ln w="9525">
            <a:noFill/>
          </a:ln>
        </p:spPr>
      </p:pic>
      <p:pic>
        <p:nvPicPr>
          <p:cNvPr id="166917" name="Picture 6" descr="https://p1.ssl.qhmsg.com/t01725ee2e0da52690c.png"/>
          <p:cNvPicPr>
            <a:picLocks noChangeAspect="1"/>
          </p:cNvPicPr>
          <p:nvPr/>
        </p:nvPicPr>
        <p:blipFill>
          <a:blip r:embed="rId1"/>
          <a:srcRect t="7384" b="47726"/>
          <a:stretch>
            <a:fillRect/>
          </a:stretch>
        </p:blipFill>
        <p:spPr>
          <a:xfrm>
            <a:off x="687388" y="1924050"/>
            <a:ext cx="3471862" cy="4341813"/>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文本框 6"/>
          <p:cNvSpPr txBox="1"/>
          <p:nvPr/>
        </p:nvSpPr>
        <p:spPr>
          <a:xfrm>
            <a:off x="2428240" y="3575685"/>
            <a:ext cx="6537325" cy="2306320"/>
          </a:xfrm>
          <a:prstGeom prst="rect">
            <a:avLst/>
          </a:prstGeom>
          <a:noFill/>
          <a:ln w="9525">
            <a:noFill/>
          </a:ln>
        </p:spPr>
        <p:txBody>
          <a:bodyPr wrap="square">
            <a:spAutoFit/>
          </a:bodyPr>
          <a:p>
            <a:pPr algn="just">
              <a:lnSpc>
                <a:spcPct val="120000"/>
              </a:lnSpc>
              <a:spcBef>
                <a:spcPts val="1400"/>
              </a:spcBef>
            </a:pPr>
            <a:r>
              <a:rPr lang="en-US" altLang="zh-CN" sz="2400" dirty="0">
                <a:solidFill>
                  <a:schemeClr val="tx2"/>
                </a:solidFill>
                <a:latin typeface="微软雅黑" panose="020B0503020204020204" charset="-122"/>
                <a:ea typeface="微软雅黑" panose="020B0503020204020204" charset="-122"/>
              </a:rPr>
              <a:t>       </a:t>
            </a:r>
            <a:r>
              <a:rPr lang="zh-CN" altLang="en-US" sz="2400" dirty="0">
                <a:solidFill>
                  <a:schemeClr val="tx2"/>
                </a:solidFill>
                <a:latin typeface="微软雅黑" panose="020B0503020204020204" charset="-122"/>
                <a:ea typeface="微软雅黑" panose="020B0503020204020204" charset="-122"/>
              </a:rPr>
              <a:t>坚持国家利益至上，以人民安全为宗旨，以政治安全为根本，以经济安全为基础，以军事、文化、社会安全为保障，以促进国际安全为依托，维护各领域国家安全，构建国家安全体系，走中国特色国家安全道路。</a:t>
            </a:r>
            <a:endParaRPr lang="zh-CN" altLang="en-US" sz="2400" b="1" dirty="0">
              <a:solidFill>
                <a:schemeClr val="tx2"/>
              </a:solidFill>
              <a:latin typeface="微软雅黑" panose="020B0503020204020204" charset="-122"/>
              <a:ea typeface="微软雅黑" panose="020B0503020204020204" charset="-122"/>
            </a:endParaRPr>
          </a:p>
        </p:txBody>
      </p:sp>
      <p:sp>
        <p:nvSpPr>
          <p:cNvPr id="4" name="椭圆 3"/>
          <p:cNvSpPr/>
          <p:nvPr/>
        </p:nvSpPr>
        <p:spPr>
          <a:xfrm>
            <a:off x="811213" y="2957513"/>
            <a:ext cx="1397000" cy="13747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内涵</a:t>
            </a:r>
            <a:endParaRPr kumimoji="0" lang="zh-CN" altLang="en-US" sz="30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pic>
        <p:nvPicPr>
          <p:cNvPr id="5" name="图片 4"/>
          <p:cNvPicPr>
            <a:picLocks noChangeAspect="1"/>
          </p:cNvPicPr>
          <p:nvPr/>
        </p:nvPicPr>
        <p:blipFill rotWithShape="1">
          <a:blip r:embed="rId1"/>
          <a:srcRect b="19231"/>
          <a:stretch>
            <a:fillRect/>
          </a:stretch>
        </p:blipFill>
        <p:spPr>
          <a:xfrm>
            <a:off x="3743960" y="1310640"/>
            <a:ext cx="3905885" cy="2101215"/>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050" y="1120140"/>
            <a:ext cx="4343400" cy="656590"/>
          </a:xfrm>
          <a:noFill/>
        </p:spPr>
        <p:txBody>
          <a:bodyPr/>
          <a:p>
            <a:r>
              <a:rPr lang="zh-CN" altLang="en-US"/>
              <a:t>一、贯彻新发展理念</a:t>
            </a:r>
            <a:endParaRPr lang="zh-CN" altLang="en-US"/>
          </a:p>
        </p:txBody>
      </p:sp>
      <p:sp>
        <p:nvSpPr>
          <p:cNvPr id="3" name="内容占位符 2"/>
          <p:cNvSpPr>
            <a:spLocks noGrp="1"/>
          </p:cNvSpPr>
          <p:nvPr>
            <p:ph idx="1"/>
          </p:nvPr>
        </p:nvSpPr>
        <p:spPr>
          <a:xfrm>
            <a:off x="409575" y="1776730"/>
            <a:ext cx="8664575" cy="2578735"/>
          </a:xfrm>
        </p:spPr>
        <p:txBody>
          <a:bodyPr/>
          <a:p>
            <a:pPr>
              <a:lnSpc>
                <a:spcPct val="150000"/>
              </a:lnSpc>
            </a:pPr>
            <a:r>
              <a:rPr lang="en-US" altLang="zh-CN"/>
              <a:t>       </a:t>
            </a:r>
            <a:r>
              <a:rPr lang="zh-CN" altLang="en-US"/>
              <a:t>面对全面建成小康社会决胜阶段复杂的国内外形势，面对经济社会发展的新趋势、新机遇和新矛盾、新挑战，</a:t>
            </a:r>
            <a:r>
              <a:rPr lang="zh-CN" altLang="en-US" b="1">
                <a:solidFill>
                  <a:schemeClr val="accent2">
                    <a:lumMod val="75000"/>
                  </a:schemeClr>
                </a:solidFill>
              </a:rPr>
              <a:t>党的十八届五中全会</a:t>
            </a:r>
            <a:r>
              <a:rPr lang="zh-CN" altLang="en-US"/>
              <a:t>坚持以人民为中心的发展思想，鲜明提出了</a:t>
            </a:r>
            <a:r>
              <a:rPr lang="zh-CN" altLang="en-US" b="1">
                <a:solidFill>
                  <a:srgbClr val="FF0000"/>
                </a:solidFill>
              </a:rPr>
              <a:t>创新、协调、绿色、开放、共享</a:t>
            </a:r>
            <a:r>
              <a:rPr lang="zh-CN" altLang="en-US"/>
              <a:t>的新发展理念。</a:t>
            </a:r>
            <a:endParaRPr lang="zh-CN" altLang="en-US"/>
          </a:p>
        </p:txBody>
      </p:sp>
      <p:pic>
        <p:nvPicPr>
          <p:cNvPr id="20483" name="Picture 2" descr="http://02.imgmini.eastday.com/mobile/20160526/20160526180558_07c15fb72b3170d17bd207ff4b9b050c_2.jpeg"/>
          <p:cNvPicPr>
            <a:picLocks noChangeAspect="1"/>
          </p:cNvPicPr>
          <p:nvPr/>
        </p:nvPicPr>
        <p:blipFill>
          <a:blip r:embed="rId1"/>
          <a:stretch>
            <a:fillRect/>
          </a:stretch>
        </p:blipFill>
        <p:spPr>
          <a:xfrm>
            <a:off x="409575" y="4224020"/>
            <a:ext cx="4512945" cy="2533650"/>
          </a:xfrm>
          <a:prstGeom prst="rect">
            <a:avLst/>
          </a:prstGeom>
          <a:noFill/>
          <a:ln w="9525">
            <a:noFill/>
          </a:ln>
        </p:spPr>
      </p:pic>
      <p:pic>
        <p:nvPicPr>
          <p:cNvPr id="20485" name="图片 2"/>
          <p:cNvPicPr>
            <a:picLocks noChangeAspect="1"/>
          </p:cNvPicPr>
          <p:nvPr/>
        </p:nvPicPr>
        <p:blipFill>
          <a:blip r:embed="rId2"/>
          <a:stretch>
            <a:fillRect/>
          </a:stretch>
        </p:blipFill>
        <p:spPr>
          <a:xfrm>
            <a:off x="4767580" y="4224020"/>
            <a:ext cx="4184015" cy="25336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8962" name="Picture 2" descr="http://duirap40.uir.cn/ForEditor/uploadfile/Image/2015-03/2015032511062839988465.png"/>
          <p:cNvPicPr>
            <a:picLocks noChangeAspect="1"/>
          </p:cNvPicPr>
          <p:nvPr/>
        </p:nvPicPr>
        <p:blipFill>
          <a:blip r:embed="rId1"/>
          <a:stretch>
            <a:fillRect/>
          </a:stretch>
        </p:blipFill>
        <p:spPr>
          <a:xfrm>
            <a:off x="1176655" y="1207135"/>
            <a:ext cx="6583680" cy="48787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536065"/>
            <a:ext cx="4093845" cy="482600"/>
          </a:xfrm>
        </p:spPr>
        <p:txBody>
          <a:bodyPr/>
          <a:p>
            <a:r>
              <a:rPr lang="zh-CN" altLang="en-US" sz="2400"/>
              <a:t>国家总体安全观宣传片</a:t>
            </a:r>
            <a:endParaRPr lang="zh-CN" altLang="en-US" sz="2400"/>
          </a:p>
        </p:txBody>
      </p:sp>
      <p:pic>
        <p:nvPicPr>
          <p:cNvPr id="4" name="什么是总体国家安全观">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2089785" y="2642870"/>
            <a:ext cx="4387215" cy="31673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237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nextCondLst>
                <p:cond evt="onClick" delay="0">
                  <p:tgtEl>
                    <p:spTgt spid="4"/>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文本框 5"/>
          <p:cNvSpPr txBox="1"/>
          <p:nvPr/>
        </p:nvSpPr>
        <p:spPr>
          <a:xfrm>
            <a:off x="661988" y="2763838"/>
            <a:ext cx="4479925" cy="534035"/>
          </a:xfrm>
          <a:prstGeom prst="rect">
            <a:avLst/>
          </a:prstGeom>
          <a:noFill/>
          <a:ln w="9525">
            <a:noFill/>
          </a:ln>
        </p:spPr>
        <p:txBody>
          <a:bodyPr>
            <a:spAutoFit/>
          </a:bodyPr>
          <a:p>
            <a:pPr algn="just">
              <a:lnSpc>
                <a:spcPct val="120000"/>
              </a:lnSpc>
              <a:spcBef>
                <a:spcPts val="1400"/>
              </a:spcBef>
            </a:pPr>
            <a:r>
              <a:rPr lang="zh-CN" altLang="en-US" sz="2400" b="1" dirty="0">
                <a:solidFill>
                  <a:schemeClr val="tx2"/>
                </a:solidFill>
                <a:latin typeface="微软雅黑" panose="020B0503020204020204" charset="-122"/>
                <a:ea typeface="微软雅黑" panose="020B0503020204020204" charset="-122"/>
              </a:rPr>
              <a:t>第一，</a:t>
            </a:r>
            <a:r>
              <a:rPr lang="zh-CN" altLang="en-US" sz="2400" dirty="0">
                <a:solidFill>
                  <a:schemeClr val="tx2"/>
                </a:solidFill>
                <a:latin typeface="微软雅黑" panose="020B0503020204020204" charset="-122"/>
                <a:ea typeface="微软雅黑" panose="020B0503020204020204" charset="-122"/>
              </a:rPr>
              <a:t>完善国家安全体系</a:t>
            </a:r>
            <a:endParaRPr lang="zh-CN" altLang="en-US" sz="2400" b="1" dirty="0">
              <a:solidFill>
                <a:schemeClr val="tx2"/>
              </a:solidFill>
              <a:latin typeface="微软雅黑" panose="020B0503020204020204" charset="-122"/>
              <a:ea typeface="微软雅黑" panose="020B0503020204020204" charset="-122"/>
            </a:endParaRPr>
          </a:p>
        </p:txBody>
      </p:sp>
      <p:sp>
        <p:nvSpPr>
          <p:cNvPr id="169987" name="文本框 6"/>
          <p:cNvSpPr txBox="1"/>
          <p:nvPr/>
        </p:nvSpPr>
        <p:spPr>
          <a:xfrm>
            <a:off x="661988" y="3359150"/>
            <a:ext cx="4479925" cy="496888"/>
          </a:xfrm>
          <a:prstGeom prst="rect">
            <a:avLst/>
          </a:prstGeom>
          <a:noFill/>
          <a:ln w="9525">
            <a:noFill/>
          </a:ln>
        </p:spPr>
        <p:txBody>
          <a:bodyPr>
            <a:spAutoFit/>
          </a:bodyPr>
          <a:p>
            <a:pPr algn="just">
              <a:lnSpc>
                <a:spcPct val="120000"/>
              </a:lnSpc>
              <a:spcBef>
                <a:spcPts val="1400"/>
              </a:spcBef>
            </a:pPr>
            <a:r>
              <a:rPr lang="zh-CN" altLang="en-US" sz="2400" b="1" dirty="0">
                <a:solidFill>
                  <a:schemeClr val="tx2"/>
                </a:solidFill>
                <a:latin typeface="微软雅黑" panose="020B0503020204020204" charset="-122"/>
                <a:ea typeface="微软雅黑" panose="020B0503020204020204" charset="-122"/>
              </a:rPr>
              <a:t>第二，</a:t>
            </a:r>
            <a:r>
              <a:rPr lang="zh-CN" altLang="en-US" sz="2400" dirty="0">
                <a:solidFill>
                  <a:schemeClr val="tx2"/>
                </a:solidFill>
                <a:latin typeface="微软雅黑" panose="020B0503020204020204" charset="-122"/>
                <a:ea typeface="微软雅黑" panose="020B0503020204020204" charset="-122"/>
              </a:rPr>
              <a:t>健全公共安全体系</a:t>
            </a:r>
            <a:endParaRPr lang="zh-CN" altLang="en-US" sz="2400" b="1" dirty="0">
              <a:solidFill>
                <a:schemeClr val="tx2"/>
              </a:solidFill>
              <a:latin typeface="微软雅黑" panose="020B0503020204020204" charset="-122"/>
              <a:ea typeface="微软雅黑" panose="020B0503020204020204" charset="-122"/>
            </a:endParaRPr>
          </a:p>
        </p:txBody>
      </p:sp>
      <p:sp>
        <p:nvSpPr>
          <p:cNvPr id="169988" name="文本框 4"/>
          <p:cNvSpPr txBox="1"/>
          <p:nvPr/>
        </p:nvSpPr>
        <p:spPr>
          <a:xfrm>
            <a:off x="661988" y="3956050"/>
            <a:ext cx="4479925" cy="496888"/>
          </a:xfrm>
          <a:prstGeom prst="rect">
            <a:avLst/>
          </a:prstGeom>
          <a:noFill/>
          <a:ln w="9525">
            <a:noFill/>
          </a:ln>
        </p:spPr>
        <p:txBody>
          <a:bodyPr>
            <a:spAutoFit/>
          </a:bodyPr>
          <a:p>
            <a:pPr algn="just">
              <a:lnSpc>
                <a:spcPct val="120000"/>
              </a:lnSpc>
              <a:spcBef>
                <a:spcPts val="1400"/>
              </a:spcBef>
            </a:pPr>
            <a:r>
              <a:rPr lang="zh-CN" altLang="en-US" sz="2400" b="1" dirty="0">
                <a:solidFill>
                  <a:schemeClr val="tx2"/>
                </a:solidFill>
                <a:latin typeface="微软雅黑" panose="020B0503020204020204" charset="-122"/>
                <a:ea typeface="微软雅黑" panose="020B0503020204020204" charset="-122"/>
              </a:rPr>
              <a:t>第三，</a:t>
            </a:r>
            <a:r>
              <a:rPr lang="zh-CN" altLang="en-US" sz="2400" dirty="0">
                <a:solidFill>
                  <a:schemeClr val="tx2"/>
                </a:solidFill>
                <a:latin typeface="微软雅黑" panose="020B0503020204020204" charset="-122"/>
                <a:ea typeface="微软雅黑" panose="020B0503020204020204" charset="-122"/>
              </a:rPr>
              <a:t>推进平安中国建设</a:t>
            </a:r>
            <a:endParaRPr lang="zh-CN" altLang="en-US" sz="2400" b="1" dirty="0">
              <a:solidFill>
                <a:schemeClr val="tx2"/>
              </a:solidFill>
              <a:latin typeface="微软雅黑" panose="020B0503020204020204" charset="-122"/>
              <a:ea typeface="微软雅黑" panose="020B0503020204020204" charset="-122"/>
            </a:endParaRPr>
          </a:p>
        </p:txBody>
      </p:sp>
      <p:sp>
        <p:nvSpPr>
          <p:cNvPr id="169989" name="文本框 8"/>
          <p:cNvSpPr txBox="1"/>
          <p:nvPr/>
        </p:nvSpPr>
        <p:spPr>
          <a:xfrm>
            <a:off x="661988" y="4551363"/>
            <a:ext cx="4479925" cy="498475"/>
          </a:xfrm>
          <a:prstGeom prst="rect">
            <a:avLst/>
          </a:prstGeom>
          <a:noFill/>
          <a:ln w="9525">
            <a:noFill/>
          </a:ln>
        </p:spPr>
        <p:txBody>
          <a:bodyPr>
            <a:spAutoFit/>
          </a:bodyPr>
          <a:p>
            <a:pPr algn="just">
              <a:lnSpc>
                <a:spcPct val="120000"/>
              </a:lnSpc>
              <a:spcBef>
                <a:spcPts val="1400"/>
              </a:spcBef>
            </a:pPr>
            <a:r>
              <a:rPr lang="zh-CN" altLang="en-US" sz="2400" b="1" dirty="0">
                <a:solidFill>
                  <a:schemeClr val="tx2"/>
                </a:solidFill>
                <a:latin typeface="微软雅黑" panose="020B0503020204020204" charset="-122"/>
                <a:ea typeface="微软雅黑" panose="020B0503020204020204" charset="-122"/>
              </a:rPr>
              <a:t>第四，</a:t>
            </a:r>
            <a:r>
              <a:rPr lang="zh-CN" altLang="en-US" sz="2400" dirty="0">
                <a:solidFill>
                  <a:schemeClr val="tx2"/>
                </a:solidFill>
                <a:latin typeface="微软雅黑" panose="020B0503020204020204" charset="-122"/>
                <a:ea typeface="微软雅黑" panose="020B0503020204020204" charset="-122"/>
              </a:rPr>
              <a:t>加强国家安全能力建设</a:t>
            </a:r>
            <a:endParaRPr lang="zh-CN" altLang="en-US" sz="2400" b="1" dirty="0">
              <a:solidFill>
                <a:schemeClr val="tx2"/>
              </a:solidFill>
              <a:latin typeface="微软雅黑" panose="020B0503020204020204" charset="-122"/>
              <a:ea typeface="微软雅黑" panose="020B0503020204020204" charset="-122"/>
            </a:endParaRPr>
          </a:p>
        </p:txBody>
      </p:sp>
      <p:sp>
        <p:nvSpPr>
          <p:cNvPr id="169990" name="文本框 9"/>
          <p:cNvSpPr txBox="1"/>
          <p:nvPr/>
        </p:nvSpPr>
        <p:spPr>
          <a:xfrm>
            <a:off x="661988" y="5149850"/>
            <a:ext cx="4479925" cy="498475"/>
          </a:xfrm>
          <a:prstGeom prst="rect">
            <a:avLst/>
          </a:prstGeom>
          <a:noFill/>
          <a:ln w="9525">
            <a:noFill/>
          </a:ln>
        </p:spPr>
        <p:txBody>
          <a:bodyPr>
            <a:spAutoFit/>
          </a:bodyPr>
          <a:p>
            <a:pPr algn="just">
              <a:lnSpc>
                <a:spcPct val="120000"/>
              </a:lnSpc>
              <a:spcBef>
                <a:spcPts val="1400"/>
              </a:spcBef>
            </a:pPr>
            <a:r>
              <a:rPr lang="zh-CN" altLang="en-US" sz="2400" b="1" dirty="0">
                <a:solidFill>
                  <a:schemeClr val="tx2"/>
                </a:solidFill>
                <a:latin typeface="微软雅黑" panose="020B0503020204020204" charset="-122"/>
                <a:ea typeface="微软雅黑" panose="020B0503020204020204" charset="-122"/>
              </a:rPr>
              <a:t>第五，</a:t>
            </a:r>
            <a:r>
              <a:rPr lang="zh-CN" altLang="en-US" sz="2400" dirty="0">
                <a:solidFill>
                  <a:schemeClr val="tx2"/>
                </a:solidFill>
                <a:latin typeface="微软雅黑" panose="020B0503020204020204" charset="-122"/>
                <a:ea typeface="微软雅黑" panose="020B0503020204020204" charset="-122"/>
              </a:rPr>
              <a:t>加强国家安全教育</a:t>
            </a:r>
            <a:endParaRPr lang="zh-CN" altLang="en-US" sz="2400" b="1" dirty="0">
              <a:solidFill>
                <a:schemeClr val="tx2"/>
              </a:solidFill>
              <a:latin typeface="微软雅黑" panose="020B0503020204020204" charset="-122"/>
              <a:ea typeface="微软雅黑" panose="020B0503020204020204" charset="-122"/>
            </a:endParaRPr>
          </a:p>
        </p:txBody>
      </p:sp>
      <p:pic>
        <p:nvPicPr>
          <p:cNvPr id="138248" name="Picture 9" descr="http://www.hlbrdaily.com.cn/uploadfile/201804/10/1750266277.jpg"/>
          <p:cNvPicPr>
            <a:picLocks noChangeAspect="1" noChangeArrowheads="1"/>
          </p:cNvPicPr>
          <p:nvPr/>
        </p:nvPicPr>
        <p:blipFill>
          <a:blip r:embed="rId1"/>
          <a:srcRect/>
          <a:stretch>
            <a:fillRect/>
          </a:stretch>
        </p:blipFill>
        <p:spPr bwMode="auto">
          <a:xfrm>
            <a:off x="5351780" y="1682750"/>
            <a:ext cx="3049270" cy="4064000"/>
          </a:xfrm>
          <a:prstGeom prst="rect">
            <a:avLst/>
          </a:prstGeom>
          <a:ln>
            <a:noFill/>
          </a:ln>
          <a:effectLst>
            <a:outerShdw blurRad="190500" algn="tl" rotWithShape="0">
              <a:srgbClr val="000000">
                <a:alpha val="70000"/>
              </a:srgbClr>
            </a:outerShdw>
          </a:effectLst>
        </p:spPr>
      </p:pic>
      <p:sp>
        <p:nvSpPr>
          <p:cNvPr id="4" name="文本框 3"/>
          <p:cNvSpPr txBox="1"/>
          <p:nvPr/>
        </p:nvSpPr>
        <p:spPr>
          <a:xfrm>
            <a:off x="415290" y="1791970"/>
            <a:ext cx="4531360" cy="460375"/>
          </a:xfrm>
          <a:prstGeom prst="rect">
            <a:avLst/>
          </a:prstGeom>
          <a:noFill/>
        </p:spPr>
        <p:txBody>
          <a:bodyPr wrap="square" rtlCol="0">
            <a:spAutoFit/>
          </a:bodyPr>
          <a:p>
            <a:r>
              <a:rPr lang="zh-CN" altLang="en-US" sz="2400" b="1">
                <a:solidFill>
                  <a:srgbClr val="FF0000"/>
                </a:solidFill>
                <a:latin typeface="微软雅黑" panose="020B0503020204020204" charset="-122"/>
                <a:ea typeface="微软雅黑" panose="020B0503020204020204" charset="-122"/>
              </a:rPr>
              <a:t>如何贯彻落实总体国家安全观？</a:t>
            </a:r>
            <a:endParaRPr lang="zh-CN" altLang="en-US" sz="2400" b="1">
              <a:solidFill>
                <a:srgbClr val="FF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第五节  建设美丽中国</a:t>
            </a:r>
            <a:endParaRPr lang="zh-CN" altLang="en-US"/>
          </a:p>
        </p:txBody>
      </p:sp>
      <p:pic>
        <p:nvPicPr>
          <p:cNvPr id="4" name="图片 3"/>
          <p:cNvPicPr>
            <a:picLocks noChangeAspect="1"/>
          </p:cNvPicPr>
          <p:nvPr/>
        </p:nvPicPr>
        <p:blipFill>
          <a:blip r:embed="rId1"/>
          <a:stretch>
            <a:fillRect/>
          </a:stretch>
        </p:blipFill>
        <p:spPr>
          <a:xfrm>
            <a:off x="1634490" y="2364740"/>
            <a:ext cx="6253480" cy="35147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地球之歌</a:t>
            </a:r>
            <a:endParaRPr lang="zh-CN" altLang="en-US"/>
          </a:p>
        </p:txBody>
      </p:sp>
      <p:pic>
        <p:nvPicPr>
          <p:cNvPr id="4" name="地球之歌 中英字幕 - Mike Tompkins">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2240280" y="2428875"/>
            <a:ext cx="4868545" cy="32632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4500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nextCondLst>
                <p:cond evt="onClick" delay="0">
                  <p:tgtEl>
                    <p:spTgt spid="4"/>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61110"/>
            <a:ext cx="8229600" cy="757555"/>
          </a:xfrm>
        </p:spPr>
        <p:txBody>
          <a:bodyPr/>
          <a:p>
            <a:r>
              <a:rPr lang="zh-CN" altLang="en-US"/>
              <a:t>一、坚持人与自然和谐共生</a:t>
            </a:r>
            <a:endParaRPr lang="zh-CN" altLang="en-US"/>
          </a:p>
        </p:txBody>
      </p:sp>
      <p:grpSp>
        <p:nvGrpSpPr>
          <p:cNvPr id="180226" name="组合 1"/>
          <p:cNvGrpSpPr/>
          <p:nvPr/>
        </p:nvGrpSpPr>
        <p:grpSpPr>
          <a:xfrm>
            <a:off x="881698" y="2121479"/>
            <a:ext cx="7325055" cy="1174806"/>
            <a:chOff x="828770" y="1759334"/>
            <a:chExt cx="7325427" cy="1175953"/>
          </a:xfrm>
        </p:grpSpPr>
        <p:grpSp>
          <p:nvGrpSpPr>
            <p:cNvPr id="180231" name="组合 6"/>
            <p:cNvGrpSpPr/>
            <p:nvPr/>
          </p:nvGrpSpPr>
          <p:grpSpPr>
            <a:xfrm>
              <a:off x="828770" y="1759334"/>
              <a:ext cx="7325427" cy="1175953"/>
              <a:chOff x="2237174" y="1135481"/>
              <a:chExt cx="7453071" cy="2293519"/>
            </a:xfrm>
          </p:grpSpPr>
          <p:sp>
            <p:nvSpPr>
              <p:cNvPr id="8" name="文本框 7"/>
              <p:cNvSpPr txBox="1">
                <a:spLocks noChangeArrowheads="1"/>
              </p:cNvSpPr>
              <p:nvPr/>
            </p:nvSpPr>
            <p:spPr bwMode="auto">
              <a:xfrm>
                <a:off x="2440695" y="1312246"/>
                <a:ext cx="7102227" cy="1912206"/>
              </a:xfrm>
              <a:prstGeom prst="rect">
                <a:avLst/>
              </a:prstGeom>
              <a:solidFill>
                <a:srgbClr val="C00000"/>
              </a:solidFill>
              <a:ln>
                <a:solidFill>
                  <a:srgbClr val="C00000"/>
                </a:solid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en-US" sz="4000" b="1" i="0" u="none" strike="noStrike" kern="0" cap="none" spc="0" normalizeH="0" baseline="0" noProof="0" dirty="0">
                  <a:ln>
                    <a:noFill/>
                  </a:ln>
                  <a:solidFill>
                    <a:srgbClr val="FFC102"/>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180234" name="直接连接符 8"/>
              <p:cNvCxnSpPr/>
              <p:nvPr/>
            </p:nvCxnSpPr>
            <p:spPr>
              <a:xfrm>
                <a:off x="2237174" y="2894120"/>
                <a:ext cx="0" cy="534880"/>
              </a:xfrm>
              <a:prstGeom prst="line">
                <a:avLst/>
              </a:prstGeom>
              <a:ln w="28575" cap="flat" cmpd="sng">
                <a:solidFill>
                  <a:srgbClr val="FFC000"/>
                </a:solidFill>
                <a:prstDash val="solid"/>
                <a:miter/>
                <a:headEnd type="none" w="med" len="med"/>
                <a:tailEnd type="none" w="med" len="med"/>
              </a:ln>
            </p:spPr>
          </p:cxnSp>
          <p:cxnSp>
            <p:nvCxnSpPr>
              <p:cNvPr id="180235" name="直接连接符 9"/>
              <p:cNvCxnSpPr/>
              <p:nvPr/>
            </p:nvCxnSpPr>
            <p:spPr>
              <a:xfrm>
                <a:off x="2237174" y="3420122"/>
                <a:ext cx="896644" cy="0"/>
              </a:xfrm>
              <a:prstGeom prst="line">
                <a:avLst/>
              </a:prstGeom>
              <a:ln w="28575" cap="flat" cmpd="sng">
                <a:solidFill>
                  <a:srgbClr val="FFC000"/>
                </a:solidFill>
                <a:prstDash val="solid"/>
                <a:miter/>
                <a:headEnd type="none" w="med" len="med"/>
                <a:tailEnd type="none" w="med" len="med"/>
              </a:ln>
            </p:spPr>
          </p:cxnSp>
          <p:cxnSp>
            <p:nvCxnSpPr>
              <p:cNvPr id="180236" name="直接连接符 11"/>
              <p:cNvCxnSpPr/>
              <p:nvPr/>
            </p:nvCxnSpPr>
            <p:spPr>
              <a:xfrm>
                <a:off x="8793601" y="1135481"/>
                <a:ext cx="896644" cy="0"/>
              </a:xfrm>
              <a:prstGeom prst="line">
                <a:avLst/>
              </a:prstGeom>
              <a:ln w="28575" cap="flat" cmpd="sng">
                <a:solidFill>
                  <a:srgbClr val="FFC000"/>
                </a:solidFill>
                <a:prstDash val="solid"/>
                <a:miter/>
                <a:headEnd type="none" w="med" len="med"/>
                <a:tailEnd type="none" w="med" len="med"/>
              </a:ln>
            </p:spPr>
          </p:cxnSp>
          <p:cxnSp>
            <p:nvCxnSpPr>
              <p:cNvPr id="180237" name="直接连接符 12"/>
              <p:cNvCxnSpPr/>
              <p:nvPr/>
            </p:nvCxnSpPr>
            <p:spPr>
              <a:xfrm>
                <a:off x="9689909" y="1135591"/>
                <a:ext cx="0" cy="534880"/>
              </a:xfrm>
              <a:prstGeom prst="line">
                <a:avLst/>
              </a:prstGeom>
              <a:ln w="28575" cap="flat" cmpd="sng">
                <a:solidFill>
                  <a:srgbClr val="FFC000"/>
                </a:solidFill>
                <a:prstDash val="solid"/>
                <a:miter/>
                <a:headEnd type="none" w="med" len="med"/>
                <a:tailEnd type="none" w="med" len="med"/>
              </a:ln>
            </p:spPr>
          </p:cxnSp>
        </p:grpSp>
        <p:sp>
          <p:nvSpPr>
            <p:cNvPr id="180232" name="文本框 5"/>
            <p:cNvSpPr txBox="1"/>
            <p:nvPr/>
          </p:nvSpPr>
          <p:spPr>
            <a:xfrm>
              <a:off x="1187731" y="2098894"/>
              <a:ext cx="6607175" cy="496888"/>
            </a:xfrm>
            <a:prstGeom prst="rect">
              <a:avLst/>
            </a:prstGeom>
            <a:noFill/>
            <a:ln w="9525">
              <a:noFill/>
            </a:ln>
          </p:spPr>
          <p:txBody>
            <a:bodyPr>
              <a:spAutoFit/>
            </a:bodyPr>
            <a:p>
              <a:pPr algn="ctr">
                <a:lnSpc>
                  <a:spcPct val="120000"/>
                </a:lnSpc>
                <a:spcBef>
                  <a:spcPts val="1400"/>
                </a:spcBef>
              </a:pPr>
              <a:r>
                <a:rPr lang="zh-CN" altLang="en-US" sz="2400" b="1" dirty="0">
                  <a:solidFill>
                    <a:schemeClr val="bg1"/>
                  </a:solidFill>
                  <a:latin typeface="Arial" panose="020B0604020202020204" pitchFamily="34" charset="0"/>
                </a:rPr>
                <a:t>生态文明的核心是坚持人与自然和谐共生。</a:t>
              </a:r>
              <a:endParaRPr lang="zh-CN" altLang="en-US" sz="2400" b="1" dirty="0">
                <a:solidFill>
                  <a:schemeClr val="bg1"/>
                </a:solidFill>
                <a:latin typeface="Arial" panose="020B0604020202020204" pitchFamily="34" charset="0"/>
              </a:endParaRPr>
            </a:p>
          </p:txBody>
        </p:sp>
      </p:grpSp>
      <p:sp>
        <p:nvSpPr>
          <p:cNvPr id="180228" name="文本框 1"/>
          <p:cNvSpPr txBox="1"/>
          <p:nvPr/>
        </p:nvSpPr>
        <p:spPr>
          <a:xfrm>
            <a:off x="2996248" y="3646805"/>
            <a:ext cx="2819400" cy="2306320"/>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人因自然而生，人与自然是一种共生关系，对自然的伤害最终会伤及人类自身。</a:t>
            </a:r>
            <a:endParaRPr lang="zh-CN" altLang="en-US" sz="2400" dirty="0">
              <a:solidFill>
                <a:schemeClr val="tx1"/>
              </a:solidFill>
              <a:latin typeface="微软雅黑" panose="020B0503020204020204" charset="-122"/>
              <a:ea typeface="微软雅黑" panose="020B0503020204020204" charset="-122"/>
            </a:endParaRPr>
          </a:p>
        </p:txBody>
      </p:sp>
      <p:sp>
        <p:nvSpPr>
          <p:cNvPr id="14" name="椭圆 13"/>
          <p:cNvSpPr/>
          <p:nvPr/>
        </p:nvSpPr>
        <p:spPr>
          <a:xfrm>
            <a:off x="881698" y="4170680"/>
            <a:ext cx="1222375" cy="1222375"/>
          </a:xfrm>
          <a:prstGeom prst="ellipse">
            <a:avLst/>
          </a:prstGeom>
          <a:gradFill>
            <a:gsLst>
              <a:gs pos="0">
                <a:srgbClr val="E30000"/>
              </a:gs>
              <a:gs pos="100000">
                <a:srgbClr val="760303"/>
              </a:gs>
            </a:gsLst>
            <a:lin ang="540000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cs"/>
              </a:rPr>
              <a:t>普遍共识</a:t>
            </a:r>
            <a:endParaRPr kumimoji="0" lang="zh-CN" altLang="en-US" sz="2400" b="1" i="0" u="none" strike="noStrike" kern="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cs"/>
            </a:endParaRPr>
          </a:p>
        </p:txBody>
      </p:sp>
      <p:sp>
        <p:nvSpPr>
          <p:cNvPr id="15" name="椭圆 14"/>
          <p:cNvSpPr/>
          <p:nvPr/>
        </p:nvSpPr>
        <p:spPr>
          <a:xfrm>
            <a:off x="6706235" y="4170680"/>
            <a:ext cx="1223963" cy="1222375"/>
          </a:xfrm>
          <a:prstGeom prst="ellipse">
            <a:avLst/>
          </a:prstGeom>
          <a:gradFill>
            <a:gsLst>
              <a:gs pos="0">
                <a:srgbClr val="E30000"/>
              </a:gs>
              <a:gs pos="100000">
                <a:srgbClr val="760303"/>
              </a:gs>
            </a:gsLst>
            <a:lin ang="540000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cs"/>
              </a:rPr>
              <a:t>客观规律</a:t>
            </a:r>
            <a:endParaRPr kumimoji="0" lang="zh-CN" altLang="en-US" sz="2400" b="1" i="0" u="none" strike="noStrike" kern="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1250" name="组合 4"/>
          <p:cNvGrpSpPr/>
          <p:nvPr/>
        </p:nvGrpSpPr>
        <p:grpSpPr>
          <a:xfrm>
            <a:off x="909638" y="1395413"/>
            <a:ext cx="7324725" cy="1174750"/>
            <a:chOff x="828770" y="1759390"/>
            <a:chExt cx="7325097" cy="1175897"/>
          </a:xfrm>
        </p:grpSpPr>
        <p:grpSp>
          <p:nvGrpSpPr>
            <p:cNvPr id="181258" name="组合 5"/>
            <p:cNvGrpSpPr/>
            <p:nvPr/>
          </p:nvGrpSpPr>
          <p:grpSpPr>
            <a:xfrm>
              <a:off x="828770" y="1759390"/>
              <a:ext cx="7325097" cy="1175897"/>
              <a:chOff x="2237174" y="1135591"/>
              <a:chExt cx="7452735" cy="2293409"/>
            </a:xfrm>
          </p:grpSpPr>
          <p:sp>
            <p:nvSpPr>
              <p:cNvPr id="8" name="文本框 7"/>
              <p:cNvSpPr txBox="1">
                <a:spLocks noChangeArrowheads="1"/>
              </p:cNvSpPr>
              <p:nvPr/>
            </p:nvSpPr>
            <p:spPr bwMode="auto">
              <a:xfrm>
                <a:off x="2440695" y="1312245"/>
                <a:ext cx="7102227" cy="1912208"/>
              </a:xfrm>
              <a:prstGeom prst="rect">
                <a:avLst/>
              </a:prstGeom>
              <a:solidFill>
                <a:srgbClr val="C00000"/>
              </a:solidFill>
              <a:ln>
                <a:solidFill>
                  <a:srgbClr val="C00000"/>
                </a:solid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en-US" sz="4000" b="1" i="0" u="none" strike="noStrike" kern="0" cap="none" spc="0" normalizeH="0" baseline="0" noProof="0" dirty="0">
                  <a:ln>
                    <a:noFill/>
                  </a:ln>
                  <a:solidFill>
                    <a:srgbClr val="FFC102"/>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181261" name="直接连接符 8"/>
              <p:cNvCxnSpPr/>
              <p:nvPr/>
            </p:nvCxnSpPr>
            <p:spPr>
              <a:xfrm>
                <a:off x="2237174" y="2894120"/>
                <a:ext cx="0" cy="534880"/>
              </a:xfrm>
              <a:prstGeom prst="line">
                <a:avLst/>
              </a:prstGeom>
              <a:ln w="28575" cap="flat" cmpd="sng">
                <a:solidFill>
                  <a:srgbClr val="FFC000"/>
                </a:solidFill>
                <a:prstDash val="solid"/>
                <a:miter/>
                <a:headEnd type="none" w="med" len="med"/>
                <a:tailEnd type="none" w="med" len="med"/>
              </a:ln>
            </p:spPr>
          </p:cxnSp>
          <p:cxnSp>
            <p:nvCxnSpPr>
              <p:cNvPr id="181262" name="直接连接符 9"/>
              <p:cNvCxnSpPr/>
              <p:nvPr/>
            </p:nvCxnSpPr>
            <p:spPr>
              <a:xfrm>
                <a:off x="2237174" y="3420122"/>
                <a:ext cx="896644" cy="0"/>
              </a:xfrm>
              <a:prstGeom prst="line">
                <a:avLst/>
              </a:prstGeom>
              <a:ln w="28575" cap="flat" cmpd="sng">
                <a:solidFill>
                  <a:srgbClr val="FFC000"/>
                </a:solidFill>
                <a:prstDash val="solid"/>
                <a:miter/>
                <a:headEnd type="none" w="med" len="med"/>
                <a:tailEnd type="none" w="med" len="med"/>
              </a:ln>
            </p:spPr>
          </p:cxnSp>
          <p:cxnSp>
            <p:nvCxnSpPr>
              <p:cNvPr id="181263" name="直接连接符 11"/>
              <p:cNvCxnSpPr/>
              <p:nvPr/>
            </p:nvCxnSpPr>
            <p:spPr>
              <a:xfrm>
                <a:off x="8775510" y="1157795"/>
                <a:ext cx="896644" cy="0"/>
              </a:xfrm>
              <a:prstGeom prst="line">
                <a:avLst/>
              </a:prstGeom>
              <a:ln w="28575" cap="flat" cmpd="sng">
                <a:solidFill>
                  <a:srgbClr val="FFC000"/>
                </a:solidFill>
                <a:prstDash val="solid"/>
                <a:miter/>
                <a:headEnd type="none" w="med" len="med"/>
                <a:tailEnd type="none" w="med" len="med"/>
              </a:ln>
            </p:spPr>
          </p:cxnSp>
          <p:cxnSp>
            <p:nvCxnSpPr>
              <p:cNvPr id="181264" name="直接连接符 12"/>
              <p:cNvCxnSpPr/>
              <p:nvPr/>
            </p:nvCxnSpPr>
            <p:spPr>
              <a:xfrm>
                <a:off x="9689909" y="1135591"/>
                <a:ext cx="0" cy="534880"/>
              </a:xfrm>
              <a:prstGeom prst="line">
                <a:avLst/>
              </a:prstGeom>
              <a:ln w="28575" cap="flat" cmpd="sng">
                <a:solidFill>
                  <a:srgbClr val="FFC000"/>
                </a:solidFill>
                <a:prstDash val="solid"/>
                <a:miter/>
                <a:headEnd type="none" w="med" len="med"/>
                <a:tailEnd type="none" w="med" len="med"/>
              </a:ln>
            </p:spPr>
          </p:cxnSp>
        </p:grpSp>
        <p:sp>
          <p:nvSpPr>
            <p:cNvPr id="181259" name="文本框 5"/>
            <p:cNvSpPr txBox="1"/>
            <p:nvPr/>
          </p:nvSpPr>
          <p:spPr>
            <a:xfrm>
              <a:off x="1187731" y="2098894"/>
              <a:ext cx="6607175" cy="496888"/>
            </a:xfrm>
            <a:prstGeom prst="rect">
              <a:avLst/>
            </a:prstGeom>
            <a:noFill/>
            <a:ln w="9525">
              <a:noFill/>
            </a:ln>
          </p:spPr>
          <p:txBody>
            <a:bodyPr>
              <a:spAutoFit/>
            </a:bodyPr>
            <a:p>
              <a:pPr algn="ctr">
                <a:lnSpc>
                  <a:spcPct val="120000"/>
                </a:lnSpc>
                <a:spcBef>
                  <a:spcPts val="1400"/>
                </a:spcBef>
              </a:pPr>
              <a:r>
                <a:rPr lang="zh-CN" altLang="en-US" sz="2400" b="1" dirty="0">
                  <a:solidFill>
                    <a:schemeClr val="bg1"/>
                  </a:solidFill>
                  <a:latin typeface="Arial" panose="020B0604020202020204" pitchFamily="34" charset="0"/>
                </a:rPr>
                <a:t>“万物各得其和以生，各得其养以成。”</a:t>
              </a:r>
              <a:endParaRPr lang="zh-CN" altLang="en-US" sz="2400" b="1" dirty="0">
                <a:solidFill>
                  <a:schemeClr val="bg1"/>
                </a:solidFill>
                <a:latin typeface="Arial" panose="020B0604020202020204" pitchFamily="34" charset="0"/>
              </a:endParaRPr>
            </a:p>
          </p:txBody>
        </p:sp>
      </p:grpSp>
      <p:sp>
        <p:nvSpPr>
          <p:cNvPr id="181252" name="文本框 7"/>
          <p:cNvSpPr txBox="1"/>
          <p:nvPr/>
        </p:nvSpPr>
        <p:spPr>
          <a:xfrm>
            <a:off x="637540" y="2940685"/>
            <a:ext cx="7868920" cy="977265"/>
          </a:xfrm>
          <a:prstGeom prst="rect">
            <a:avLst/>
          </a:prstGeom>
          <a:noFill/>
          <a:ln w="9525">
            <a:noFill/>
          </a:ln>
        </p:spPr>
        <p:txBody>
          <a:bodyPr wrap="square">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森林消失、土地沙化、湿地退化、水土流失、干旱缺水等严重生态问题和水、土、空气遭到污染等严重环境问题。</a:t>
            </a:r>
            <a:endParaRPr lang="zh-CN" altLang="en-US" sz="2400" b="1" dirty="0">
              <a:solidFill>
                <a:schemeClr val="tx1"/>
              </a:solidFill>
              <a:latin typeface="微软雅黑" panose="020B0503020204020204" charset="-122"/>
              <a:ea typeface="微软雅黑" panose="020B0503020204020204" charset="-122"/>
            </a:endParaRPr>
          </a:p>
        </p:txBody>
      </p:sp>
      <p:grpSp>
        <p:nvGrpSpPr>
          <p:cNvPr id="181253" name="组合 18"/>
          <p:cNvGrpSpPr/>
          <p:nvPr/>
        </p:nvGrpSpPr>
        <p:grpSpPr>
          <a:xfrm>
            <a:off x="69850" y="4546600"/>
            <a:ext cx="9004300" cy="1512888"/>
            <a:chOff x="0" y="4504972"/>
            <a:chExt cx="9957154" cy="1672965"/>
          </a:xfrm>
        </p:grpSpPr>
        <p:pic>
          <p:nvPicPr>
            <p:cNvPr id="181254" name="图片 15"/>
            <p:cNvPicPr>
              <a:picLocks noChangeAspect="1"/>
            </p:cNvPicPr>
            <p:nvPr/>
          </p:nvPicPr>
          <p:blipFill>
            <a:blip r:embed="rId1"/>
            <a:srcRect r="7713" b="21938"/>
            <a:stretch>
              <a:fillRect/>
            </a:stretch>
          </p:blipFill>
          <p:spPr>
            <a:xfrm>
              <a:off x="4885650" y="4504972"/>
              <a:ext cx="2637074" cy="1672965"/>
            </a:xfrm>
            <a:prstGeom prst="rect">
              <a:avLst/>
            </a:prstGeom>
            <a:noFill/>
            <a:ln w="9525">
              <a:noFill/>
            </a:ln>
          </p:spPr>
        </p:pic>
        <p:pic>
          <p:nvPicPr>
            <p:cNvPr id="181255" name="图片 2"/>
            <p:cNvPicPr>
              <a:picLocks noChangeAspect="1"/>
            </p:cNvPicPr>
            <p:nvPr/>
          </p:nvPicPr>
          <p:blipFill>
            <a:blip r:embed="rId2"/>
            <a:srcRect t="4112" r="6444"/>
            <a:stretch>
              <a:fillRect/>
            </a:stretch>
          </p:blipFill>
          <p:spPr>
            <a:xfrm>
              <a:off x="0" y="4504972"/>
              <a:ext cx="2524122" cy="1672965"/>
            </a:xfrm>
            <a:prstGeom prst="rect">
              <a:avLst/>
            </a:prstGeom>
            <a:noFill/>
            <a:ln w="9525">
              <a:noFill/>
            </a:ln>
          </p:spPr>
        </p:pic>
        <p:pic>
          <p:nvPicPr>
            <p:cNvPr id="181256" name="图片 13"/>
            <p:cNvPicPr>
              <a:picLocks noChangeAspect="1"/>
            </p:cNvPicPr>
            <p:nvPr/>
          </p:nvPicPr>
          <p:blipFill>
            <a:blip r:embed="rId3"/>
            <a:stretch>
              <a:fillRect/>
            </a:stretch>
          </p:blipFill>
          <p:spPr>
            <a:xfrm>
              <a:off x="2442825" y="4504972"/>
              <a:ext cx="2524122" cy="1672965"/>
            </a:xfrm>
            <a:prstGeom prst="rect">
              <a:avLst/>
            </a:prstGeom>
            <a:noFill/>
            <a:ln w="9525">
              <a:noFill/>
            </a:ln>
          </p:spPr>
        </p:pic>
        <p:pic>
          <p:nvPicPr>
            <p:cNvPr id="181257" name="图片 17"/>
            <p:cNvPicPr>
              <a:picLocks noChangeAspect="1"/>
            </p:cNvPicPr>
            <p:nvPr/>
          </p:nvPicPr>
          <p:blipFill>
            <a:blip r:embed="rId4"/>
            <a:stretch>
              <a:fillRect/>
            </a:stretch>
          </p:blipFill>
          <p:spPr>
            <a:xfrm>
              <a:off x="7441426" y="4504972"/>
              <a:ext cx="2515728" cy="1672959"/>
            </a:xfrm>
            <a:prstGeom prst="rect">
              <a:avLst/>
            </a:prstGeom>
            <a:noFill/>
            <a:ln w="9525">
              <a:noFill/>
            </a:ln>
          </p:spPr>
        </p:pic>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2274" name="组合 5"/>
          <p:cNvGrpSpPr/>
          <p:nvPr/>
        </p:nvGrpSpPr>
        <p:grpSpPr>
          <a:xfrm>
            <a:off x="909638" y="1443038"/>
            <a:ext cx="7324725" cy="1174750"/>
            <a:chOff x="828770" y="1759390"/>
            <a:chExt cx="7325097" cy="1175897"/>
          </a:xfrm>
        </p:grpSpPr>
        <p:grpSp>
          <p:nvGrpSpPr>
            <p:cNvPr id="182279" name="组合 6"/>
            <p:cNvGrpSpPr/>
            <p:nvPr/>
          </p:nvGrpSpPr>
          <p:grpSpPr>
            <a:xfrm>
              <a:off x="828770" y="1759390"/>
              <a:ext cx="7325097" cy="1175897"/>
              <a:chOff x="2237174" y="1135591"/>
              <a:chExt cx="7452735" cy="2293409"/>
            </a:xfrm>
          </p:grpSpPr>
          <p:sp>
            <p:nvSpPr>
              <p:cNvPr id="9" name="文本框 8"/>
              <p:cNvSpPr txBox="1">
                <a:spLocks noChangeArrowheads="1"/>
              </p:cNvSpPr>
              <p:nvPr/>
            </p:nvSpPr>
            <p:spPr bwMode="auto">
              <a:xfrm>
                <a:off x="2440695" y="1312245"/>
                <a:ext cx="7102227" cy="1912208"/>
              </a:xfrm>
              <a:prstGeom prst="rect">
                <a:avLst/>
              </a:prstGeom>
              <a:solidFill>
                <a:srgbClr val="C00000"/>
              </a:solidFill>
              <a:ln>
                <a:solidFill>
                  <a:srgbClr val="C00000"/>
                </a:solid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en-US" sz="4000" b="1" i="0" u="none" strike="noStrike" kern="0" cap="none" spc="0" normalizeH="0" baseline="0" noProof="0" dirty="0">
                  <a:ln>
                    <a:noFill/>
                  </a:ln>
                  <a:solidFill>
                    <a:srgbClr val="FFC102"/>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182282" name="直接连接符 9"/>
              <p:cNvCxnSpPr/>
              <p:nvPr/>
            </p:nvCxnSpPr>
            <p:spPr>
              <a:xfrm>
                <a:off x="2237174" y="2894120"/>
                <a:ext cx="0" cy="534880"/>
              </a:xfrm>
              <a:prstGeom prst="line">
                <a:avLst/>
              </a:prstGeom>
              <a:ln w="28575" cap="flat" cmpd="sng">
                <a:solidFill>
                  <a:srgbClr val="FFC000"/>
                </a:solidFill>
                <a:prstDash val="solid"/>
                <a:miter/>
                <a:headEnd type="none" w="med" len="med"/>
                <a:tailEnd type="none" w="med" len="med"/>
              </a:ln>
            </p:spPr>
          </p:cxnSp>
          <p:cxnSp>
            <p:nvCxnSpPr>
              <p:cNvPr id="182283" name="直接连接符 11"/>
              <p:cNvCxnSpPr/>
              <p:nvPr/>
            </p:nvCxnSpPr>
            <p:spPr>
              <a:xfrm>
                <a:off x="2237174" y="3420122"/>
                <a:ext cx="896644" cy="0"/>
              </a:xfrm>
              <a:prstGeom prst="line">
                <a:avLst/>
              </a:prstGeom>
              <a:ln w="28575" cap="flat" cmpd="sng">
                <a:solidFill>
                  <a:srgbClr val="FFC000"/>
                </a:solidFill>
                <a:prstDash val="solid"/>
                <a:miter/>
                <a:headEnd type="none" w="med" len="med"/>
                <a:tailEnd type="none" w="med" len="med"/>
              </a:ln>
            </p:spPr>
          </p:cxnSp>
          <p:cxnSp>
            <p:nvCxnSpPr>
              <p:cNvPr id="182284" name="直接连接符 12"/>
              <p:cNvCxnSpPr/>
              <p:nvPr/>
            </p:nvCxnSpPr>
            <p:spPr>
              <a:xfrm>
                <a:off x="8775510" y="1157795"/>
                <a:ext cx="896644" cy="0"/>
              </a:xfrm>
              <a:prstGeom prst="line">
                <a:avLst/>
              </a:prstGeom>
              <a:ln w="28575" cap="flat" cmpd="sng">
                <a:solidFill>
                  <a:srgbClr val="FFC000"/>
                </a:solidFill>
                <a:prstDash val="solid"/>
                <a:miter/>
                <a:headEnd type="none" w="med" len="med"/>
                <a:tailEnd type="none" w="med" len="med"/>
              </a:ln>
            </p:spPr>
          </p:cxnSp>
          <p:cxnSp>
            <p:nvCxnSpPr>
              <p:cNvPr id="182285" name="直接连接符 13"/>
              <p:cNvCxnSpPr/>
              <p:nvPr/>
            </p:nvCxnSpPr>
            <p:spPr>
              <a:xfrm>
                <a:off x="9689909" y="1135591"/>
                <a:ext cx="0" cy="534880"/>
              </a:xfrm>
              <a:prstGeom prst="line">
                <a:avLst/>
              </a:prstGeom>
              <a:ln w="28575" cap="flat" cmpd="sng">
                <a:solidFill>
                  <a:srgbClr val="FFC000"/>
                </a:solidFill>
                <a:prstDash val="solid"/>
                <a:miter/>
                <a:headEnd type="none" w="med" len="med"/>
                <a:tailEnd type="none" w="med" len="med"/>
              </a:ln>
            </p:spPr>
          </p:cxnSp>
        </p:grpSp>
        <p:sp>
          <p:nvSpPr>
            <p:cNvPr id="182280" name="文本框 5"/>
            <p:cNvSpPr txBox="1"/>
            <p:nvPr/>
          </p:nvSpPr>
          <p:spPr>
            <a:xfrm>
              <a:off x="1187563" y="2098811"/>
              <a:ext cx="6675459" cy="534556"/>
            </a:xfrm>
            <a:prstGeom prst="rect">
              <a:avLst/>
            </a:prstGeom>
            <a:noFill/>
            <a:ln w="9525">
              <a:noFill/>
            </a:ln>
          </p:spPr>
          <p:txBody>
            <a:bodyPr wrap="square">
              <a:spAutoFit/>
            </a:bodyPr>
            <a:p>
              <a:pPr algn="ctr">
                <a:lnSpc>
                  <a:spcPct val="120000"/>
                </a:lnSpc>
                <a:spcBef>
                  <a:spcPts val="1400"/>
                </a:spcBef>
              </a:pPr>
              <a:r>
                <a:rPr lang="zh-CN" altLang="en-US" sz="2400" b="1" dirty="0">
                  <a:solidFill>
                    <a:schemeClr val="bg1"/>
                  </a:solidFill>
                  <a:latin typeface="Arial" panose="020B0604020202020204" pitchFamily="34" charset="0"/>
                </a:rPr>
                <a:t>尊重自然，是人与自然相处时应秉持的首要态度</a:t>
              </a:r>
              <a:endParaRPr lang="zh-CN" altLang="en-US" sz="2400" b="1" dirty="0">
                <a:solidFill>
                  <a:schemeClr val="bg1"/>
                </a:solidFill>
                <a:latin typeface="Arial" panose="020B0604020202020204" pitchFamily="34" charset="0"/>
              </a:endParaRPr>
            </a:p>
          </p:txBody>
        </p:sp>
      </p:grpSp>
      <p:sp>
        <p:nvSpPr>
          <p:cNvPr id="182276" name="文本框 1"/>
          <p:cNvSpPr txBox="1"/>
          <p:nvPr/>
        </p:nvSpPr>
        <p:spPr>
          <a:xfrm>
            <a:off x="5064125" y="2773998"/>
            <a:ext cx="3757613" cy="2749550"/>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人对自然怀有敬畏之心、感恩之情、报恩之意，尊重自然界的创造和存在，绝不能凌驾于自然之上，只有尊重自然才是人与自然相处的科学态度。</a:t>
            </a:r>
            <a:endParaRPr lang="zh-CN" altLang="en-US" sz="2400" dirty="0">
              <a:solidFill>
                <a:schemeClr val="tx1"/>
              </a:solidFill>
              <a:latin typeface="微软雅黑" panose="020B0503020204020204" charset="-122"/>
              <a:ea typeface="微软雅黑" panose="020B0503020204020204" charset="-122"/>
            </a:endParaRPr>
          </a:p>
        </p:txBody>
      </p:sp>
      <p:sp>
        <p:nvSpPr>
          <p:cNvPr id="15" name="椭圆 14"/>
          <p:cNvSpPr/>
          <p:nvPr/>
        </p:nvSpPr>
        <p:spPr>
          <a:xfrm>
            <a:off x="568643" y="3379788"/>
            <a:ext cx="1222375" cy="1222375"/>
          </a:xfrm>
          <a:prstGeom prst="ellipse">
            <a:avLst/>
          </a:prstGeom>
          <a:gradFill>
            <a:gsLst>
              <a:gs pos="0">
                <a:srgbClr val="E30000"/>
              </a:gs>
              <a:gs pos="100000">
                <a:srgbClr val="760303"/>
              </a:gs>
            </a:gsLst>
            <a:lin ang="540000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cs"/>
              </a:rPr>
              <a:t>要求</a:t>
            </a:r>
            <a:endParaRPr kumimoji="0" lang="zh-CN" altLang="en-US" sz="2400" b="1" i="0" u="none" strike="noStrike" kern="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cs"/>
            </a:endParaRPr>
          </a:p>
        </p:txBody>
      </p:sp>
      <p:pic>
        <p:nvPicPr>
          <p:cNvPr id="4" name="图片 3"/>
          <p:cNvPicPr>
            <a:picLocks noChangeAspect="1"/>
          </p:cNvPicPr>
          <p:nvPr/>
        </p:nvPicPr>
        <p:blipFill>
          <a:blip r:embed="rId1"/>
          <a:stretch>
            <a:fillRect/>
          </a:stretch>
        </p:blipFill>
        <p:spPr>
          <a:xfrm>
            <a:off x="2077326" y="3222536"/>
            <a:ext cx="2774950" cy="1852922"/>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3298" name="组合 5"/>
          <p:cNvGrpSpPr/>
          <p:nvPr/>
        </p:nvGrpSpPr>
        <p:grpSpPr>
          <a:xfrm>
            <a:off x="909638" y="1366838"/>
            <a:ext cx="7324725" cy="1174750"/>
            <a:chOff x="828770" y="1759390"/>
            <a:chExt cx="7325097" cy="1175897"/>
          </a:xfrm>
        </p:grpSpPr>
        <p:grpSp>
          <p:nvGrpSpPr>
            <p:cNvPr id="183303" name="组合 6"/>
            <p:cNvGrpSpPr/>
            <p:nvPr/>
          </p:nvGrpSpPr>
          <p:grpSpPr>
            <a:xfrm>
              <a:off x="828770" y="1759390"/>
              <a:ext cx="7325097" cy="1175897"/>
              <a:chOff x="2237174" y="1135591"/>
              <a:chExt cx="7452735" cy="2293409"/>
            </a:xfrm>
          </p:grpSpPr>
          <p:sp>
            <p:nvSpPr>
              <p:cNvPr id="9" name="文本框 8"/>
              <p:cNvSpPr txBox="1">
                <a:spLocks noChangeArrowheads="1"/>
              </p:cNvSpPr>
              <p:nvPr/>
            </p:nvSpPr>
            <p:spPr bwMode="auto">
              <a:xfrm>
                <a:off x="2440695" y="1312245"/>
                <a:ext cx="7102227" cy="1912208"/>
              </a:xfrm>
              <a:prstGeom prst="rect">
                <a:avLst/>
              </a:prstGeom>
              <a:solidFill>
                <a:srgbClr val="C00000"/>
              </a:solidFill>
              <a:ln>
                <a:solidFill>
                  <a:srgbClr val="C00000"/>
                </a:solid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en-US" sz="4000" b="1" i="0" u="none" strike="noStrike" kern="0" cap="none" spc="0" normalizeH="0" baseline="0" noProof="0" dirty="0">
                  <a:ln>
                    <a:noFill/>
                  </a:ln>
                  <a:solidFill>
                    <a:srgbClr val="FFC102"/>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183306" name="直接连接符 9"/>
              <p:cNvCxnSpPr/>
              <p:nvPr/>
            </p:nvCxnSpPr>
            <p:spPr>
              <a:xfrm>
                <a:off x="2237174" y="2894120"/>
                <a:ext cx="0" cy="534880"/>
              </a:xfrm>
              <a:prstGeom prst="line">
                <a:avLst/>
              </a:prstGeom>
              <a:ln w="28575" cap="flat" cmpd="sng">
                <a:solidFill>
                  <a:srgbClr val="FFC000"/>
                </a:solidFill>
                <a:prstDash val="solid"/>
                <a:miter/>
                <a:headEnd type="none" w="med" len="med"/>
                <a:tailEnd type="none" w="med" len="med"/>
              </a:ln>
            </p:spPr>
          </p:cxnSp>
          <p:cxnSp>
            <p:nvCxnSpPr>
              <p:cNvPr id="183307" name="直接连接符 11"/>
              <p:cNvCxnSpPr/>
              <p:nvPr/>
            </p:nvCxnSpPr>
            <p:spPr>
              <a:xfrm>
                <a:off x="2237174" y="3420122"/>
                <a:ext cx="896644" cy="0"/>
              </a:xfrm>
              <a:prstGeom prst="line">
                <a:avLst/>
              </a:prstGeom>
              <a:ln w="28575" cap="flat" cmpd="sng">
                <a:solidFill>
                  <a:srgbClr val="FFC000"/>
                </a:solidFill>
                <a:prstDash val="solid"/>
                <a:miter/>
                <a:headEnd type="none" w="med" len="med"/>
                <a:tailEnd type="none" w="med" len="med"/>
              </a:ln>
            </p:spPr>
          </p:cxnSp>
          <p:cxnSp>
            <p:nvCxnSpPr>
              <p:cNvPr id="183308" name="直接连接符 12"/>
              <p:cNvCxnSpPr/>
              <p:nvPr/>
            </p:nvCxnSpPr>
            <p:spPr>
              <a:xfrm>
                <a:off x="8775510" y="1157795"/>
                <a:ext cx="896644" cy="0"/>
              </a:xfrm>
              <a:prstGeom prst="line">
                <a:avLst/>
              </a:prstGeom>
              <a:ln w="28575" cap="flat" cmpd="sng">
                <a:solidFill>
                  <a:srgbClr val="FFC000"/>
                </a:solidFill>
                <a:prstDash val="solid"/>
                <a:miter/>
                <a:headEnd type="none" w="med" len="med"/>
                <a:tailEnd type="none" w="med" len="med"/>
              </a:ln>
            </p:spPr>
          </p:cxnSp>
          <p:cxnSp>
            <p:nvCxnSpPr>
              <p:cNvPr id="183309" name="直接连接符 13"/>
              <p:cNvCxnSpPr/>
              <p:nvPr/>
            </p:nvCxnSpPr>
            <p:spPr>
              <a:xfrm>
                <a:off x="9689909" y="1135591"/>
                <a:ext cx="0" cy="534880"/>
              </a:xfrm>
              <a:prstGeom prst="line">
                <a:avLst/>
              </a:prstGeom>
              <a:ln w="28575" cap="flat" cmpd="sng">
                <a:solidFill>
                  <a:srgbClr val="FFC000"/>
                </a:solidFill>
                <a:prstDash val="solid"/>
                <a:miter/>
                <a:headEnd type="none" w="med" len="med"/>
                <a:tailEnd type="none" w="med" len="med"/>
              </a:ln>
            </p:spPr>
          </p:cxnSp>
        </p:grpSp>
        <p:sp>
          <p:nvSpPr>
            <p:cNvPr id="183304" name="文本框 5"/>
            <p:cNvSpPr txBox="1"/>
            <p:nvPr/>
          </p:nvSpPr>
          <p:spPr>
            <a:xfrm>
              <a:off x="1187563" y="2098811"/>
              <a:ext cx="6675459" cy="534556"/>
            </a:xfrm>
            <a:prstGeom prst="rect">
              <a:avLst/>
            </a:prstGeom>
            <a:noFill/>
            <a:ln w="9525">
              <a:noFill/>
            </a:ln>
          </p:spPr>
          <p:txBody>
            <a:bodyPr wrap="square">
              <a:spAutoFit/>
            </a:bodyPr>
            <a:p>
              <a:pPr algn="ctr">
                <a:lnSpc>
                  <a:spcPct val="120000"/>
                </a:lnSpc>
                <a:spcBef>
                  <a:spcPts val="1400"/>
                </a:spcBef>
              </a:pPr>
              <a:r>
                <a:rPr lang="zh-CN" altLang="en-US" sz="2400" b="1" dirty="0">
                  <a:solidFill>
                    <a:schemeClr val="bg1"/>
                  </a:solidFill>
                  <a:latin typeface="Arial" panose="020B0604020202020204" pitchFamily="34" charset="0"/>
                </a:rPr>
                <a:t>顺应自然，是人与自然相处时应遵循的基本原则</a:t>
              </a:r>
              <a:endParaRPr lang="zh-CN" altLang="en-US" sz="2400" b="1" dirty="0">
                <a:solidFill>
                  <a:schemeClr val="bg1"/>
                </a:solidFill>
                <a:latin typeface="Arial" panose="020B0604020202020204" pitchFamily="34" charset="0"/>
              </a:endParaRPr>
            </a:p>
          </p:txBody>
        </p:sp>
      </p:grpSp>
      <p:sp>
        <p:nvSpPr>
          <p:cNvPr id="15" name="椭圆 14"/>
          <p:cNvSpPr/>
          <p:nvPr/>
        </p:nvSpPr>
        <p:spPr>
          <a:xfrm>
            <a:off x="1109663" y="3849688"/>
            <a:ext cx="1222375" cy="1222375"/>
          </a:xfrm>
          <a:prstGeom prst="ellipse">
            <a:avLst/>
          </a:prstGeom>
          <a:gradFill>
            <a:gsLst>
              <a:gs pos="0">
                <a:srgbClr val="E30000"/>
              </a:gs>
              <a:gs pos="100000">
                <a:srgbClr val="760303"/>
              </a:gs>
            </a:gsLst>
            <a:lin ang="540000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cs"/>
              </a:rPr>
              <a:t>要求</a:t>
            </a:r>
            <a:endParaRPr kumimoji="0" lang="zh-CN" altLang="en-US" sz="2400" b="1" i="0" u="none" strike="noStrike" kern="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cs"/>
            </a:endParaRPr>
          </a:p>
        </p:txBody>
      </p:sp>
      <p:sp>
        <p:nvSpPr>
          <p:cNvPr id="183301" name="文本框 1"/>
          <p:cNvSpPr txBox="1"/>
          <p:nvPr/>
        </p:nvSpPr>
        <p:spPr>
          <a:xfrm>
            <a:off x="1629410" y="2825750"/>
            <a:ext cx="6024245" cy="534035"/>
          </a:xfrm>
          <a:prstGeom prst="rect">
            <a:avLst/>
          </a:prstGeom>
          <a:noFill/>
          <a:ln w="9525">
            <a:noFill/>
          </a:ln>
        </p:spPr>
        <p:txBody>
          <a:bodyPr wrap="square">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人顺应自然的客观规律，按自然规律办事。</a:t>
            </a:r>
            <a:endParaRPr lang="zh-CN" altLang="en-US" sz="2400" dirty="0">
              <a:solidFill>
                <a:schemeClr val="tx1"/>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3695700" y="3519805"/>
            <a:ext cx="3286760" cy="2177415"/>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3" name="文本框 1"/>
          <p:cNvSpPr txBox="1"/>
          <p:nvPr/>
        </p:nvSpPr>
        <p:spPr>
          <a:xfrm>
            <a:off x="319405" y="2472055"/>
            <a:ext cx="8533130" cy="1641475"/>
          </a:xfrm>
          <a:prstGeom prst="rect">
            <a:avLst/>
          </a:prstGeom>
          <a:noFill/>
          <a:ln w="9525">
            <a:noFill/>
          </a:ln>
        </p:spPr>
        <p:txBody>
          <a:bodyPr wrap="square">
            <a:spAutoFit/>
          </a:bodyPr>
          <a:p>
            <a:pPr algn="just">
              <a:lnSpc>
                <a:spcPct val="140000"/>
              </a:lnSpc>
              <a:spcBef>
                <a:spcPts val="1400"/>
              </a:spcBef>
            </a:pPr>
            <a:r>
              <a:rPr lang="en-US" altLang="zh-CN" sz="2400" dirty="0">
                <a:solidFill>
                  <a:schemeClr val="tx1"/>
                </a:solidFill>
                <a:latin typeface="微软雅黑" panose="020B0503020204020204" charset="-122"/>
                <a:ea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rPr>
              <a:t>人发挥主观能动性，在向自然界索取生存发展之需的同时，呵护自然，回报自然，保护自然界的生态系统，对自然界不能只讲索取不讲投入、只讲利用不讲建设。</a:t>
            </a:r>
            <a:endParaRPr lang="zh-CN" altLang="en-US" sz="2400" dirty="0">
              <a:solidFill>
                <a:schemeClr val="tx1"/>
              </a:solidFill>
              <a:latin typeface="微软雅黑" panose="020B0503020204020204" charset="-122"/>
              <a:ea typeface="微软雅黑" panose="020B0503020204020204" charset="-122"/>
            </a:endParaRPr>
          </a:p>
        </p:txBody>
      </p:sp>
      <p:grpSp>
        <p:nvGrpSpPr>
          <p:cNvPr id="184324" name="组合 5"/>
          <p:cNvGrpSpPr/>
          <p:nvPr/>
        </p:nvGrpSpPr>
        <p:grpSpPr>
          <a:xfrm>
            <a:off x="909638" y="1201738"/>
            <a:ext cx="7324725" cy="1174750"/>
            <a:chOff x="828770" y="1759390"/>
            <a:chExt cx="7325097" cy="1175897"/>
          </a:xfrm>
        </p:grpSpPr>
        <p:grpSp>
          <p:nvGrpSpPr>
            <p:cNvPr id="184327" name="组合 6"/>
            <p:cNvGrpSpPr/>
            <p:nvPr/>
          </p:nvGrpSpPr>
          <p:grpSpPr>
            <a:xfrm>
              <a:off x="828770" y="1759390"/>
              <a:ext cx="7325097" cy="1175897"/>
              <a:chOff x="2237174" y="1135591"/>
              <a:chExt cx="7452735" cy="2293409"/>
            </a:xfrm>
          </p:grpSpPr>
          <p:sp>
            <p:nvSpPr>
              <p:cNvPr id="9" name="文本框 8"/>
              <p:cNvSpPr txBox="1">
                <a:spLocks noChangeArrowheads="1"/>
              </p:cNvSpPr>
              <p:nvPr/>
            </p:nvSpPr>
            <p:spPr bwMode="auto">
              <a:xfrm>
                <a:off x="2440695" y="1312245"/>
                <a:ext cx="7102227" cy="1912208"/>
              </a:xfrm>
              <a:prstGeom prst="rect">
                <a:avLst/>
              </a:prstGeom>
              <a:solidFill>
                <a:srgbClr val="C00000"/>
              </a:solidFill>
              <a:ln>
                <a:solidFill>
                  <a:srgbClr val="C00000"/>
                </a:solidFill>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marL="0" marR="0" lvl="0" indent="0" algn="ctr" defTabSz="4572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en-US" sz="4000" b="1" i="0" u="none" strike="noStrike" kern="0" cap="none" spc="0" normalizeH="0" baseline="0" noProof="0" dirty="0">
                  <a:ln>
                    <a:noFill/>
                  </a:ln>
                  <a:solidFill>
                    <a:srgbClr val="FFC102"/>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184330" name="直接连接符 9"/>
              <p:cNvCxnSpPr/>
              <p:nvPr/>
            </p:nvCxnSpPr>
            <p:spPr>
              <a:xfrm>
                <a:off x="2237174" y="2894120"/>
                <a:ext cx="0" cy="534880"/>
              </a:xfrm>
              <a:prstGeom prst="line">
                <a:avLst/>
              </a:prstGeom>
              <a:ln w="28575" cap="flat" cmpd="sng">
                <a:solidFill>
                  <a:srgbClr val="FFC000"/>
                </a:solidFill>
                <a:prstDash val="solid"/>
                <a:miter/>
                <a:headEnd type="none" w="med" len="med"/>
                <a:tailEnd type="none" w="med" len="med"/>
              </a:ln>
            </p:spPr>
          </p:cxnSp>
          <p:cxnSp>
            <p:nvCxnSpPr>
              <p:cNvPr id="184331" name="直接连接符 11"/>
              <p:cNvCxnSpPr/>
              <p:nvPr/>
            </p:nvCxnSpPr>
            <p:spPr>
              <a:xfrm>
                <a:off x="2237174" y="3420122"/>
                <a:ext cx="896644" cy="0"/>
              </a:xfrm>
              <a:prstGeom prst="line">
                <a:avLst/>
              </a:prstGeom>
              <a:ln w="28575" cap="flat" cmpd="sng">
                <a:solidFill>
                  <a:srgbClr val="FFC000"/>
                </a:solidFill>
                <a:prstDash val="solid"/>
                <a:miter/>
                <a:headEnd type="none" w="med" len="med"/>
                <a:tailEnd type="none" w="med" len="med"/>
              </a:ln>
            </p:spPr>
          </p:cxnSp>
          <p:cxnSp>
            <p:nvCxnSpPr>
              <p:cNvPr id="184332" name="直接连接符 12"/>
              <p:cNvCxnSpPr/>
              <p:nvPr/>
            </p:nvCxnSpPr>
            <p:spPr>
              <a:xfrm>
                <a:off x="8775510" y="1157795"/>
                <a:ext cx="896644" cy="0"/>
              </a:xfrm>
              <a:prstGeom prst="line">
                <a:avLst/>
              </a:prstGeom>
              <a:ln w="28575" cap="flat" cmpd="sng">
                <a:solidFill>
                  <a:srgbClr val="FFC000"/>
                </a:solidFill>
                <a:prstDash val="solid"/>
                <a:miter/>
                <a:headEnd type="none" w="med" len="med"/>
                <a:tailEnd type="none" w="med" len="med"/>
              </a:ln>
            </p:spPr>
          </p:cxnSp>
          <p:cxnSp>
            <p:nvCxnSpPr>
              <p:cNvPr id="184333" name="直接连接符 13"/>
              <p:cNvCxnSpPr/>
              <p:nvPr/>
            </p:nvCxnSpPr>
            <p:spPr>
              <a:xfrm>
                <a:off x="9689909" y="1135591"/>
                <a:ext cx="0" cy="534880"/>
              </a:xfrm>
              <a:prstGeom prst="line">
                <a:avLst/>
              </a:prstGeom>
              <a:ln w="28575" cap="flat" cmpd="sng">
                <a:solidFill>
                  <a:srgbClr val="FFC000"/>
                </a:solidFill>
                <a:prstDash val="solid"/>
                <a:miter/>
                <a:headEnd type="none" w="med" len="med"/>
                <a:tailEnd type="none" w="med" len="med"/>
              </a:ln>
            </p:spPr>
          </p:cxnSp>
        </p:grpSp>
        <p:sp>
          <p:nvSpPr>
            <p:cNvPr id="184328" name="文本框 5"/>
            <p:cNvSpPr txBox="1"/>
            <p:nvPr/>
          </p:nvSpPr>
          <p:spPr>
            <a:xfrm>
              <a:off x="1187563" y="2098811"/>
              <a:ext cx="6716736" cy="534556"/>
            </a:xfrm>
            <a:prstGeom prst="rect">
              <a:avLst/>
            </a:prstGeom>
            <a:noFill/>
            <a:ln w="9525">
              <a:noFill/>
            </a:ln>
          </p:spPr>
          <p:txBody>
            <a:bodyPr wrap="square">
              <a:spAutoFit/>
            </a:bodyPr>
            <a:p>
              <a:pPr algn="ctr">
                <a:lnSpc>
                  <a:spcPct val="120000"/>
                </a:lnSpc>
                <a:spcBef>
                  <a:spcPts val="1400"/>
                </a:spcBef>
              </a:pPr>
              <a:r>
                <a:rPr lang="zh-CN" altLang="en-US" sz="2400" b="1" dirty="0">
                  <a:solidFill>
                    <a:schemeClr val="bg1"/>
                  </a:solidFill>
                  <a:latin typeface="Arial" panose="020B0604020202020204" pitchFamily="34" charset="0"/>
                </a:rPr>
                <a:t>保护自然，是人与自然相处时应承担的重要责任</a:t>
              </a:r>
              <a:endParaRPr lang="zh-CN" altLang="en-US" sz="2400" b="1" dirty="0">
                <a:solidFill>
                  <a:schemeClr val="bg1"/>
                </a:solidFill>
                <a:latin typeface="Arial" panose="020B0604020202020204" pitchFamily="34" charset="0"/>
              </a:endParaRPr>
            </a:p>
          </p:txBody>
        </p:sp>
      </p:grpSp>
      <p:sp>
        <p:nvSpPr>
          <p:cNvPr id="15" name="椭圆 14"/>
          <p:cNvSpPr/>
          <p:nvPr/>
        </p:nvSpPr>
        <p:spPr>
          <a:xfrm>
            <a:off x="1109663" y="4411980"/>
            <a:ext cx="1222375" cy="1222375"/>
          </a:xfrm>
          <a:prstGeom prst="ellipse">
            <a:avLst/>
          </a:prstGeom>
          <a:gradFill>
            <a:gsLst>
              <a:gs pos="0">
                <a:srgbClr val="E30000"/>
              </a:gs>
              <a:gs pos="100000">
                <a:srgbClr val="760303"/>
              </a:gs>
            </a:gsLst>
            <a:lin ang="5400000" scaled="0"/>
          </a:gra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cs"/>
              </a:rPr>
              <a:t>要求</a:t>
            </a:r>
            <a:endParaRPr kumimoji="0" lang="zh-CN" altLang="en-US" sz="2400" b="1" i="0" u="none" strike="noStrike" kern="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cs"/>
            </a:endParaRPr>
          </a:p>
        </p:txBody>
      </p:sp>
      <p:pic>
        <p:nvPicPr>
          <p:cNvPr id="4" name="图片 3"/>
          <p:cNvPicPr>
            <a:picLocks noChangeAspect="1"/>
          </p:cNvPicPr>
          <p:nvPr/>
        </p:nvPicPr>
        <p:blipFill>
          <a:blip r:embed="rId1"/>
          <a:stretch>
            <a:fillRect/>
          </a:stretch>
        </p:blipFill>
        <p:spPr>
          <a:xfrm>
            <a:off x="3581424" y="4151138"/>
            <a:ext cx="3085164" cy="1953731"/>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17500" y="1120775"/>
            <a:ext cx="8451850" cy="1106805"/>
          </a:xfrm>
          <a:solidFill>
            <a:schemeClr val="accent2">
              <a:lumMod val="60000"/>
              <a:lumOff val="40000"/>
            </a:schemeClr>
          </a:solidFill>
        </p:spPr>
        <p:txBody>
          <a:bodyPr/>
          <a:p>
            <a:pPr>
              <a:lnSpc>
                <a:spcPct val="150000"/>
              </a:lnSpc>
            </a:pPr>
            <a:r>
              <a:rPr lang="zh-CN" altLang="en-US" sz="2400" b="0">
                <a:solidFill>
                  <a:schemeClr val="bg1"/>
                </a:solidFill>
                <a:cs typeface="+mn-cs"/>
                <a:sym typeface="+mn-ea"/>
              </a:rPr>
              <a:t>新发展理念是中国共产党关于</a:t>
            </a:r>
            <a:r>
              <a:rPr lang="zh-CN" altLang="en-US" sz="2400">
                <a:solidFill>
                  <a:srgbClr val="FF0000"/>
                </a:solidFill>
                <a:cs typeface="+mn-cs"/>
                <a:sym typeface="+mn-ea"/>
              </a:rPr>
              <a:t>发展理论的重大升华</a:t>
            </a:r>
            <a:r>
              <a:rPr lang="zh-CN" altLang="en-US" sz="2400" b="0">
                <a:solidFill>
                  <a:schemeClr val="bg1"/>
                </a:solidFill>
                <a:cs typeface="+mn-cs"/>
                <a:sym typeface="+mn-ea"/>
              </a:rPr>
              <a:t>，是习近平新时代中国特色社会主义经济思想的主要内容。</a:t>
            </a:r>
            <a:endParaRPr lang="zh-CN" altLang="en-US" sz="2400" b="0">
              <a:solidFill>
                <a:schemeClr val="bg1"/>
              </a:solidFill>
              <a:cs typeface="+mn-cs"/>
              <a:sym typeface="+mn-ea"/>
            </a:endParaRPr>
          </a:p>
        </p:txBody>
      </p:sp>
      <p:sp>
        <p:nvSpPr>
          <p:cNvPr id="21507" name="文本框 1"/>
          <p:cNvSpPr txBox="1"/>
          <p:nvPr/>
        </p:nvSpPr>
        <p:spPr>
          <a:xfrm>
            <a:off x="515620" y="2360930"/>
            <a:ext cx="8253730" cy="3520440"/>
          </a:xfrm>
          <a:prstGeom prst="rect">
            <a:avLst/>
          </a:prstGeom>
          <a:noFill/>
          <a:ln w="9525">
            <a:noFill/>
          </a:ln>
        </p:spPr>
        <p:txBody>
          <a:bodyPr wrap="square">
            <a:spAutoFit/>
          </a:bodyPr>
          <a:p>
            <a:pPr algn="just">
              <a:lnSpc>
                <a:spcPct val="150000"/>
              </a:lnSpc>
              <a:spcBef>
                <a:spcPts val="1400"/>
              </a:spcBef>
            </a:pP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新发展理念“不是凭空得来的，是我们在深刻总结国内外发展经验教训的基础上形成的，也是在深刻分析国内外发展大势的基础上形成的，集中反映了我们党对经济社会发展规律认识的深化，也是针对我国发展中的突出矛盾和问题提出来的”。</a:t>
            </a:r>
            <a:endParaRPr lang="zh-CN" altLang="en-US" sz="2400" dirty="0">
              <a:latin typeface="Arial" panose="020B0604020202020204" pitchFamily="34" charset="0"/>
            </a:endParaRPr>
          </a:p>
          <a:p>
            <a:pPr algn="r">
              <a:lnSpc>
                <a:spcPct val="130000"/>
              </a:lnSpc>
              <a:spcBef>
                <a:spcPts val="1400"/>
              </a:spcBef>
            </a:pPr>
            <a:r>
              <a:rPr lang="en-US" altLang="zh-CN" sz="2400" b="1" dirty="0">
                <a:solidFill>
                  <a:srgbClr val="C00000"/>
                </a:solidFill>
                <a:latin typeface="Arial" panose="020B0604020202020204" pitchFamily="34" charset="0"/>
              </a:rPr>
              <a:t>——</a:t>
            </a:r>
            <a:r>
              <a:rPr lang="zh-CN" altLang="en-US" sz="2400" b="1" dirty="0">
                <a:solidFill>
                  <a:srgbClr val="C00000"/>
                </a:solidFill>
                <a:latin typeface="Arial" panose="020B0604020202020204" pitchFamily="34" charset="0"/>
              </a:rPr>
              <a:t>习近平（</a:t>
            </a:r>
            <a:r>
              <a:rPr lang="en-US" altLang="zh-CN" sz="2400" b="1" dirty="0">
                <a:solidFill>
                  <a:srgbClr val="C00000"/>
                </a:solidFill>
                <a:latin typeface="Arial" panose="020B0604020202020204" pitchFamily="34" charset="0"/>
              </a:rPr>
              <a:t>《</a:t>
            </a:r>
            <a:r>
              <a:rPr lang="zh-CN" altLang="en-US" sz="2400" b="1" dirty="0">
                <a:solidFill>
                  <a:srgbClr val="C00000"/>
                </a:solidFill>
                <a:latin typeface="Arial" panose="020B0604020202020204" pitchFamily="34" charset="0"/>
              </a:rPr>
              <a:t>以新的发展理念引领发展</a:t>
            </a:r>
            <a:r>
              <a:rPr lang="en-US" altLang="zh-CN" sz="2400" b="1" dirty="0">
                <a:solidFill>
                  <a:srgbClr val="C00000"/>
                </a:solidFill>
                <a:latin typeface="Arial" panose="020B0604020202020204" pitchFamily="34" charset="0"/>
              </a:rPr>
              <a:t>》</a:t>
            </a:r>
            <a:r>
              <a:rPr lang="zh-CN" altLang="en-US" sz="2400" b="1" dirty="0">
                <a:solidFill>
                  <a:srgbClr val="C00000"/>
                </a:solidFill>
                <a:latin typeface="Arial" panose="020B0604020202020204" pitchFamily="34" charset="0"/>
              </a:rPr>
              <a:t>）</a:t>
            </a:r>
            <a:endParaRPr lang="zh-CN" altLang="en-US" sz="2400" b="1" dirty="0">
              <a:solidFill>
                <a:srgbClr val="C00000"/>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7" name="文本框 1"/>
          <p:cNvSpPr txBox="1"/>
          <p:nvPr/>
        </p:nvSpPr>
        <p:spPr>
          <a:xfrm>
            <a:off x="549275" y="1490980"/>
            <a:ext cx="7990840" cy="977265"/>
          </a:xfrm>
          <a:prstGeom prst="rect">
            <a:avLst/>
          </a:prstGeom>
          <a:noFill/>
          <a:ln w="9525">
            <a:noFill/>
          </a:ln>
        </p:spPr>
        <p:txBody>
          <a:bodyPr wrap="square">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建设以资源环境承载力为基础、以自然规律为准则、以可持续发展为目标的</a:t>
            </a:r>
            <a:r>
              <a:rPr lang="zh-CN" altLang="en-US" sz="2400" b="1" dirty="0">
                <a:solidFill>
                  <a:srgbClr val="FF0000"/>
                </a:solidFill>
                <a:latin typeface="微软雅黑" panose="020B0503020204020204" charset="-122"/>
                <a:ea typeface="微软雅黑" panose="020B0503020204020204" charset="-122"/>
              </a:rPr>
              <a:t>资源节约型、环境友好型社会</a:t>
            </a:r>
            <a:r>
              <a:rPr lang="zh-CN" altLang="en-US" sz="2400" dirty="0">
                <a:solidFill>
                  <a:schemeClr val="tx2"/>
                </a:solidFill>
                <a:latin typeface="微软雅黑" panose="020B0503020204020204" charset="-122"/>
                <a:ea typeface="微软雅黑" panose="020B0503020204020204" charset="-122"/>
              </a:rPr>
              <a:t>。</a:t>
            </a:r>
            <a:endParaRPr lang="zh-CN" altLang="en-US" sz="2400" dirty="0">
              <a:solidFill>
                <a:schemeClr val="tx2"/>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2112955" y="2851149"/>
            <a:ext cx="4918090" cy="321627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6370" name="Picture 2" descr="http://fms.news.cn/swf/stwm2015_qmtt/images/pic1.jpg"/>
          <p:cNvPicPr>
            <a:picLocks noChangeAspect="1"/>
          </p:cNvPicPr>
          <p:nvPr/>
        </p:nvPicPr>
        <p:blipFill>
          <a:blip r:embed="rId1"/>
          <a:srcRect b="88055"/>
          <a:stretch>
            <a:fillRect/>
          </a:stretch>
        </p:blipFill>
        <p:spPr>
          <a:xfrm>
            <a:off x="2286000" y="1339850"/>
            <a:ext cx="4572000" cy="836613"/>
          </a:xfrm>
          <a:prstGeom prst="rect">
            <a:avLst/>
          </a:prstGeom>
          <a:noFill/>
          <a:ln w="9525">
            <a:noFill/>
          </a:ln>
        </p:spPr>
      </p:pic>
      <p:pic>
        <p:nvPicPr>
          <p:cNvPr id="186371" name="Picture 2" descr="http://fms.news.cn/swf/stwm2015_qmtt/images/pic1.jpg"/>
          <p:cNvPicPr>
            <a:picLocks noChangeAspect="1"/>
          </p:cNvPicPr>
          <p:nvPr/>
        </p:nvPicPr>
        <p:blipFill>
          <a:blip r:embed="rId1"/>
          <a:srcRect t="49673" b="15578"/>
          <a:stretch>
            <a:fillRect/>
          </a:stretch>
        </p:blipFill>
        <p:spPr>
          <a:xfrm>
            <a:off x="4572000" y="2627313"/>
            <a:ext cx="4572000" cy="2436812"/>
          </a:xfrm>
          <a:prstGeom prst="rect">
            <a:avLst/>
          </a:prstGeom>
          <a:noFill/>
          <a:ln w="9525">
            <a:noFill/>
          </a:ln>
        </p:spPr>
      </p:pic>
      <p:pic>
        <p:nvPicPr>
          <p:cNvPr id="186372" name="Picture 2" descr="http://fms.news.cn/swf/stwm2015_qmtt/images/pic1.jpg"/>
          <p:cNvPicPr>
            <a:picLocks noChangeAspect="1"/>
          </p:cNvPicPr>
          <p:nvPr/>
        </p:nvPicPr>
        <p:blipFill>
          <a:blip r:embed="rId1"/>
          <a:srcRect t="13120" b="52132"/>
          <a:stretch>
            <a:fillRect/>
          </a:stretch>
        </p:blipFill>
        <p:spPr>
          <a:xfrm>
            <a:off x="0" y="2627313"/>
            <a:ext cx="4572000" cy="2436812"/>
          </a:xfrm>
          <a:prstGeom prst="rect">
            <a:avLst/>
          </a:prstGeom>
          <a:noFill/>
          <a:ln w="9525">
            <a:noFill/>
          </a:ln>
        </p:spPr>
      </p:pic>
      <p:pic>
        <p:nvPicPr>
          <p:cNvPr id="186373" name="Picture 2" descr="http://fms.news.cn/swf/stwm2015_qmtt/images/pic1.jpg"/>
          <p:cNvPicPr>
            <a:picLocks noChangeAspect="1"/>
          </p:cNvPicPr>
          <p:nvPr/>
        </p:nvPicPr>
        <p:blipFill>
          <a:blip r:embed="rId1"/>
          <a:srcRect t="84964" b="2460"/>
          <a:stretch>
            <a:fillRect/>
          </a:stretch>
        </p:blipFill>
        <p:spPr>
          <a:xfrm>
            <a:off x="2286000" y="5356225"/>
            <a:ext cx="4572000" cy="881063"/>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二、形成人与自然和谐发展新格局</a:t>
            </a:r>
            <a:endParaRPr lang="zh-CN" altLang="en-US"/>
          </a:p>
        </p:txBody>
      </p:sp>
      <p:grpSp>
        <p:nvGrpSpPr>
          <p:cNvPr id="187395" name="组合 6"/>
          <p:cNvGrpSpPr/>
          <p:nvPr/>
        </p:nvGrpSpPr>
        <p:grpSpPr>
          <a:xfrm>
            <a:off x="692150" y="2259013"/>
            <a:ext cx="7900988" cy="863600"/>
            <a:chOff x="3697908" y="1980953"/>
            <a:chExt cx="7327311" cy="503237"/>
          </a:xfrm>
        </p:grpSpPr>
        <p:sp>
          <p:nvSpPr>
            <p:cNvPr id="8" name="圆角矩形 11"/>
            <p:cNvSpPr/>
            <p:nvPr/>
          </p:nvSpPr>
          <p:spPr bwMode="auto">
            <a:xfrm>
              <a:off x="3697908" y="1980953"/>
              <a:ext cx="503504" cy="503237"/>
            </a:xfrm>
            <a:prstGeom prst="roundRect">
              <a:avLst>
                <a:gd name="adj" fmla="val 8243"/>
              </a:avLst>
            </a:prstGeom>
            <a:solidFill>
              <a:srgbClr val="FFC000"/>
            </a:solidFill>
            <a:ln w="25400" cap="flat" cmpd="sng" algn="ctr">
              <a:solidFill>
                <a:srgbClr val="FFC000"/>
              </a:solidFill>
              <a:prstDash val="solid"/>
            </a:ln>
            <a:effectLst/>
          </p:spPr>
          <p:txBody>
            <a:bodyPr anchor="ctr"/>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DFPYeaSong-B5" pitchFamily="18" charset="-120"/>
                  <a:cs typeface="Arial" panose="020B0604020202020204" pitchFamily="34" charset="0"/>
                </a:rPr>
                <a:t>1</a:t>
              </a:r>
              <a:endParaRPr kumimoji="0" lang="zh-CN" altLang="en-US"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DFPYeaSong-B5" pitchFamily="18" charset="-120"/>
                <a:cs typeface="Arial" panose="020B0604020202020204" pitchFamily="34" charset="0"/>
              </a:endParaRPr>
            </a:p>
          </p:txBody>
        </p:sp>
        <p:sp>
          <p:nvSpPr>
            <p:cNvPr id="9" name="矩形 8"/>
            <p:cNvSpPr/>
            <p:nvPr/>
          </p:nvSpPr>
          <p:spPr>
            <a:xfrm>
              <a:off x="4292691" y="2087336"/>
              <a:ext cx="6732528" cy="268270"/>
            </a:xfrm>
            <a:prstGeom prst="rect">
              <a:avLst/>
            </a:prstGeom>
          </p:spPr>
          <p:txBody>
            <a:bodyPr>
              <a:spAutoFit/>
            </a:bodyPr>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chemeClr val="tx2"/>
                  </a:solidFill>
                  <a:effectLst/>
                  <a:uLnTx/>
                  <a:uFillTx/>
                  <a:latin typeface="Arial" panose="020B0604020202020204" pitchFamily="34" charset="0"/>
                  <a:ea typeface="微软雅黑" panose="020B0503020204020204" charset="-122"/>
                  <a:cs typeface="+mn-cs"/>
                  <a:sym typeface="Arial" panose="020B0604020202020204" pitchFamily="34" charset="0"/>
                </a:rPr>
                <a:t>把节约资源放在首位。</a:t>
              </a:r>
              <a:endParaRPr kumimoji="0" lang="zh-CN" altLang="en-US" sz="2400" i="0" u="none" strike="noStrike" kern="0" cap="none" spc="0" normalizeH="0" baseline="0" noProof="0" dirty="0">
                <a:ln>
                  <a:noFill/>
                </a:ln>
                <a:solidFill>
                  <a:schemeClr val="tx2"/>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187410" name="直接连接符 9"/>
            <p:cNvCxnSpPr/>
            <p:nvPr/>
          </p:nvCxnSpPr>
          <p:spPr>
            <a:xfrm>
              <a:off x="3758317" y="1980953"/>
              <a:ext cx="7175699" cy="0"/>
            </a:xfrm>
            <a:prstGeom prst="line">
              <a:avLst/>
            </a:prstGeom>
            <a:ln w="6350" cap="flat" cmpd="sng">
              <a:solidFill>
                <a:srgbClr val="FFC000"/>
              </a:solidFill>
              <a:prstDash val="solid"/>
              <a:miter/>
              <a:headEnd type="none" w="med" len="med"/>
              <a:tailEnd type="none" w="med" len="med"/>
            </a:ln>
          </p:spPr>
        </p:cxnSp>
      </p:grpSp>
      <p:grpSp>
        <p:nvGrpSpPr>
          <p:cNvPr id="187396" name="组合 11"/>
          <p:cNvGrpSpPr/>
          <p:nvPr/>
        </p:nvGrpSpPr>
        <p:grpSpPr>
          <a:xfrm>
            <a:off x="692150" y="3156903"/>
            <a:ext cx="7900988" cy="863600"/>
            <a:chOff x="3697908" y="1980953"/>
            <a:chExt cx="7327311" cy="503237"/>
          </a:xfrm>
        </p:grpSpPr>
        <p:sp>
          <p:nvSpPr>
            <p:cNvPr id="13" name="圆角矩形 11"/>
            <p:cNvSpPr/>
            <p:nvPr/>
          </p:nvSpPr>
          <p:spPr bwMode="auto">
            <a:xfrm>
              <a:off x="3697908" y="1980953"/>
              <a:ext cx="503504" cy="503237"/>
            </a:xfrm>
            <a:prstGeom prst="roundRect">
              <a:avLst>
                <a:gd name="adj" fmla="val 8243"/>
              </a:avLst>
            </a:prstGeom>
            <a:solidFill>
              <a:srgbClr val="FFC000"/>
            </a:solidFill>
            <a:ln w="25400" cap="flat" cmpd="sng" algn="ctr">
              <a:solidFill>
                <a:srgbClr val="FFC000"/>
              </a:solidFill>
              <a:prstDash val="solid"/>
            </a:ln>
            <a:effectLst/>
          </p:spPr>
          <p:txBody>
            <a:bodyPr anchor="ctr"/>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DFPYeaSong-B5" pitchFamily="18" charset="-120"/>
                  <a:cs typeface="Arial" panose="020B0604020202020204" pitchFamily="34" charset="0"/>
                </a:rPr>
                <a:t>2</a:t>
              </a:r>
              <a:endParaRPr kumimoji="0" lang="zh-CN" altLang="en-US"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DFPYeaSong-B5" pitchFamily="18" charset="-120"/>
                <a:cs typeface="Arial" panose="020B0604020202020204" pitchFamily="34" charset="0"/>
              </a:endParaRPr>
            </a:p>
          </p:txBody>
        </p:sp>
        <p:sp>
          <p:nvSpPr>
            <p:cNvPr id="14" name="矩形 13"/>
            <p:cNvSpPr/>
            <p:nvPr/>
          </p:nvSpPr>
          <p:spPr>
            <a:xfrm>
              <a:off x="4292691" y="2087336"/>
              <a:ext cx="6732528" cy="268270"/>
            </a:xfrm>
            <a:prstGeom prst="rect">
              <a:avLst/>
            </a:prstGeom>
          </p:spPr>
          <p:txBody>
            <a:bodyPr>
              <a:spAutoFit/>
            </a:bodyPr>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chemeClr val="tx2"/>
                  </a:solidFill>
                  <a:effectLst/>
                  <a:uLnTx/>
                  <a:uFillTx/>
                  <a:latin typeface="Arial" panose="020B0604020202020204" pitchFamily="34" charset="0"/>
                  <a:ea typeface="微软雅黑" panose="020B0503020204020204" charset="-122"/>
                  <a:cs typeface="+mn-cs"/>
                  <a:sym typeface="Arial" panose="020B0604020202020204" pitchFamily="34" charset="0"/>
                </a:rPr>
                <a:t>坚持保护优先、自然恢复为主</a:t>
              </a:r>
              <a:endParaRPr kumimoji="0" lang="zh-CN" altLang="en-US" sz="2400" i="0" u="none" strike="noStrike" kern="0" cap="none" spc="0" normalizeH="0" baseline="0" noProof="0" dirty="0">
                <a:ln>
                  <a:noFill/>
                </a:ln>
                <a:solidFill>
                  <a:schemeClr val="tx2"/>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187407" name="直接连接符 14"/>
            <p:cNvCxnSpPr/>
            <p:nvPr/>
          </p:nvCxnSpPr>
          <p:spPr>
            <a:xfrm>
              <a:off x="3758317" y="1980953"/>
              <a:ext cx="7175699" cy="0"/>
            </a:xfrm>
            <a:prstGeom prst="line">
              <a:avLst/>
            </a:prstGeom>
            <a:ln w="6350" cap="flat" cmpd="sng">
              <a:solidFill>
                <a:srgbClr val="FFC000"/>
              </a:solidFill>
              <a:prstDash val="solid"/>
              <a:miter/>
              <a:headEnd type="none" w="med" len="med"/>
              <a:tailEnd type="none" w="med" len="med"/>
            </a:ln>
          </p:spPr>
        </p:cxnSp>
      </p:grpSp>
      <p:grpSp>
        <p:nvGrpSpPr>
          <p:cNvPr id="187397" name="组合 15"/>
          <p:cNvGrpSpPr/>
          <p:nvPr/>
        </p:nvGrpSpPr>
        <p:grpSpPr>
          <a:xfrm>
            <a:off x="692150" y="4054793"/>
            <a:ext cx="7900988" cy="865187"/>
            <a:chOff x="3697908" y="1980953"/>
            <a:chExt cx="7327311" cy="503237"/>
          </a:xfrm>
        </p:grpSpPr>
        <p:sp>
          <p:nvSpPr>
            <p:cNvPr id="17" name="圆角矩形 11"/>
            <p:cNvSpPr/>
            <p:nvPr/>
          </p:nvSpPr>
          <p:spPr bwMode="auto">
            <a:xfrm>
              <a:off x="3697908" y="1980953"/>
              <a:ext cx="503504" cy="503237"/>
            </a:xfrm>
            <a:prstGeom prst="roundRect">
              <a:avLst>
                <a:gd name="adj" fmla="val 8243"/>
              </a:avLst>
            </a:prstGeom>
            <a:solidFill>
              <a:srgbClr val="FFC000"/>
            </a:solidFill>
            <a:ln w="25400" cap="flat" cmpd="sng" algn="ctr">
              <a:solidFill>
                <a:srgbClr val="FFC000"/>
              </a:solidFill>
              <a:prstDash val="solid"/>
            </a:ln>
            <a:effectLst/>
          </p:spPr>
          <p:txBody>
            <a:bodyPr anchor="ctr"/>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DFPYeaSong-B5" pitchFamily="18" charset="-120"/>
                  <a:cs typeface="Arial" panose="020B0604020202020204" pitchFamily="34" charset="0"/>
                </a:rPr>
                <a:t>3</a:t>
              </a:r>
              <a:endParaRPr kumimoji="0" lang="zh-CN" altLang="en-US"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DFPYeaSong-B5" pitchFamily="18" charset="-120"/>
                <a:cs typeface="Arial" panose="020B0604020202020204" pitchFamily="34" charset="0"/>
              </a:endParaRPr>
            </a:p>
          </p:txBody>
        </p:sp>
        <p:sp>
          <p:nvSpPr>
            <p:cNvPr id="18" name="矩形 17"/>
            <p:cNvSpPr/>
            <p:nvPr/>
          </p:nvSpPr>
          <p:spPr>
            <a:xfrm>
              <a:off x="4292691" y="2087140"/>
              <a:ext cx="6732528" cy="267778"/>
            </a:xfrm>
            <a:prstGeom prst="rect">
              <a:avLst/>
            </a:prstGeom>
          </p:spPr>
          <p:txBody>
            <a:bodyPr>
              <a:spAutoFit/>
            </a:bodyPr>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chemeClr val="tx2"/>
                  </a:solidFill>
                  <a:effectLst/>
                  <a:uLnTx/>
                  <a:uFillTx/>
                  <a:latin typeface="Arial" panose="020B0604020202020204" pitchFamily="34" charset="0"/>
                  <a:ea typeface="微软雅黑" panose="020B0503020204020204" charset="-122"/>
                  <a:cs typeface="+mn-cs"/>
                  <a:sym typeface="Arial" panose="020B0604020202020204" pitchFamily="34" charset="0"/>
                </a:rPr>
                <a:t>着力推进绿色发展、循环发展、低碳发展。</a:t>
              </a:r>
              <a:endParaRPr kumimoji="0" lang="zh-CN" altLang="en-US" sz="2400" i="0" u="none" strike="noStrike" kern="0" cap="none" spc="0" normalizeH="0" baseline="0" noProof="0" dirty="0">
                <a:ln>
                  <a:noFill/>
                </a:ln>
                <a:solidFill>
                  <a:schemeClr val="tx2"/>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187404" name="直接连接符 18"/>
            <p:cNvCxnSpPr/>
            <p:nvPr/>
          </p:nvCxnSpPr>
          <p:spPr>
            <a:xfrm>
              <a:off x="3758317" y="1980953"/>
              <a:ext cx="7175699" cy="0"/>
            </a:xfrm>
            <a:prstGeom prst="line">
              <a:avLst/>
            </a:prstGeom>
            <a:ln w="6350" cap="flat" cmpd="sng">
              <a:solidFill>
                <a:srgbClr val="FFC000"/>
              </a:solidFill>
              <a:prstDash val="solid"/>
              <a:miter/>
              <a:headEnd type="none" w="med" len="med"/>
              <a:tailEnd type="none" w="med" len="med"/>
            </a:ln>
          </p:spPr>
        </p:cxnSp>
      </p:grpSp>
      <p:grpSp>
        <p:nvGrpSpPr>
          <p:cNvPr id="187398" name="组合 19"/>
          <p:cNvGrpSpPr/>
          <p:nvPr/>
        </p:nvGrpSpPr>
        <p:grpSpPr>
          <a:xfrm>
            <a:off x="692150" y="4954270"/>
            <a:ext cx="7802563" cy="1012508"/>
            <a:chOff x="3697908" y="1980953"/>
            <a:chExt cx="7236108" cy="590179"/>
          </a:xfrm>
        </p:grpSpPr>
        <p:sp>
          <p:nvSpPr>
            <p:cNvPr id="21" name="圆角矩形 11"/>
            <p:cNvSpPr/>
            <p:nvPr/>
          </p:nvSpPr>
          <p:spPr bwMode="auto">
            <a:xfrm>
              <a:off x="3697908" y="1980953"/>
              <a:ext cx="503509" cy="503382"/>
            </a:xfrm>
            <a:prstGeom prst="roundRect">
              <a:avLst>
                <a:gd name="adj" fmla="val 8243"/>
              </a:avLst>
            </a:prstGeom>
            <a:solidFill>
              <a:srgbClr val="FFC000"/>
            </a:solidFill>
            <a:ln w="25400" cap="flat" cmpd="sng" algn="ctr">
              <a:solidFill>
                <a:srgbClr val="FFC000"/>
              </a:solidFill>
              <a:prstDash val="solid"/>
            </a:ln>
            <a:effectLst/>
          </p:spPr>
          <p:txBody>
            <a:bodyPr anchor="ctr"/>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DFPYeaSong-B5" pitchFamily="18" charset="-120"/>
                  <a:cs typeface="Arial" panose="020B0604020202020204" pitchFamily="34" charset="0"/>
                </a:rPr>
                <a:t>4</a:t>
              </a:r>
              <a:endParaRPr kumimoji="0" lang="zh-CN" altLang="en-US" sz="2800" b="1" i="1"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DFPYeaSong-B5" pitchFamily="18" charset="-120"/>
                <a:cs typeface="Arial" panose="020B0604020202020204" pitchFamily="34" charset="0"/>
              </a:endParaRPr>
            </a:p>
          </p:txBody>
        </p:sp>
        <p:sp>
          <p:nvSpPr>
            <p:cNvPr id="22" name="矩形 21"/>
            <p:cNvSpPr/>
            <p:nvPr/>
          </p:nvSpPr>
          <p:spPr>
            <a:xfrm>
              <a:off x="4292697" y="2087367"/>
              <a:ext cx="6382203" cy="483765"/>
            </a:xfrm>
            <a:prstGeom prst="rect">
              <a:avLst/>
            </a:prstGeom>
          </p:spPr>
          <p:txBody>
            <a:bodyPr>
              <a:spAutoFit/>
            </a:bodyPr>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chemeClr val="tx2"/>
                  </a:solidFill>
                  <a:effectLst/>
                  <a:uLnTx/>
                  <a:uFillTx/>
                  <a:latin typeface="Arial" panose="020B0604020202020204" pitchFamily="34" charset="0"/>
                  <a:ea typeface="微软雅黑" panose="020B0503020204020204" charset="-122"/>
                  <a:cs typeface="+mn-cs"/>
                  <a:sym typeface="Arial" panose="020B0604020202020204" pitchFamily="34" charset="0"/>
                </a:rPr>
                <a:t>形成节约资源和保护环境的空间格局、产业结构、生产方式、生活方式。</a:t>
              </a:r>
              <a:endParaRPr kumimoji="0" lang="zh-CN" altLang="en-US" sz="2400" i="0" u="none" strike="noStrike" kern="0" cap="none" spc="0" normalizeH="0" baseline="0" noProof="0" dirty="0">
                <a:ln>
                  <a:noFill/>
                </a:ln>
                <a:solidFill>
                  <a:schemeClr val="tx2"/>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cxnSp>
          <p:nvCxnSpPr>
            <p:cNvPr id="187401" name="直接连接符 22"/>
            <p:cNvCxnSpPr/>
            <p:nvPr/>
          </p:nvCxnSpPr>
          <p:spPr>
            <a:xfrm>
              <a:off x="3758317" y="1980953"/>
              <a:ext cx="7175699" cy="0"/>
            </a:xfrm>
            <a:prstGeom prst="line">
              <a:avLst/>
            </a:prstGeom>
            <a:ln w="6350" cap="flat" cmpd="sng">
              <a:solidFill>
                <a:srgbClr val="FFC000"/>
              </a:solidFill>
              <a:prstDash val="solid"/>
              <a:miter/>
              <a:headEnd type="none" w="med" len="med"/>
              <a:tailEnd type="none" w="med" len="med"/>
            </a:ln>
          </p:spPr>
        </p:cxn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整治秦岭</a:t>
            </a:r>
            <a:endParaRPr lang="zh-CN" altLang="en-US"/>
          </a:p>
        </p:txBody>
      </p:sp>
      <p:pic>
        <p:nvPicPr>
          <p:cNvPr id="4" name="西安：秦岭北麓违建别墅问题追踪，14栋违建别墅5处违建集中拆除">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308860" y="2519680"/>
            <a:ext cx="4361815" cy="2999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2005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nextCondLst>
                <p:cond evt="onClick" delay="0">
                  <p:tgtEl>
                    <p:spTgt spid="4"/>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三、加快生态文明体制改革</a:t>
            </a:r>
            <a:endParaRPr lang="zh-CN" altLang="en-US"/>
          </a:p>
        </p:txBody>
      </p:sp>
      <p:sp>
        <p:nvSpPr>
          <p:cNvPr id="188419" name="文本框 1"/>
          <p:cNvSpPr txBox="1"/>
          <p:nvPr/>
        </p:nvSpPr>
        <p:spPr>
          <a:xfrm>
            <a:off x="2060575" y="2507933"/>
            <a:ext cx="3168650" cy="534035"/>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推进绿色发展</a:t>
            </a:r>
            <a:endParaRPr lang="zh-CN" altLang="en-US" sz="2400" b="1" dirty="0">
              <a:solidFill>
                <a:schemeClr val="tx2"/>
              </a:solidFill>
              <a:latin typeface="微软雅黑" panose="020B0503020204020204" charset="-122"/>
              <a:ea typeface="微软雅黑" panose="020B0503020204020204" charset="-122"/>
            </a:endParaRPr>
          </a:p>
        </p:txBody>
      </p:sp>
      <p:sp>
        <p:nvSpPr>
          <p:cNvPr id="188420" name="文本框 3"/>
          <p:cNvSpPr txBox="1"/>
          <p:nvPr/>
        </p:nvSpPr>
        <p:spPr>
          <a:xfrm>
            <a:off x="2849880" y="3402965"/>
            <a:ext cx="3706813" cy="498475"/>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着力解决突出环境问题</a:t>
            </a:r>
            <a:endParaRPr lang="zh-CN" altLang="en-US" sz="2400" b="1" dirty="0">
              <a:solidFill>
                <a:schemeClr val="tx2"/>
              </a:solidFill>
              <a:latin typeface="微软雅黑" panose="020B0503020204020204" charset="-122"/>
              <a:ea typeface="微软雅黑" panose="020B0503020204020204" charset="-122"/>
            </a:endParaRPr>
          </a:p>
        </p:txBody>
      </p:sp>
      <p:sp>
        <p:nvSpPr>
          <p:cNvPr id="188421" name="文本框 4"/>
          <p:cNvSpPr txBox="1"/>
          <p:nvPr/>
        </p:nvSpPr>
        <p:spPr>
          <a:xfrm>
            <a:off x="2060575" y="4373245"/>
            <a:ext cx="3495675" cy="496888"/>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加大生态系统保护力度</a:t>
            </a:r>
            <a:endParaRPr lang="zh-CN" altLang="en-US" sz="2400" b="1" dirty="0">
              <a:solidFill>
                <a:schemeClr val="tx2"/>
              </a:solidFill>
              <a:latin typeface="微软雅黑" panose="020B0503020204020204" charset="-122"/>
              <a:ea typeface="微软雅黑" panose="020B0503020204020204" charset="-122"/>
            </a:endParaRPr>
          </a:p>
        </p:txBody>
      </p:sp>
      <p:sp>
        <p:nvSpPr>
          <p:cNvPr id="188422" name="文本框 5"/>
          <p:cNvSpPr txBox="1"/>
          <p:nvPr/>
        </p:nvSpPr>
        <p:spPr>
          <a:xfrm>
            <a:off x="2993390" y="5341303"/>
            <a:ext cx="3706813" cy="498475"/>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改革生态环境监管体制</a:t>
            </a:r>
            <a:endParaRPr lang="zh-CN" altLang="en-US" sz="2400" b="1" dirty="0">
              <a:solidFill>
                <a:schemeClr val="tx2"/>
              </a:solidFill>
              <a:latin typeface="微软雅黑" panose="020B0503020204020204" charset="-122"/>
              <a:ea typeface="微软雅黑" panose="020B0503020204020204" charset="-122"/>
            </a:endParaRPr>
          </a:p>
        </p:txBody>
      </p:sp>
      <p:sp>
        <p:nvSpPr>
          <p:cNvPr id="8" name="AutoShape 17"/>
          <p:cNvSpPr>
            <a:spLocks noChangeArrowheads="1"/>
          </p:cNvSpPr>
          <p:nvPr/>
        </p:nvSpPr>
        <p:spPr bwMode="auto">
          <a:xfrm>
            <a:off x="608013" y="2217420"/>
            <a:ext cx="1228725" cy="1065213"/>
          </a:xfrm>
          <a:prstGeom prst="hexagon">
            <a:avLst>
              <a:gd name="adj" fmla="val 30740"/>
              <a:gd name="vf" fmla="val 115470"/>
            </a:avLst>
          </a:prstGeom>
          <a:solidFill>
            <a:srgbClr val="FFC000"/>
          </a:solidFill>
          <a:ln w="3175" cap="flat" cmpd="sng" algn="ctr">
            <a:solidFill>
              <a:srgbClr val="EAEAEA"/>
            </a:solidFill>
            <a:prstDash val="solid"/>
          </a:ln>
          <a:effectLst>
            <a:outerShdw blurRad="50800" dist="38100" dir="5400000" algn="t" rotWithShape="0">
              <a:prstClr val="black">
                <a:alpha val="40000"/>
              </a:prstClr>
            </a:outerShdw>
          </a:effectLst>
        </p:spPr>
        <p:txBody>
          <a:bodyPr anchor="ctr"/>
          <a:p>
            <a:pPr marL="0" marR="0" lvl="0" indent="0" algn="ctr" defTabSz="457200" rtl="0" eaLnBrk="0" fontAlgn="base" latinLnBrk="0" hangingPunct="0">
              <a:lnSpc>
                <a:spcPct val="12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rPr>
              <a:t>第一</a:t>
            </a:r>
            <a:endParaRPr kumimoji="0" lang="zh-CN" altLang="en-US" sz="2400" b="1"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p:txBody>
      </p:sp>
      <p:sp>
        <p:nvSpPr>
          <p:cNvPr id="9" name="AutoShape 17"/>
          <p:cNvSpPr>
            <a:spLocks noChangeArrowheads="1"/>
          </p:cNvSpPr>
          <p:nvPr/>
        </p:nvSpPr>
        <p:spPr bwMode="auto">
          <a:xfrm>
            <a:off x="1397318" y="3117215"/>
            <a:ext cx="1228725" cy="1063625"/>
          </a:xfrm>
          <a:prstGeom prst="hexagon">
            <a:avLst>
              <a:gd name="adj" fmla="val 30740"/>
              <a:gd name="vf" fmla="val 115470"/>
            </a:avLst>
          </a:prstGeom>
          <a:solidFill>
            <a:srgbClr val="FFC000"/>
          </a:solidFill>
          <a:ln w="3175" cap="flat" cmpd="sng" algn="ctr">
            <a:solidFill>
              <a:srgbClr val="EAEAEA"/>
            </a:solidFill>
            <a:prstDash val="solid"/>
          </a:ln>
          <a:effectLst>
            <a:outerShdw blurRad="50800" dist="38100" dir="5400000" algn="t" rotWithShape="0">
              <a:prstClr val="black">
                <a:alpha val="40000"/>
              </a:prstClr>
            </a:outerShdw>
          </a:effectLst>
        </p:spPr>
        <p:txBody>
          <a:bodyPr anchor="ctr"/>
          <a:p>
            <a:pPr marL="0" marR="0" lvl="0" indent="0" algn="ctr" defTabSz="457200" rtl="0" eaLnBrk="0" fontAlgn="base" latinLnBrk="0" hangingPunct="0">
              <a:lnSpc>
                <a:spcPct val="12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rPr>
              <a:t>第二</a:t>
            </a:r>
            <a:endParaRPr kumimoji="0" lang="zh-CN" altLang="en-US" sz="2400" b="1"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p:txBody>
      </p:sp>
      <p:sp>
        <p:nvSpPr>
          <p:cNvPr id="10" name="AutoShape 17"/>
          <p:cNvSpPr>
            <a:spLocks noChangeArrowheads="1"/>
          </p:cNvSpPr>
          <p:nvPr/>
        </p:nvSpPr>
        <p:spPr bwMode="auto">
          <a:xfrm>
            <a:off x="608013" y="4158933"/>
            <a:ext cx="1228725" cy="1065213"/>
          </a:xfrm>
          <a:prstGeom prst="hexagon">
            <a:avLst>
              <a:gd name="adj" fmla="val 30740"/>
              <a:gd name="vf" fmla="val 115470"/>
            </a:avLst>
          </a:prstGeom>
          <a:solidFill>
            <a:srgbClr val="FFC000"/>
          </a:solidFill>
          <a:ln w="3175" cap="flat" cmpd="sng" algn="ctr">
            <a:solidFill>
              <a:srgbClr val="EAEAEA"/>
            </a:solidFill>
            <a:prstDash val="solid"/>
          </a:ln>
          <a:effectLst>
            <a:outerShdw blurRad="50800" dist="38100" dir="5400000" algn="t" rotWithShape="0">
              <a:prstClr val="black">
                <a:alpha val="40000"/>
              </a:prstClr>
            </a:outerShdw>
          </a:effectLst>
        </p:spPr>
        <p:txBody>
          <a:bodyPr anchor="ctr"/>
          <a:p>
            <a:pPr marL="0" marR="0" lvl="0" indent="0" algn="ctr" defTabSz="457200" rtl="0" eaLnBrk="0" fontAlgn="base" latinLnBrk="0" hangingPunct="0">
              <a:lnSpc>
                <a:spcPct val="12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rPr>
              <a:t>第三</a:t>
            </a:r>
            <a:endParaRPr kumimoji="0" lang="zh-CN" altLang="en-US" sz="2400" b="1"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p:txBody>
      </p:sp>
      <p:sp>
        <p:nvSpPr>
          <p:cNvPr id="12" name="AutoShape 17"/>
          <p:cNvSpPr>
            <a:spLocks noChangeArrowheads="1"/>
          </p:cNvSpPr>
          <p:nvPr/>
        </p:nvSpPr>
        <p:spPr bwMode="auto">
          <a:xfrm>
            <a:off x="1540828" y="5058728"/>
            <a:ext cx="1228725" cy="1063625"/>
          </a:xfrm>
          <a:prstGeom prst="hexagon">
            <a:avLst>
              <a:gd name="adj" fmla="val 30740"/>
              <a:gd name="vf" fmla="val 115470"/>
            </a:avLst>
          </a:prstGeom>
          <a:solidFill>
            <a:srgbClr val="FFC000"/>
          </a:solidFill>
          <a:ln w="3175" cap="flat" cmpd="sng" algn="ctr">
            <a:solidFill>
              <a:srgbClr val="EAEAEA"/>
            </a:solidFill>
            <a:prstDash val="solid"/>
          </a:ln>
          <a:effectLst>
            <a:outerShdw blurRad="50800" dist="38100" dir="5400000" algn="t" rotWithShape="0">
              <a:prstClr val="black">
                <a:alpha val="40000"/>
              </a:prstClr>
            </a:outerShdw>
          </a:effectLst>
        </p:spPr>
        <p:txBody>
          <a:bodyPr anchor="ctr"/>
          <a:p>
            <a:pPr marL="0" marR="0" lvl="0" indent="0" algn="ctr" defTabSz="457200" rtl="0" eaLnBrk="0" fontAlgn="base" latinLnBrk="0" hangingPunct="0">
              <a:lnSpc>
                <a:spcPct val="12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rPr>
              <a:t>第四</a:t>
            </a:r>
            <a:endParaRPr kumimoji="0" lang="zh-CN" altLang="en-US" sz="2400" b="1" i="0" u="none" strike="noStrike" kern="0" cap="none" spc="0" normalizeH="0" baseline="0" noProof="0" dirty="0">
              <a:ln>
                <a:noFill/>
              </a:ln>
              <a:solidFill>
                <a:schemeClr val="tx2"/>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21285" y="1330960"/>
            <a:ext cx="8782685" cy="4832350"/>
          </a:xfrm>
        </p:spPr>
        <p:txBody>
          <a:bodyPr/>
          <a:p>
            <a:r>
              <a:rPr lang="zh-CN" altLang="en-US" b="1">
                <a:solidFill>
                  <a:srgbClr val="FF0000"/>
                </a:solidFill>
              </a:rPr>
              <a:t>中共中央国务院关于加快推进生态文明建设的意见  </a:t>
            </a:r>
            <a:r>
              <a:rPr lang="en-US" altLang="zh-CN" b="1">
                <a:solidFill>
                  <a:srgbClr val="FF0000"/>
                </a:solidFill>
              </a:rPr>
              <a:t>2015</a:t>
            </a:r>
            <a:r>
              <a:rPr lang="zh-CN" altLang="en-US" b="1">
                <a:solidFill>
                  <a:srgbClr val="FF0000"/>
                </a:solidFill>
              </a:rPr>
              <a:t>年</a:t>
            </a:r>
            <a:endParaRPr lang="zh-CN" altLang="en-US"/>
          </a:p>
          <a:p>
            <a:r>
              <a:rPr lang="zh-CN" altLang="en-US">
                <a:latin typeface="楷体" panose="02010609060101010101" charset="-122"/>
                <a:ea typeface="楷体" panose="02010609060101010101" charset="-122"/>
                <a:cs typeface="楷体" panose="02010609060101010101" charset="-122"/>
              </a:rPr>
              <a:t>    全文共9个部分35条，包括总体要求；强化主体功能定位，优化国土空间开发格局；推动技术创新和结构调整，提高发展质量和效益；全面促进资源节约循环高效使用，推动利用方式根本转变；加大自然生态系统和环境保护力度，切实改善生态环境质量；健全生态文明制度体系；加强生态文明建设统计监测和执法监督；加快形成推进生态文明建设的良好社会风尚；切实加强组织领导。</a:t>
            </a:r>
            <a:endParaRPr lang="zh-CN" altLang="en-US">
              <a:latin typeface="楷体" panose="02010609060101010101" charset="-122"/>
              <a:ea typeface="楷体" panose="02010609060101010101" charset="-122"/>
              <a:cs typeface="楷体" panose="02010609060101010101" charset="-122"/>
            </a:endParaRPr>
          </a:p>
          <a:p>
            <a:r>
              <a:rPr lang="zh-CN" altLang="en-US">
                <a:latin typeface="楷体" panose="02010609060101010101" charset="-122"/>
                <a:ea typeface="楷体" panose="02010609060101010101" charset="-122"/>
                <a:cs typeface="楷体" panose="02010609060101010101" charset="-122"/>
              </a:rPr>
              <a:t>    意见提出，到2020年资源节约型和环境友好型社会建设取得重大进展，主体功能区布局基本形成，经济发展质量和效益显著提高，生态文明主流价值观在全社会得到推行，生态文明建设水平与全面建成小康社会目标相适应。</a:t>
            </a:r>
            <a:endParaRPr lang="zh-CN" altLang="en-US">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1490" name="Picture 2" descr="http://imgs.h2o-china.com/news/2017/11/1510797677790987.png"/>
          <p:cNvPicPr>
            <a:picLocks noChangeAspect="1"/>
          </p:cNvPicPr>
          <p:nvPr/>
        </p:nvPicPr>
        <p:blipFill>
          <a:blip r:embed="rId1"/>
          <a:stretch>
            <a:fillRect/>
          </a:stretch>
        </p:blipFill>
        <p:spPr>
          <a:xfrm>
            <a:off x="1034415" y="3819525"/>
            <a:ext cx="5935345" cy="2901950"/>
          </a:xfrm>
          <a:prstGeom prst="rect">
            <a:avLst/>
          </a:prstGeom>
          <a:noFill/>
          <a:ln w="9525">
            <a:noFill/>
          </a:ln>
        </p:spPr>
      </p:pic>
      <p:sp>
        <p:nvSpPr>
          <p:cNvPr id="191491" name="文本框 1"/>
          <p:cNvSpPr txBox="1"/>
          <p:nvPr/>
        </p:nvSpPr>
        <p:spPr>
          <a:xfrm>
            <a:off x="179070" y="1334135"/>
            <a:ext cx="8785860" cy="2306320"/>
          </a:xfrm>
          <a:prstGeom prst="rect">
            <a:avLst/>
          </a:prstGeom>
          <a:noFill/>
          <a:ln w="9525">
            <a:noFill/>
          </a:ln>
        </p:spPr>
        <p:txBody>
          <a:bodyPr wrap="square">
            <a:spAutoFit/>
          </a:bodyPr>
          <a:p>
            <a:pPr algn="just">
              <a:lnSpc>
                <a:spcPct val="120000"/>
              </a:lnSpc>
              <a:spcBef>
                <a:spcPts val="1400"/>
              </a:spcBef>
            </a:pPr>
            <a:r>
              <a:rPr lang="en-US" altLang="zh-CN" sz="2400" dirty="0">
                <a:solidFill>
                  <a:schemeClr val="tx2"/>
                </a:solidFill>
                <a:latin typeface="Arial" panose="020B0604020202020204" pitchFamily="34" charset="0"/>
              </a:rPr>
              <a:t>        2015</a:t>
            </a:r>
            <a:r>
              <a:rPr lang="zh-CN" altLang="en-US" sz="2400" dirty="0">
                <a:solidFill>
                  <a:schemeClr val="tx2"/>
                </a:solidFill>
                <a:latin typeface="Arial" panose="020B0604020202020204" pitchFamily="34" charset="0"/>
              </a:rPr>
              <a:t>年</a:t>
            </a:r>
            <a:r>
              <a:rPr lang="en-US" altLang="zh-CN" sz="2400" dirty="0">
                <a:solidFill>
                  <a:schemeClr val="tx2"/>
                </a:solidFill>
                <a:latin typeface="Arial" panose="020B0604020202020204" pitchFamily="34" charset="0"/>
              </a:rPr>
              <a:t>9</a:t>
            </a:r>
            <a:r>
              <a:rPr lang="zh-CN" altLang="en-US" sz="2400" dirty="0">
                <a:solidFill>
                  <a:schemeClr val="tx2"/>
                </a:solidFill>
                <a:latin typeface="Arial" panose="020B0604020202020204" pitchFamily="34" charset="0"/>
              </a:rPr>
              <a:t>月</a:t>
            </a:r>
            <a:r>
              <a:rPr lang="en-US" altLang="zh-CN" sz="2400" dirty="0">
                <a:solidFill>
                  <a:schemeClr val="tx2"/>
                </a:solidFill>
                <a:latin typeface="Arial" panose="020B0604020202020204" pitchFamily="34" charset="0"/>
              </a:rPr>
              <a:t>,</a:t>
            </a:r>
            <a:r>
              <a:rPr lang="zh-CN" altLang="en-US" sz="2400" dirty="0">
                <a:solidFill>
                  <a:schemeClr val="tx2"/>
                </a:solidFill>
                <a:latin typeface="Arial" panose="020B0604020202020204" pitchFamily="34" charset="0"/>
              </a:rPr>
              <a:t>国务院印发</a:t>
            </a:r>
            <a:r>
              <a:rPr lang="en-US" altLang="zh-CN" sz="2400" dirty="0">
                <a:solidFill>
                  <a:schemeClr val="tx2"/>
                </a:solidFill>
                <a:latin typeface="Arial" panose="020B0604020202020204" pitchFamily="34" charset="0"/>
              </a:rPr>
              <a:t>《</a:t>
            </a:r>
            <a:r>
              <a:rPr lang="zh-CN" altLang="en-US" sz="2400" dirty="0">
                <a:solidFill>
                  <a:schemeClr val="tx2"/>
                </a:solidFill>
                <a:latin typeface="Arial" panose="020B0604020202020204" pitchFamily="34" charset="0"/>
              </a:rPr>
              <a:t>生态文明体制改革总体方案</a:t>
            </a:r>
            <a:r>
              <a:rPr lang="en-US" altLang="zh-CN" sz="2400" dirty="0">
                <a:solidFill>
                  <a:schemeClr val="tx2"/>
                </a:solidFill>
                <a:latin typeface="Arial" panose="020B0604020202020204" pitchFamily="34" charset="0"/>
              </a:rPr>
              <a:t>》</a:t>
            </a:r>
            <a:r>
              <a:rPr lang="zh-CN" altLang="en-US" sz="2400" dirty="0">
                <a:solidFill>
                  <a:schemeClr val="tx2"/>
                </a:solidFill>
                <a:latin typeface="Arial" panose="020B0604020202020204" pitchFamily="34" charset="0"/>
              </a:rPr>
              <a:t>。</a:t>
            </a:r>
            <a:r>
              <a:rPr lang="en-US" altLang="zh-CN" sz="2400" dirty="0">
                <a:solidFill>
                  <a:schemeClr val="tx2"/>
                </a:solidFill>
                <a:latin typeface="Arial" panose="020B0604020202020204" pitchFamily="34" charset="0"/>
              </a:rPr>
              <a:t>《</a:t>
            </a:r>
            <a:r>
              <a:rPr lang="zh-CN" altLang="en-US" sz="2400" dirty="0">
                <a:solidFill>
                  <a:schemeClr val="tx2"/>
                </a:solidFill>
                <a:latin typeface="Arial" panose="020B0604020202020204" pitchFamily="34" charset="0"/>
              </a:rPr>
              <a:t>总体方案</a:t>
            </a:r>
            <a:r>
              <a:rPr lang="en-US" altLang="zh-CN" sz="2400" dirty="0">
                <a:solidFill>
                  <a:schemeClr val="tx2"/>
                </a:solidFill>
                <a:latin typeface="Arial" panose="020B0604020202020204" pitchFamily="34" charset="0"/>
              </a:rPr>
              <a:t>》</a:t>
            </a:r>
            <a:r>
              <a:rPr lang="zh-CN" altLang="en-US" sz="2400" dirty="0">
                <a:solidFill>
                  <a:schemeClr val="tx2"/>
                </a:solidFill>
                <a:latin typeface="Arial" panose="020B0604020202020204" pitchFamily="34" charset="0"/>
              </a:rPr>
              <a:t>提出的</a:t>
            </a:r>
            <a:r>
              <a:rPr lang="en-US" altLang="zh-CN" sz="2400" dirty="0">
                <a:solidFill>
                  <a:schemeClr val="tx2"/>
                </a:solidFill>
                <a:latin typeface="Arial" panose="020B0604020202020204" pitchFamily="34" charset="0"/>
              </a:rPr>
              <a:t>8</a:t>
            </a:r>
            <a:r>
              <a:rPr lang="zh-CN" altLang="en-US" sz="2400" dirty="0">
                <a:solidFill>
                  <a:schemeClr val="tx2"/>
                </a:solidFill>
                <a:latin typeface="Arial" panose="020B0604020202020204" pitchFamily="34" charset="0"/>
              </a:rPr>
              <a:t>项制度，是生态文明体制建设的“四梁八柱”。八类制度则是指自然资源资产产权、国土开发保护、空间规划体系、资源总量管理和节约、资源有偿使用和补偿、环境治理体系、市场体系、绩效考核和责任追究。</a:t>
            </a:r>
            <a:r>
              <a:rPr lang="zh-CN" altLang="en-US" sz="2400" dirty="0">
                <a:latin typeface="Arial" panose="020B0604020202020204" pitchFamily="34" charset="0"/>
              </a:rPr>
              <a:t> </a:t>
            </a:r>
            <a:endParaRPr lang="zh-CN" altLang="en-US" sz="2400"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美丽中国如何建？</a:t>
            </a:r>
            <a:endParaRPr lang="zh-CN" altLang="en-US"/>
          </a:p>
        </p:txBody>
      </p:sp>
      <p:pic>
        <p:nvPicPr>
          <p:cNvPr id="4" name="《焦点访谈》 20180522 “美丽中国”怎么建">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2286000" y="2470785"/>
            <a:ext cx="4572000" cy="3429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9043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8" name="文本框 1"/>
          <p:cNvSpPr txBox="1"/>
          <p:nvPr/>
        </p:nvSpPr>
        <p:spPr>
          <a:xfrm>
            <a:off x="338455" y="1089660"/>
            <a:ext cx="8466455" cy="1124585"/>
          </a:xfrm>
          <a:prstGeom prst="rect">
            <a:avLst/>
          </a:prstGeom>
          <a:noFill/>
          <a:ln w="9525">
            <a:noFill/>
          </a:ln>
        </p:spPr>
        <p:txBody>
          <a:bodyPr wrap="square">
            <a:spAutoFit/>
          </a:bodyPr>
          <a:p>
            <a:pPr algn="just">
              <a:lnSpc>
                <a:spcPct val="140000"/>
              </a:lnSpc>
              <a:spcBef>
                <a:spcPts val="1400"/>
              </a:spcBef>
            </a:pPr>
            <a:r>
              <a:rPr lang="zh-CN" altLang="en-US" sz="2400" b="1" dirty="0">
                <a:solidFill>
                  <a:srgbClr val="C00000"/>
                </a:solidFill>
                <a:latin typeface="微软雅黑" panose="020B0503020204020204" charset="-122"/>
                <a:ea typeface="微软雅黑" panose="020B0503020204020204" charset="-122"/>
              </a:rPr>
              <a:t>创新、协调、绿色、开放、共享</a:t>
            </a:r>
            <a:r>
              <a:rPr lang="zh-CN" altLang="en-US" sz="2400" dirty="0">
                <a:solidFill>
                  <a:schemeClr val="tx2"/>
                </a:solidFill>
                <a:latin typeface="微软雅黑" panose="020B0503020204020204" charset="-122"/>
                <a:ea typeface="微软雅黑" panose="020B0503020204020204" charset="-122"/>
              </a:rPr>
              <a:t>的发展理念，相互贯通、相互促进，是具有内在联系的集合体。</a:t>
            </a:r>
            <a:endParaRPr lang="zh-CN" altLang="en-US" sz="2400" dirty="0">
              <a:solidFill>
                <a:schemeClr val="tx2"/>
              </a:solidFill>
              <a:latin typeface="微软雅黑" panose="020B0503020204020204" charset="-122"/>
              <a:ea typeface="微软雅黑" panose="020B0503020204020204" charset="-122"/>
            </a:endParaRPr>
          </a:p>
        </p:txBody>
      </p:sp>
      <p:grpSp>
        <p:nvGrpSpPr>
          <p:cNvPr id="23559" name="组合 3"/>
          <p:cNvGrpSpPr/>
          <p:nvPr/>
        </p:nvGrpSpPr>
        <p:grpSpPr>
          <a:xfrm>
            <a:off x="1497013" y="2213928"/>
            <a:ext cx="6529387" cy="725487"/>
            <a:chOff x="1418991" y="2453858"/>
            <a:chExt cx="6124809" cy="724658"/>
          </a:xfrm>
        </p:grpSpPr>
        <p:sp>
          <p:nvSpPr>
            <p:cNvPr id="15" name="右箭头 14"/>
            <p:cNvSpPr/>
            <p:nvPr/>
          </p:nvSpPr>
          <p:spPr>
            <a:xfrm>
              <a:off x="3085332" y="2915292"/>
              <a:ext cx="1276189" cy="263224"/>
            </a:xfrm>
            <a:prstGeom prst="rightArrow">
              <a:avLst>
                <a:gd name="adj1" fmla="val 50000"/>
                <a:gd name="adj2" fmla="val 91577"/>
              </a:avLst>
            </a:prstGeom>
            <a:solidFill>
              <a:srgbClr val="FFC000">
                <a:lumMod val="75000"/>
              </a:srgbClr>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17" name="矩形: 圆角 16"/>
            <p:cNvSpPr/>
            <p:nvPr/>
          </p:nvSpPr>
          <p:spPr>
            <a:xfrm>
              <a:off x="1418991" y="2599741"/>
              <a:ext cx="1361069" cy="554990"/>
            </a:xfrm>
            <a:prstGeom prst="roundRect">
              <a:avLst/>
            </a:prstGeom>
            <a:gradFill>
              <a:gsLst>
                <a:gs pos="0">
                  <a:srgbClr val="E30000"/>
                </a:gs>
                <a:gs pos="100000">
                  <a:srgbClr val="760303"/>
                </a:gs>
              </a:gsLst>
              <a:lin ang="5400000" scaled="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rPr>
                <a:t>创新</a:t>
              </a:r>
              <a:endPar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endParaRPr>
            </a:p>
          </p:txBody>
        </p:sp>
        <p:sp>
          <p:nvSpPr>
            <p:cNvPr id="19" name="矩形: 圆角 18"/>
            <p:cNvSpPr/>
            <p:nvPr/>
          </p:nvSpPr>
          <p:spPr>
            <a:xfrm>
              <a:off x="4762097" y="2599741"/>
              <a:ext cx="2781703" cy="554990"/>
            </a:xfrm>
            <a:prstGeom prst="roundRect">
              <a:avLst/>
            </a:prstGeom>
            <a:gradFill>
              <a:gsLst>
                <a:gs pos="0">
                  <a:srgbClr val="E30000"/>
                </a:gs>
                <a:gs pos="100000">
                  <a:srgbClr val="760303"/>
                </a:gs>
              </a:gsLst>
              <a:lin ang="5400000" scaled="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rPr>
                <a:t>发展动力问题</a:t>
              </a:r>
              <a:endPar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endParaRPr>
            </a:p>
          </p:txBody>
        </p:sp>
        <p:sp>
          <p:nvSpPr>
            <p:cNvPr id="23583" name="文本框 2"/>
            <p:cNvSpPr txBox="1"/>
            <p:nvPr/>
          </p:nvSpPr>
          <p:spPr>
            <a:xfrm>
              <a:off x="3096610" y="2453858"/>
              <a:ext cx="1161288" cy="533425"/>
            </a:xfrm>
            <a:prstGeom prst="rect">
              <a:avLst/>
            </a:prstGeom>
            <a:noFill/>
            <a:ln w="9525">
              <a:noFill/>
            </a:ln>
          </p:spPr>
          <p:txBody>
            <a:bodyPr>
              <a:spAutoFit/>
            </a:bodyPr>
            <a:p>
              <a:pPr algn="ctr">
                <a:lnSpc>
                  <a:spcPct val="120000"/>
                </a:lnSpc>
                <a:spcBef>
                  <a:spcPts val="1400"/>
                </a:spcBef>
              </a:pPr>
              <a:r>
                <a:rPr lang="zh-CN" altLang="en-US" sz="2400" b="1" dirty="0">
                  <a:solidFill>
                    <a:schemeClr val="tx2"/>
                  </a:solidFill>
                  <a:latin typeface="微软雅黑" panose="020B0503020204020204" charset="-122"/>
                  <a:ea typeface="微软雅黑" panose="020B0503020204020204" charset="-122"/>
                </a:rPr>
                <a:t>解决</a:t>
              </a:r>
              <a:endParaRPr lang="zh-CN" altLang="en-US" sz="2400" b="1" dirty="0">
                <a:solidFill>
                  <a:schemeClr val="tx2"/>
                </a:solidFill>
                <a:latin typeface="微软雅黑" panose="020B0503020204020204" charset="-122"/>
                <a:ea typeface="微软雅黑" panose="020B0503020204020204" charset="-122"/>
              </a:endParaRPr>
            </a:p>
          </p:txBody>
        </p:sp>
      </p:grpSp>
      <p:grpSp>
        <p:nvGrpSpPr>
          <p:cNvPr id="23560" name="组合 20"/>
          <p:cNvGrpSpPr/>
          <p:nvPr/>
        </p:nvGrpSpPr>
        <p:grpSpPr>
          <a:xfrm>
            <a:off x="1497013" y="2979420"/>
            <a:ext cx="6529387" cy="723900"/>
            <a:chOff x="1418991" y="2453858"/>
            <a:chExt cx="6529505" cy="724658"/>
          </a:xfrm>
        </p:grpSpPr>
        <p:sp>
          <p:nvSpPr>
            <p:cNvPr id="22" name="右箭头 14"/>
            <p:cNvSpPr/>
            <p:nvPr/>
          </p:nvSpPr>
          <p:spPr>
            <a:xfrm>
              <a:off x="3200198" y="2914715"/>
              <a:ext cx="1362100" cy="263801"/>
            </a:xfrm>
            <a:prstGeom prst="rightArrow">
              <a:avLst>
                <a:gd name="adj1" fmla="val 50000"/>
                <a:gd name="adj2" fmla="val 91577"/>
              </a:avLst>
            </a:prstGeom>
            <a:solidFill>
              <a:srgbClr val="FFC000">
                <a:lumMod val="75000"/>
              </a:srgbClr>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23" name="矩形: 圆角 22"/>
            <p:cNvSpPr/>
            <p:nvPr/>
          </p:nvSpPr>
          <p:spPr>
            <a:xfrm>
              <a:off x="1418991" y="2600061"/>
              <a:ext cx="1360512" cy="554617"/>
            </a:xfrm>
            <a:prstGeom prst="roundRect">
              <a:avLst/>
            </a:prstGeom>
            <a:gradFill>
              <a:gsLst>
                <a:gs pos="0">
                  <a:srgbClr val="E30000"/>
                </a:gs>
                <a:gs pos="100000">
                  <a:srgbClr val="760303"/>
                </a:gs>
              </a:gsLst>
              <a:lin ang="5400000" scaled="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rPr>
                <a:t>协调</a:t>
              </a:r>
              <a:endPar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endParaRPr>
            </a:p>
          </p:txBody>
        </p:sp>
        <p:sp>
          <p:nvSpPr>
            <p:cNvPr id="24" name="矩形: 圆角 23"/>
            <p:cNvSpPr/>
            <p:nvPr/>
          </p:nvSpPr>
          <p:spPr>
            <a:xfrm>
              <a:off x="4982992" y="2600061"/>
              <a:ext cx="2965504" cy="554617"/>
            </a:xfrm>
            <a:prstGeom prst="roundRect">
              <a:avLst/>
            </a:prstGeom>
            <a:gradFill>
              <a:gsLst>
                <a:gs pos="0">
                  <a:srgbClr val="E30000"/>
                </a:gs>
                <a:gs pos="100000">
                  <a:srgbClr val="760303"/>
                </a:gs>
              </a:gsLst>
              <a:lin ang="5400000" scaled="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rPr>
                <a:t>发展不平衡问题</a:t>
              </a:r>
              <a:endPar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endParaRPr>
            </a:p>
          </p:txBody>
        </p:sp>
        <p:sp>
          <p:nvSpPr>
            <p:cNvPr id="23579" name="文本框 24"/>
            <p:cNvSpPr txBox="1"/>
            <p:nvPr/>
          </p:nvSpPr>
          <p:spPr>
            <a:xfrm>
              <a:off x="3245824" y="2453858"/>
              <a:ext cx="1161288" cy="534594"/>
            </a:xfrm>
            <a:prstGeom prst="rect">
              <a:avLst/>
            </a:prstGeom>
            <a:noFill/>
            <a:ln w="9525">
              <a:noFill/>
            </a:ln>
          </p:spPr>
          <p:txBody>
            <a:bodyPr>
              <a:spAutoFit/>
            </a:bodyPr>
            <a:p>
              <a:pPr algn="ctr">
                <a:lnSpc>
                  <a:spcPct val="120000"/>
                </a:lnSpc>
                <a:spcBef>
                  <a:spcPts val="1400"/>
                </a:spcBef>
              </a:pPr>
              <a:r>
                <a:rPr lang="zh-CN" altLang="en-US" sz="2400" b="1" dirty="0">
                  <a:solidFill>
                    <a:schemeClr val="tx2"/>
                  </a:solidFill>
                  <a:latin typeface="微软雅黑" panose="020B0503020204020204" charset="-122"/>
                  <a:ea typeface="微软雅黑" panose="020B0503020204020204" charset="-122"/>
                </a:rPr>
                <a:t>解决</a:t>
              </a:r>
              <a:endParaRPr lang="zh-CN" altLang="en-US" sz="2400" b="1" dirty="0">
                <a:solidFill>
                  <a:schemeClr val="tx2"/>
                </a:solidFill>
                <a:latin typeface="微软雅黑" panose="020B0503020204020204" charset="-122"/>
                <a:ea typeface="微软雅黑" panose="020B0503020204020204" charset="-122"/>
              </a:endParaRPr>
            </a:p>
          </p:txBody>
        </p:sp>
      </p:grpSp>
      <p:grpSp>
        <p:nvGrpSpPr>
          <p:cNvPr id="23561" name="组合 25"/>
          <p:cNvGrpSpPr/>
          <p:nvPr/>
        </p:nvGrpSpPr>
        <p:grpSpPr>
          <a:xfrm>
            <a:off x="1497013" y="3743325"/>
            <a:ext cx="6529387" cy="723900"/>
            <a:chOff x="1418991" y="2453858"/>
            <a:chExt cx="6529507" cy="724658"/>
          </a:xfrm>
        </p:grpSpPr>
        <p:sp>
          <p:nvSpPr>
            <p:cNvPr id="27" name="右箭头 14"/>
            <p:cNvSpPr/>
            <p:nvPr/>
          </p:nvSpPr>
          <p:spPr>
            <a:xfrm>
              <a:off x="3200199" y="2914715"/>
              <a:ext cx="1362100" cy="263801"/>
            </a:xfrm>
            <a:prstGeom prst="rightArrow">
              <a:avLst>
                <a:gd name="adj1" fmla="val 50000"/>
                <a:gd name="adj2" fmla="val 91577"/>
              </a:avLst>
            </a:prstGeom>
            <a:solidFill>
              <a:srgbClr val="FFC000">
                <a:lumMod val="75000"/>
              </a:srgbClr>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28" name="矩形: 圆角 27"/>
            <p:cNvSpPr/>
            <p:nvPr/>
          </p:nvSpPr>
          <p:spPr>
            <a:xfrm>
              <a:off x="1418991" y="2600061"/>
              <a:ext cx="1360512" cy="554618"/>
            </a:xfrm>
            <a:prstGeom prst="roundRect">
              <a:avLst/>
            </a:prstGeom>
            <a:gradFill>
              <a:gsLst>
                <a:gs pos="0">
                  <a:srgbClr val="E30000"/>
                </a:gs>
                <a:gs pos="100000">
                  <a:srgbClr val="760303"/>
                </a:gs>
              </a:gsLst>
              <a:lin ang="5400000" scaled="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rPr>
                <a:t>绿色</a:t>
              </a:r>
              <a:endPar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endParaRPr>
            </a:p>
          </p:txBody>
        </p:sp>
        <p:sp>
          <p:nvSpPr>
            <p:cNvPr id="29" name="矩形: 圆角 28"/>
            <p:cNvSpPr/>
            <p:nvPr/>
          </p:nvSpPr>
          <p:spPr>
            <a:xfrm>
              <a:off x="4982993" y="2600061"/>
              <a:ext cx="2965505" cy="554618"/>
            </a:xfrm>
            <a:prstGeom prst="roundRect">
              <a:avLst/>
            </a:prstGeom>
            <a:gradFill>
              <a:gsLst>
                <a:gs pos="0">
                  <a:srgbClr val="E30000"/>
                </a:gs>
                <a:gs pos="100000">
                  <a:srgbClr val="760303"/>
                </a:gs>
              </a:gsLst>
              <a:lin ang="5400000" scaled="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rPr>
                <a:t>人与自然和谐问题</a:t>
              </a:r>
              <a:endPar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endParaRPr>
            </a:p>
          </p:txBody>
        </p:sp>
        <p:sp>
          <p:nvSpPr>
            <p:cNvPr id="23575" name="文本框 29"/>
            <p:cNvSpPr txBox="1"/>
            <p:nvPr/>
          </p:nvSpPr>
          <p:spPr>
            <a:xfrm>
              <a:off x="3245824" y="2453858"/>
              <a:ext cx="1161288" cy="534594"/>
            </a:xfrm>
            <a:prstGeom prst="rect">
              <a:avLst/>
            </a:prstGeom>
            <a:noFill/>
            <a:ln w="9525">
              <a:noFill/>
            </a:ln>
          </p:spPr>
          <p:txBody>
            <a:bodyPr>
              <a:spAutoFit/>
            </a:bodyPr>
            <a:p>
              <a:pPr algn="ctr">
                <a:lnSpc>
                  <a:spcPct val="120000"/>
                </a:lnSpc>
                <a:spcBef>
                  <a:spcPts val="1400"/>
                </a:spcBef>
              </a:pPr>
              <a:r>
                <a:rPr lang="zh-CN" altLang="en-US" sz="2400" b="1" dirty="0">
                  <a:solidFill>
                    <a:schemeClr val="tx2"/>
                  </a:solidFill>
                  <a:latin typeface="微软雅黑" panose="020B0503020204020204" charset="-122"/>
                  <a:ea typeface="微软雅黑" panose="020B0503020204020204" charset="-122"/>
                </a:rPr>
                <a:t>解决</a:t>
              </a:r>
              <a:endParaRPr lang="zh-CN" altLang="en-US" sz="2400" b="1" dirty="0">
                <a:solidFill>
                  <a:schemeClr val="tx2"/>
                </a:solidFill>
                <a:latin typeface="微软雅黑" panose="020B0503020204020204" charset="-122"/>
                <a:ea typeface="微软雅黑" panose="020B0503020204020204" charset="-122"/>
              </a:endParaRPr>
            </a:p>
          </p:txBody>
        </p:sp>
      </p:grpSp>
      <p:grpSp>
        <p:nvGrpSpPr>
          <p:cNvPr id="23562" name="组合 30"/>
          <p:cNvGrpSpPr/>
          <p:nvPr/>
        </p:nvGrpSpPr>
        <p:grpSpPr>
          <a:xfrm>
            <a:off x="1497013" y="4507230"/>
            <a:ext cx="6529387" cy="725170"/>
            <a:chOff x="1418991" y="2453858"/>
            <a:chExt cx="6529505" cy="724658"/>
          </a:xfrm>
        </p:grpSpPr>
        <p:sp>
          <p:nvSpPr>
            <p:cNvPr id="32" name="右箭头 14"/>
            <p:cNvSpPr/>
            <p:nvPr/>
          </p:nvSpPr>
          <p:spPr>
            <a:xfrm>
              <a:off x="3200198" y="2915292"/>
              <a:ext cx="1362100" cy="263224"/>
            </a:xfrm>
            <a:prstGeom prst="rightArrow">
              <a:avLst>
                <a:gd name="adj1" fmla="val 50000"/>
                <a:gd name="adj2" fmla="val 91577"/>
              </a:avLst>
            </a:prstGeom>
            <a:solidFill>
              <a:srgbClr val="FFC000">
                <a:lumMod val="75000"/>
              </a:srgbClr>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33" name="矩形: 圆角 32"/>
            <p:cNvSpPr/>
            <p:nvPr/>
          </p:nvSpPr>
          <p:spPr>
            <a:xfrm>
              <a:off x="1418991" y="2599741"/>
              <a:ext cx="1360512" cy="554990"/>
            </a:xfrm>
            <a:prstGeom prst="roundRect">
              <a:avLst/>
            </a:prstGeom>
            <a:gradFill>
              <a:gsLst>
                <a:gs pos="0">
                  <a:srgbClr val="E30000"/>
                </a:gs>
                <a:gs pos="100000">
                  <a:srgbClr val="760303"/>
                </a:gs>
              </a:gsLst>
              <a:lin ang="5400000" scaled="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rPr>
                <a:t>开放</a:t>
              </a:r>
              <a:endPar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endParaRPr>
            </a:p>
          </p:txBody>
        </p:sp>
        <p:sp>
          <p:nvSpPr>
            <p:cNvPr id="34" name="矩形: 圆角 33"/>
            <p:cNvSpPr/>
            <p:nvPr/>
          </p:nvSpPr>
          <p:spPr>
            <a:xfrm>
              <a:off x="4982992" y="2599741"/>
              <a:ext cx="2965504" cy="554990"/>
            </a:xfrm>
            <a:prstGeom prst="roundRect">
              <a:avLst/>
            </a:prstGeom>
            <a:gradFill>
              <a:gsLst>
                <a:gs pos="0">
                  <a:srgbClr val="E30000"/>
                </a:gs>
                <a:gs pos="100000">
                  <a:srgbClr val="760303"/>
                </a:gs>
              </a:gsLst>
              <a:lin ang="5400000" scaled="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rPr>
                <a:t>发展内外联动问题</a:t>
              </a:r>
              <a:endPar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endParaRPr>
            </a:p>
          </p:txBody>
        </p:sp>
        <p:sp>
          <p:nvSpPr>
            <p:cNvPr id="23571" name="文本框 35"/>
            <p:cNvSpPr txBox="1"/>
            <p:nvPr/>
          </p:nvSpPr>
          <p:spPr>
            <a:xfrm>
              <a:off x="3245824" y="2453858"/>
              <a:ext cx="1161288" cy="533425"/>
            </a:xfrm>
            <a:prstGeom prst="rect">
              <a:avLst/>
            </a:prstGeom>
            <a:noFill/>
            <a:ln w="9525">
              <a:noFill/>
            </a:ln>
          </p:spPr>
          <p:txBody>
            <a:bodyPr>
              <a:spAutoFit/>
            </a:bodyPr>
            <a:p>
              <a:pPr algn="ctr">
                <a:lnSpc>
                  <a:spcPct val="120000"/>
                </a:lnSpc>
                <a:spcBef>
                  <a:spcPts val="1400"/>
                </a:spcBef>
              </a:pPr>
              <a:r>
                <a:rPr lang="zh-CN" altLang="en-US" sz="2400" b="1" dirty="0">
                  <a:solidFill>
                    <a:schemeClr val="tx2"/>
                  </a:solidFill>
                  <a:latin typeface="微软雅黑" panose="020B0503020204020204" charset="-122"/>
                  <a:ea typeface="微软雅黑" panose="020B0503020204020204" charset="-122"/>
                </a:rPr>
                <a:t>解决</a:t>
              </a:r>
              <a:endParaRPr lang="zh-CN" altLang="en-US" sz="2400" b="1" dirty="0">
                <a:solidFill>
                  <a:schemeClr val="tx2"/>
                </a:solidFill>
                <a:latin typeface="微软雅黑" panose="020B0503020204020204" charset="-122"/>
                <a:ea typeface="微软雅黑" panose="020B0503020204020204" charset="-122"/>
              </a:endParaRPr>
            </a:p>
          </p:txBody>
        </p:sp>
      </p:grpSp>
      <p:grpSp>
        <p:nvGrpSpPr>
          <p:cNvPr id="23563" name="组合 36"/>
          <p:cNvGrpSpPr/>
          <p:nvPr/>
        </p:nvGrpSpPr>
        <p:grpSpPr>
          <a:xfrm>
            <a:off x="1497013" y="5272405"/>
            <a:ext cx="6529387" cy="723900"/>
            <a:chOff x="1418991" y="2453858"/>
            <a:chExt cx="6529503" cy="724658"/>
          </a:xfrm>
        </p:grpSpPr>
        <p:sp>
          <p:nvSpPr>
            <p:cNvPr id="38" name="右箭头 14"/>
            <p:cNvSpPr/>
            <p:nvPr/>
          </p:nvSpPr>
          <p:spPr>
            <a:xfrm>
              <a:off x="3200198" y="2914715"/>
              <a:ext cx="1362099" cy="263801"/>
            </a:xfrm>
            <a:prstGeom prst="rightArrow">
              <a:avLst>
                <a:gd name="adj1" fmla="val 50000"/>
                <a:gd name="adj2" fmla="val 91577"/>
              </a:avLst>
            </a:prstGeom>
            <a:solidFill>
              <a:srgbClr val="FFC000">
                <a:lumMod val="75000"/>
              </a:srgbClr>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39" name="矩形: 圆角 38"/>
            <p:cNvSpPr/>
            <p:nvPr/>
          </p:nvSpPr>
          <p:spPr>
            <a:xfrm>
              <a:off x="1418991" y="2600061"/>
              <a:ext cx="1360511" cy="554617"/>
            </a:xfrm>
            <a:prstGeom prst="roundRect">
              <a:avLst/>
            </a:prstGeom>
            <a:gradFill>
              <a:gsLst>
                <a:gs pos="0">
                  <a:srgbClr val="E30000"/>
                </a:gs>
                <a:gs pos="100000">
                  <a:srgbClr val="760303"/>
                </a:gs>
              </a:gsLst>
              <a:lin ang="5400000" scaled="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rPr>
                <a:t>共享</a:t>
              </a:r>
              <a:endPar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endParaRPr>
            </a:p>
          </p:txBody>
        </p:sp>
        <p:sp>
          <p:nvSpPr>
            <p:cNvPr id="40" name="矩形: 圆角 39"/>
            <p:cNvSpPr/>
            <p:nvPr/>
          </p:nvSpPr>
          <p:spPr>
            <a:xfrm>
              <a:off x="4982991" y="2600061"/>
              <a:ext cx="2965503" cy="554617"/>
            </a:xfrm>
            <a:prstGeom prst="roundRect">
              <a:avLst/>
            </a:prstGeom>
            <a:gradFill>
              <a:gsLst>
                <a:gs pos="0">
                  <a:srgbClr val="E30000"/>
                </a:gs>
                <a:gs pos="100000">
                  <a:srgbClr val="760303"/>
                </a:gs>
              </a:gsLst>
              <a:lin ang="5400000" scaled="0"/>
            </a:gradFill>
            <a:ln>
              <a:noFill/>
            </a:ln>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rPr>
                <a:t>社会公平正义问题</a:t>
              </a:r>
              <a:endParaRPr kumimoji="0" lang="zh-CN" altLang="en-US" sz="2400" b="1" i="0" u="none" strike="noStrike" kern="1200" cap="none" spc="0" normalizeH="0" baseline="0" noProof="0" dirty="0">
                <a:ln>
                  <a:noFill/>
                </a:ln>
                <a:solidFill>
                  <a:srgbClr val="FFF8E5"/>
                </a:solidFill>
                <a:effectLst/>
                <a:uLnTx/>
                <a:uFillTx/>
                <a:latin typeface="微软雅黑" panose="020B0503020204020204" charset="-122"/>
                <a:ea typeface="微软雅黑" panose="020B0503020204020204" charset="-122"/>
                <a:cs typeface="+mn-ea"/>
              </a:endParaRPr>
            </a:p>
          </p:txBody>
        </p:sp>
        <p:sp>
          <p:nvSpPr>
            <p:cNvPr id="23567" name="文本框 40"/>
            <p:cNvSpPr txBox="1"/>
            <p:nvPr/>
          </p:nvSpPr>
          <p:spPr>
            <a:xfrm>
              <a:off x="3245824" y="2453858"/>
              <a:ext cx="1161288" cy="534594"/>
            </a:xfrm>
            <a:prstGeom prst="rect">
              <a:avLst/>
            </a:prstGeom>
            <a:noFill/>
            <a:ln w="9525">
              <a:noFill/>
            </a:ln>
          </p:spPr>
          <p:txBody>
            <a:bodyPr>
              <a:spAutoFit/>
            </a:bodyPr>
            <a:p>
              <a:pPr algn="ctr">
                <a:lnSpc>
                  <a:spcPct val="120000"/>
                </a:lnSpc>
                <a:spcBef>
                  <a:spcPts val="1400"/>
                </a:spcBef>
              </a:pPr>
              <a:r>
                <a:rPr lang="zh-CN" altLang="en-US" sz="2400" b="1" dirty="0">
                  <a:solidFill>
                    <a:schemeClr val="tx2"/>
                  </a:solidFill>
                  <a:latin typeface="微软雅黑" panose="020B0503020204020204" charset="-122"/>
                  <a:ea typeface="微软雅黑" panose="020B0503020204020204" charset="-122"/>
                </a:rPr>
                <a:t>解决</a:t>
              </a:r>
              <a:endParaRPr lang="zh-CN" altLang="en-US" sz="2400" b="1" dirty="0">
                <a:solidFill>
                  <a:schemeClr val="tx2"/>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77950"/>
            <a:ext cx="5473065" cy="640715"/>
          </a:xfrm>
        </p:spPr>
        <p:txBody>
          <a:bodyPr/>
          <a:p>
            <a:r>
              <a:rPr lang="en-US" altLang="zh-CN" dirty="0">
                <a:solidFill>
                  <a:srgbClr val="FF0000"/>
                </a:solidFill>
                <a:cs typeface="微软雅黑" panose="020B0503020204020204" charset="-122"/>
                <a:sym typeface="+mn-ea"/>
              </a:rPr>
              <a:t>1</a:t>
            </a:r>
            <a:r>
              <a:rPr lang="zh-CN" altLang="en-US" dirty="0">
                <a:solidFill>
                  <a:srgbClr val="FF0000"/>
                </a:solidFill>
                <a:cs typeface="微软雅黑" panose="020B0503020204020204" charset="-122"/>
                <a:sym typeface="+mn-ea"/>
              </a:rPr>
              <a:t>、创新是引领发展的第一动力</a:t>
            </a:r>
            <a:endParaRPr lang="zh-CN" altLang="en-US" dirty="0">
              <a:solidFill>
                <a:srgbClr val="FF0000"/>
              </a:solidFill>
              <a:cs typeface="微软雅黑" panose="020B0503020204020204" charset="-122"/>
              <a:sym typeface="+mn-ea"/>
            </a:endParaRPr>
          </a:p>
        </p:txBody>
      </p:sp>
      <p:sp>
        <p:nvSpPr>
          <p:cNvPr id="3" name="内容占位符 2"/>
          <p:cNvSpPr>
            <a:spLocks noGrp="1"/>
          </p:cNvSpPr>
          <p:nvPr>
            <p:ph idx="1"/>
          </p:nvPr>
        </p:nvSpPr>
        <p:spPr>
          <a:xfrm>
            <a:off x="302895" y="5474335"/>
            <a:ext cx="8663305" cy="1248410"/>
          </a:xfrm>
          <a:solidFill>
            <a:schemeClr val="accent6">
              <a:lumMod val="20000"/>
              <a:lumOff val="80000"/>
            </a:schemeClr>
          </a:solidFill>
        </p:spPr>
        <p:txBody>
          <a:bodyPr/>
          <a:p>
            <a:pPr>
              <a:lnSpc>
                <a:spcPct val="150000"/>
              </a:lnSpc>
            </a:pPr>
            <a:r>
              <a:rPr lang="en-US" altLang="zh-CN"/>
              <a:t>      </a:t>
            </a:r>
            <a:r>
              <a:rPr lang="zh-CN" altLang="en-US" b="1">
                <a:solidFill>
                  <a:srgbClr val="FF0000"/>
                </a:solidFill>
                <a:cs typeface="微软雅黑" panose="020B0503020204020204" charset="-122"/>
              </a:rPr>
              <a:t>发展是第一要务，人才是第一资源，创新是第一动力。</a:t>
            </a:r>
            <a:endParaRPr lang="zh-CN" altLang="en-US" b="1">
              <a:solidFill>
                <a:srgbClr val="FF0000"/>
              </a:solidFill>
              <a:cs typeface="微软雅黑" panose="020B0503020204020204" charset="-122"/>
            </a:endParaRPr>
          </a:p>
          <a:p>
            <a:pPr>
              <a:lnSpc>
                <a:spcPct val="150000"/>
              </a:lnSpc>
            </a:pPr>
            <a:r>
              <a:rPr lang="zh-CN" altLang="en-US" b="1">
                <a:solidFill>
                  <a:srgbClr val="FF0000"/>
                </a:solidFill>
                <a:cs typeface="微软雅黑" panose="020B0503020204020204" charset="-122"/>
              </a:rPr>
              <a:t>                                                                  ——习近平</a:t>
            </a:r>
            <a:endParaRPr lang="zh-CN" altLang="en-US" b="1">
              <a:solidFill>
                <a:srgbClr val="FF0000"/>
              </a:solidFill>
              <a:cs typeface="微软雅黑" panose="020B0503020204020204" charset="-122"/>
            </a:endParaRPr>
          </a:p>
        </p:txBody>
      </p:sp>
      <p:sp>
        <p:nvSpPr>
          <p:cNvPr id="4" name="文本框 3"/>
          <p:cNvSpPr txBox="1"/>
          <p:nvPr/>
        </p:nvSpPr>
        <p:spPr>
          <a:xfrm>
            <a:off x="303530" y="2151380"/>
            <a:ext cx="5372735" cy="3322955"/>
          </a:xfrm>
          <a:prstGeom prst="rect">
            <a:avLst/>
          </a:prstGeom>
          <a:noFill/>
        </p:spPr>
        <p:txBody>
          <a:bodyPr wrap="square" rtlCol="0" anchor="t">
            <a:spAutoFit/>
          </a:bodyPr>
          <a:p>
            <a:pPr algn="l">
              <a:lnSpc>
                <a:spcPct val="175000"/>
              </a:lnSpc>
            </a:pPr>
            <a:r>
              <a:rPr lang="en-US" altLang="zh-CN" sz="2000" b="1" dirty="0">
                <a:solidFill>
                  <a:schemeClr val="accent2"/>
                </a:solidFill>
                <a:latin typeface="楷体" panose="02010609060101010101" charset="-122"/>
                <a:ea typeface="楷体" panose="02010609060101010101" charset="-122"/>
                <a:sym typeface="+mn-ea"/>
              </a:rPr>
              <a:t>     </a:t>
            </a:r>
            <a:r>
              <a:rPr lang="zh-CN" altLang="en-US" sz="2400" dirty="0">
                <a:solidFill>
                  <a:schemeClr val="tx1"/>
                </a:solidFill>
                <a:latin typeface="微软雅黑" panose="020B0503020204020204" charset="-122"/>
                <a:ea typeface="微软雅黑" panose="020B0503020204020204" charset="-122"/>
                <a:sym typeface="+mn-ea"/>
              </a:rPr>
              <a:t>发展动力决定发展速度、效能、可持续性。坚持创新发展，是应对发展环境变化、增强发展动力、把握发展主动权，更好引领新常态的根本之策。把创新摆在国家发展全局的核心位置。</a:t>
            </a:r>
            <a:endParaRPr lang="zh-CN" altLang="en-US" sz="2400" dirty="0">
              <a:solidFill>
                <a:schemeClr val="tx1"/>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1"/>
          <a:stretch>
            <a:fillRect/>
          </a:stretch>
        </p:blipFill>
        <p:spPr>
          <a:xfrm>
            <a:off x="5676900" y="2151380"/>
            <a:ext cx="3141345" cy="28752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9" name="图片 2"/>
          <p:cNvPicPr>
            <a:picLocks noChangeAspect="1"/>
          </p:cNvPicPr>
          <p:nvPr/>
        </p:nvPicPr>
        <p:blipFill>
          <a:blip r:embed="rId1"/>
          <a:stretch>
            <a:fillRect/>
          </a:stretch>
        </p:blipFill>
        <p:spPr>
          <a:xfrm>
            <a:off x="110365" y="3503294"/>
            <a:ext cx="2760345" cy="1768475"/>
          </a:xfrm>
          <a:prstGeom prst="rect">
            <a:avLst/>
          </a:prstGeom>
          <a:noFill/>
          <a:ln w="9525">
            <a:noFill/>
          </a:ln>
        </p:spPr>
      </p:pic>
      <p:pic>
        <p:nvPicPr>
          <p:cNvPr id="26630" name="图片 5"/>
          <p:cNvPicPr>
            <a:picLocks noChangeAspect="1"/>
          </p:cNvPicPr>
          <p:nvPr/>
        </p:nvPicPr>
        <p:blipFill>
          <a:blip r:embed="rId2"/>
          <a:srcRect l="12138"/>
          <a:stretch>
            <a:fillRect/>
          </a:stretch>
        </p:blipFill>
        <p:spPr>
          <a:xfrm>
            <a:off x="109855" y="1586229"/>
            <a:ext cx="2760855" cy="1768475"/>
          </a:xfrm>
          <a:prstGeom prst="rect">
            <a:avLst/>
          </a:prstGeom>
          <a:noFill/>
          <a:ln w="9525">
            <a:noFill/>
          </a:ln>
        </p:spPr>
      </p:pic>
      <p:pic>
        <p:nvPicPr>
          <p:cNvPr id="28675" name="图片 4"/>
          <p:cNvPicPr>
            <a:picLocks noChangeAspect="1"/>
          </p:cNvPicPr>
          <p:nvPr/>
        </p:nvPicPr>
        <p:blipFill>
          <a:blip r:embed="rId3"/>
          <a:stretch>
            <a:fillRect/>
          </a:stretch>
        </p:blipFill>
        <p:spPr>
          <a:xfrm>
            <a:off x="5621020" y="1586230"/>
            <a:ext cx="3431540" cy="3686175"/>
          </a:xfrm>
          <a:prstGeom prst="rect">
            <a:avLst/>
          </a:prstGeom>
          <a:noFill/>
          <a:ln w="9525">
            <a:noFill/>
          </a:ln>
        </p:spPr>
      </p:pic>
      <p:pic>
        <p:nvPicPr>
          <p:cNvPr id="8" name="图片 7"/>
          <p:cNvPicPr>
            <a:picLocks noChangeAspect="1"/>
          </p:cNvPicPr>
          <p:nvPr/>
        </p:nvPicPr>
        <p:blipFill>
          <a:blip r:embed="rId4"/>
          <a:stretch>
            <a:fillRect/>
          </a:stretch>
        </p:blipFill>
        <p:spPr>
          <a:xfrm>
            <a:off x="2942590" y="1586230"/>
            <a:ext cx="2678430" cy="1789430"/>
          </a:xfrm>
          <a:prstGeom prst="rect">
            <a:avLst/>
          </a:prstGeom>
        </p:spPr>
      </p:pic>
      <p:pic>
        <p:nvPicPr>
          <p:cNvPr id="9" name="图片 8"/>
          <p:cNvPicPr>
            <a:picLocks noChangeAspect="1"/>
          </p:cNvPicPr>
          <p:nvPr/>
        </p:nvPicPr>
        <p:blipFill>
          <a:blip r:embed="rId5"/>
          <a:stretch>
            <a:fillRect/>
          </a:stretch>
        </p:blipFill>
        <p:spPr>
          <a:xfrm>
            <a:off x="2942590" y="3503295"/>
            <a:ext cx="2677795" cy="17691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75385"/>
            <a:ext cx="3715385" cy="719455"/>
          </a:xfrm>
        </p:spPr>
        <p:txBody>
          <a:bodyPr/>
          <a:p>
            <a:r>
              <a:rPr lang="zh-CN" altLang="en-US"/>
              <a:t>大众创业 万众创新</a:t>
            </a:r>
            <a:endParaRPr lang="zh-CN" altLang="en-US"/>
          </a:p>
        </p:txBody>
      </p:sp>
      <p:sp>
        <p:nvSpPr>
          <p:cNvPr id="3" name="内容占位符 2"/>
          <p:cNvSpPr>
            <a:spLocks noGrp="1"/>
          </p:cNvSpPr>
          <p:nvPr>
            <p:ph idx="1"/>
          </p:nvPr>
        </p:nvSpPr>
        <p:spPr>
          <a:xfrm>
            <a:off x="203835" y="2026920"/>
            <a:ext cx="4886960" cy="4265295"/>
          </a:xfrm>
        </p:spPr>
        <p:txBody>
          <a:bodyPr/>
          <a:p>
            <a:pPr>
              <a:lnSpc>
                <a:spcPct val="140000"/>
              </a:lnSpc>
            </a:pPr>
            <a:r>
              <a:rPr lang="en-US" altLang="zh-CN"/>
              <a:t>       </a:t>
            </a:r>
            <a:r>
              <a:rPr lang="zh-CN" altLang="en-US"/>
              <a:t>“一股创新风暴正在中国掀起……规模之大可能对中国乃至世界的未来产生深远影响。”英国《金融时报》报道，从世界最大的无现金交易总量到世界最快的大数据计算速度，从世界最大的电动汽车市场到世界最先进的高铁网络……中国在许多行业突破科技瓶颈。</a:t>
            </a:r>
            <a:endParaRPr lang="zh-CN" altLang="en-US"/>
          </a:p>
        </p:txBody>
      </p:sp>
      <p:pic>
        <p:nvPicPr>
          <p:cNvPr id="7" name="中国迎来第四次创业大潮～创新技术《全民创业万众创新》">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5441950" y="2411730"/>
            <a:ext cx="3044825" cy="27393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indefinite"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、协调是持续发展的内在要求</a:t>
            </a:r>
            <a:endParaRPr lang="zh-CN" altLang="en-US"/>
          </a:p>
        </p:txBody>
      </p:sp>
      <p:sp>
        <p:nvSpPr>
          <p:cNvPr id="16" name="文本框 15"/>
          <p:cNvSpPr txBox="1"/>
          <p:nvPr/>
        </p:nvSpPr>
        <p:spPr>
          <a:xfrm>
            <a:off x="478155" y="2150745"/>
            <a:ext cx="4871720" cy="4523105"/>
          </a:xfrm>
          <a:prstGeom prst="rect">
            <a:avLst/>
          </a:prstGeom>
          <a:noFill/>
        </p:spPr>
        <p:txBody>
          <a:bodyPr wrap="square" rtlCol="0">
            <a:spAutoFit/>
          </a:bodyPr>
          <a:p>
            <a:pPr>
              <a:lnSpc>
                <a:spcPct val="150000"/>
              </a:lnSpc>
            </a:pPr>
            <a:r>
              <a:rPr lang="en-US" altLang="zh-CN" sz="24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历史上，不乏因发展失衡而使国家落入“陷阱”停滞不前的例子。中国，在经历了几十年快速发展之后，西方经济学中那道所谓绕不过去的“中等收入陷阱”横亘眼前。</a:t>
            </a:r>
            <a:r>
              <a:rPr lang="zh-CN" altLang="en-US" sz="2400" b="1">
                <a:solidFill>
                  <a:schemeClr val="accent2">
                    <a:lumMod val="75000"/>
                  </a:schemeClr>
                </a:solidFill>
                <a:latin typeface="微软雅黑" panose="020B0503020204020204" charset="-122"/>
                <a:ea typeface="微软雅黑" panose="020B0503020204020204" charset="-122"/>
                <a:cs typeface="微软雅黑" panose="020B0503020204020204" charset="-122"/>
              </a:rPr>
              <a:t>想要缩小发展中的贫富差距、城乡差距、区域差距，协调发展是制胜要诀</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7" name="中等收入陷井">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5621655" y="2807970"/>
            <a:ext cx="3183890" cy="2171065"/>
          </a:xfrm>
          <a:prstGeom prst="rect">
            <a:avLst/>
          </a:prstGeom>
        </p:spPr>
      </p:pic>
      <p:sp>
        <p:nvSpPr>
          <p:cNvPr id="3" name="文本框 2"/>
          <p:cNvSpPr txBox="1"/>
          <p:nvPr/>
        </p:nvSpPr>
        <p:spPr>
          <a:xfrm>
            <a:off x="6566535" y="5098415"/>
            <a:ext cx="1674495" cy="368300"/>
          </a:xfrm>
          <a:prstGeom prst="rect">
            <a:avLst/>
          </a:prstGeom>
          <a:noFill/>
        </p:spPr>
        <p:txBody>
          <a:bodyPr wrap="square" rtlCol="0">
            <a:spAutoFit/>
          </a:bodyPr>
          <a:p>
            <a:r>
              <a:rPr lang="zh-CN" altLang="en-US" b="1">
                <a:solidFill>
                  <a:srgbClr val="FF0000"/>
                </a:solidFill>
              </a:rPr>
              <a:t>中等收入陷井</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5605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p:nvPr>
            <p:ph type="title"/>
          </p:nvPr>
        </p:nvSpPr>
        <p:spPr>
          <a:xfrm>
            <a:off x="309880" y="2043430"/>
            <a:ext cx="8260715" cy="1724660"/>
          </a:xfrm>
          <a:effectLst>
            <a:outerShdw blurRad="50800" dist="38100" dir="5400000" algn="t" rotWithShape="0">
              <a:prstClr val="black">
                <a:alpha val="40000"/>
              </a:prstClr>
            </a:outerShdw>
          </a:effectLst>
        </p:spPr>
        <p:txBody>
          <a:bodyPr/>
          <a:p>
            <a:pPr algn="ctr"/>
            <a:r>
              <a:rPr lang="zh-CN" altLang="en-US" sz="4000" cap="all" dirty="0" smtClean="0">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cs typeface="微软雅黑" panose="020B0503020204020204" charset="-122"/>
                <a:sym typeface="+mn-ea"/>
              </a:rPr>
              <a:t>第十章 </a:t>
            </a:r>
            <a:br>
              <a:rPr lang="zh-CN" altLang="en-US" sz="4000" cap="all" dirty="0" smtClean="0">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cs typeface="微软雅黑" panose="020B0503020204020204" charset="-122"/>
                <a:sym typeface="+mn-ea"/>
              </a:rPr>
            </a:br>
            <a:r>
              <a:rPr lang="zh-CN" altLang="en-US" sz="4000" cap="all" dirty="0" smtClean="0">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cs typeface="微软雅黑" panose="020B0503020204020204" charset="-122"/>
                <a:sym typeface="+mn-ea"/>
              </a:rPr>
              <a:t>“五位一体”总体布局</a:t>
            </a:r>
            <a:endParaRPr lang="zh-CN" altLang="en-US" sz="4000" cap="all" dirty="0" smtClean="0">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椭圆 3"/>
          <p:cNvSpPr/>
          <p:nvPr/>
        </p:nvSpPr>
        <p:spPr>
          <a:xfrm>
            <a:off x="410210" y="3321685"/>
            <a:ext cx="1479550" cy="1425575"/>
          </a:xfrm>
          <a:prstGeom prst="ellipse">
            <a:avLst/>
          </a:prstGeom>
          <a:solidFill>
            <a:srgbClr val="FFC000">
              <a:lumMod val="75000"/>
            </a:srgbClr>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协调</a:t>
            </a:r>
            <a:endParaRPr kumimoji="0" lang="zh-CN" altLang="en-US" sz="3000" b="1"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5" name="圆角矩形 4"/>
          <p:cNvSpPr/>
          <p:nvPr/>
        </p:nvSpPr>
        <p:spPr>
          <a:xfrm>
            <a:off x="2051050" y="2804478"/>
            <a:ext cx="1916113" cy="595313"/>
          </a:xfrm>
          <a:prstGeom prst="roundRect">
            <a:avLst/>
          </a:pr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发展手段</a:t>
            </a:r>
            <a:endPar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6" name="圆角矩形 5"/>
          <p:cNvSpPr/>
          <p:nvPr/>
        </p:nvSpPr>
        <p:spPr>
          <a:xfrm>
            <a:off x="4484688" y="2815590"/>
            <a:ext cx="1731963" cy="574675"/>
          </a:xfrm>
          <a:prstGeom prst="roundRect">
            <a:avLst/>
          </a:pr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发展目标</a:t>
            </a:r>
            <a:endPar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7" name="圆角矩形 6"/>
          <p:cNvSpPr/>
          <p:nvPr/>
        </p:nvSpPr>
        <p:spPr>
          <a:xfrm>
            <a:off x="6853238" y="2544763"/>
            <a:ext cx="2063750" cy="820738"/>
          </a:xfrm>
          <a:prstGeom prst="roundRect">
            <a:avLst/>
          </a:pr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评价发展的</a:t>
            </a:r>
            <a:endParaRPr kumimoji="0" lang="en-US" altLang="zh-CN"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标准和尺度</a:t>
            </a:r>
            <a:endPar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8" name="圆角矩形 7"/>
          <p:cNvSpPr/>
          <p:nvPr/>
        </p:nvSpPr>
        <p:spPr>
          <a:xfrm>
            <a:off x="2051050" y="3584576"/>
            <a:ext cx="1817688" cy="594995"/>
          </a:xfrm>
          <a:prstGeom prst="roundRect">
            <a:avLst/>
          </a:pr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破解难题</a:t>
            </a:r>
            <a:endPar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9" name="圆角矩形 8"/>
          <p:cNvSpPr/>
          <p:nvPr/>
        </p:nvSpPr>
        <p:spPr>
          <a:xfrm>
            <a:off x="4484688" y="3568065"/>
            <a:ext cx="1731963" cy="631825"/>
          </a:xfrm>
          <a:prstGeom prst="roundRect">
            <a:avLst/>
          </a:pr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补齐短板</a:t>
            </a:r>
            <a:endPar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10" name="圆角矩形 9"/>
          <p:cNvSpPr/>
          <p:nvPr/>
        </p:nvSpPr>
        <p:spPr>
          <a:xfrm>
            <a:off x="6834188" y="3503613"/>
            <a:ext cx="2063750" cy="819150"/>
          </a:xfrm>
          <a:prstGeom prst="roundRect">
            <a:avLst/>
          </a:pr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巩固和厚植</a:t>
            </a:r>
            <a:endParaRPr kumimoji="0" lang="en-US" altLang="zh-CN"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原有优势</a:t>
            </a:r>
            <a:endPar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11" name="圆角矩形 10"/>
          <p:cNvSpPr/>
          <p:nvPr/>
        </p:nvSpPr>
        <p:spPr>
          <a:xfrm>
            <a:off x="4484688" y="4363085"/>
            <a:ext cx="1731963" cy="658813"/>
          </a:xfrm>
          <a:prstGeom prst="roundRect">
            <a:avLst/>
          </a:pr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注重发展机会公平</a:t>
            </a:r>
            <a:endPar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12" name="圆角矩形 11"/>
          <p:cNvSpPr/>
          <p:nvPr/>
        </p:nvSpPr>
        <p:spPr>
          <a:xfrm>
            <a:off x="2051050" y="4364356"/>
            <a:ext cx="1814513" cy="658495"/>
          </a:xfrm>
          <a:prstGeom prst="roundRect">
            <a:avLst/>
          </a:pr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不是搞平均主义</a:t>
            </a:r>
            <a:endPar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13" name="圆角矩形 12"/>
          <p:cNvSpPr/>
          <p:nvPr/>
        </p:nvSpPr>
        <p:spPr>
          <a:xfrm>
            <a:off x="6853238" y="4508500"/>
            <a:ext cx="2063750" cy="819150"/>
          </a:xfrm>
          <a:prstGeom prst="roundRect">
            <a:avLst/>
          </a:prstGeom>
          <a:solidFill>
            <a:srgbClr val="C00000"/>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注重资源</a:t>
            </a:r>
            <a:endParaRPr kumimoji="0" lang="en-US" altLang="zh-CN"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配置均衡</a:t>
            </a:r>
            <a:endPar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14" name="圆角矩形 13"/>
          <p:cNvSpPr/>
          <p:nvPr/>
        </p:nvSpPr>
        <p:spPr>
          <a:xfrm>
            <a:off x="1357313" y="5437188"/>
            <a:ext cx="3017838" cy="614363"/>
          </a:xfrm>
          <a:prstGeom prst="roundRect">
            <a:avLst/>
          </a:prstGeom>
          <a:solidFill>
            <a:srgbClr val="4472C4">
              <a:lumMod val="75000"/>
            </a:srgbClr>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找出短板、补齐短板</a:t>
            </a:r>
            <a:endPar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15" name="圆角矩形 14"/>
          <p:cNvSpPr/>
          <p:nvPr/>
        </p:nvSpPr>
        <p:spPr>
          <a:xfrm>
            <a:off x="4778375" y="5437188"/>
            <a:ext cx="4119563" cy="614363"/>
          </a:xfrm>
          <a:prstGeom prst="roundRect">
            <a:avLst/>
          </a:prstGeom>
          <a:solidFill>
            <a:srgbClr val="4472C4">
              <a:lumMod val="75000"/>
            </a:srgbClr>
          </a:solidFill>
          <a:ln>
            <a:noFill/>
          </a:ln>
        </p:spPr>
        <p:style>
          <a:lnRef idx="2">
            <a:srgbClr val="4472C4">
              <a:shade val="50000"/>
            </a:srgbClr>
          </a:lnRef>
          <a:fillRef idx="1">
            <a:srgbClr val="4472C4"/>
          </a:fillRef>
          <a:effectRef idx="0">
            <a:srgbClr val="4472C4"/>
          </a:effectRef>
          <a:fontRef idx="minor">
            <a:sysClr val="window" lastClr="FFFFFF"/>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rPr>
              <a:t>挖掘发展潜力、增强发展后劲</a:t>
            </a:r>
            <a:endParaRPr kumimoji="0" lang="zh-CN" altLang="en-US" sz="22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30735" name="TextBox 16"/>
          <p:cNvSpPr txBox="1"/>
          <p:nvPr/>
        </p:nvSpPr>
        <p:spPr>
          <a:xfrm>
            <a:off x="3967480" y="2826068"/>
            <a:ext cx="517525" cy="495300"/>
          </a:xfrm>
          <a:prstGeom prst="rect">
            <a:avLst/>
          </a:prstGeom>
          <a:noFill/>
          <a:ln w="9525">
            <a:noFill/>
          </a:ln>
        </p:spPr>
        <p:txBody>
          <a:bodyPr>
            <a:spAutoFit/>
          </a:bodyPr>
          <a:p>
            <a:pPr algn="just">
              <a:lnSpc>
                <a:spcPct val="120000"/>
              </a:lnSpc>
              <a:spcBef>
                <a:spcPts val="1400"/>
              </a:spcBef>
            </a:pPr>
            <a:r>
              <a:rPr lang="en-US" altLang="zh-CN" sz="2400" dirty="0">
                <a:solidFill>
                  <a:schemeClr val="accent2">
                    <a:lumMod val="75000"/>
                  </a:schemeClr>
                </a:solidFill>
                <a:latin typeface="Arial" panose="020B0604020202020204" pitchFamily="34" charset="0"/>
              </a:rPr>
              <a:t>+</a:t>
            </a:r>
            <a:endParaRPr lang="en-US" altLang="zh-CN" sz="2400" dirty="0">
              <a:solidFill>
                <a:schemeClr val="accent2">
                  <a:lumMod val="75000"/>
                </a:schemeClr>
              </a:solidFill>
              <a:latin typeface="Arial" panose="020B0604020202020204" pitchFamily="34" charset="0"/>
            </a:endParaRPr>
          </a:p>
        </p:txBody>
      </p:sp>
      <p:sp>
        <p:nvSpPr>
          <p:cNvPr id="30736" name="TextBox 17"/>
          <p:cNvSpPr txBox="1"/>
          <p:nvPr/>
        </p:nvSpPr>
        <p:spPr>
          <a:xfrm>
            <a:off x="6316980" y="2854643"/>
            <a:ext cx="519113" cy="495300"/>
          </a:xfrm>
          <a:prstGeom prst="rect">
            <a:avLst/>
          </a:prstGeom>
          <a:noFill/>
          <a:ln w="9525">
            <a:noFill/>
          </a:ln>
        </p:spPr>
        <p:txBody>
          <a:bodyPr>
            <a:spAutoFit/>
          </a:bodyPr>
          <a:p>
            <a:pPr algn="just">
              <a:lnSpc>
                <a:spcPct val="120000"/>
              </a:lnSpc>
              <a:spcBef>
                <a:spcPts val="1400"/>
              </a:spcBef>
            </a:pPr>
            <a:r>
              <a:rPr lang="en-US" altLang="zh-CN" sz="2400" dirty="0">
                <a:solidFill>
                  <a:schemeClr val="accent2">
                    <a:lumMod val="75000"/>
                  </a:schemeClr>
                </a:solidFill>
                <a:latin typeface="Arial" panose="020B0604020202020204" pitchFamily="34" charset="0"/>
              </a:rPr>
              <a:t>+</a:t>
            </a:r>
            <a:endParaRPr lang="en-US" altLang="zh-CN" sz="2400" dirty="0">
              <a:solidFill>
                <a:schemeClr val="accent2">
                  <a:lumMod val="75000"/>
                </a:schemeClr>
              </a:solidFill>
              <a:latin typeface="Arial" panose="020B0604020202020204" pitchFamily="34" charset="0"/>
            </a:endParaRPr>
          </a:p>
        </p:txBody>
      </p:sp>
      <p:sp>
        <p:nvSpPr>
          <p:cNvPr id="30737" name="TextBox 18"/>
          <p:cNvSpPr txBox="1"/>
          <p:nvPr/>
        </p:nvSpPr>
        <p:spPr>
          <a:xfrm>
            <a:off x="3967480" y="3636963"/>
            <a:ext cx="519113" cy="493395"/>
          </a:xfrm>
          <a:prstGeom prst="rect">
            <a:avLst/>
          </a:prstGeom>
          <a:noFill/>
          <a:ln w="9525">
            <a:noFill/>
          </a:ln>
        </p:spPr>
        <p:txBody>
          <a:bodyPr>
            <a:spAutoFit/>
          </a:bodyPr>
          <a:p>
            <a:pPr algn="just">
              <a:lnSpc>
                <a:spcPct val="120000"/>
              </a:lnSpc>
              <a:spcBef>
                <a:spcPts val="1400"/>
              </a:spcBef>
            </a:pPr>
            <a:r>
              <a:rPr lang="en-US" altLang="zh-CN" sz="2400" dirty="0">
                <a:solidFill>
                  <a:schemeClr val="accent2">
                    <a:lumMod val="75000"/>
                  </a:schemeClr>
                </a:solidFill>
                <a:latin typeface="Arial" panose="020B0604020202020204" pitchFamily="34" charset="0"/>
              </a:rPr>
              <a:t>+</a:t>
            </a:r>
            <a:endParaRPr lang="en-US" altLang="zh-CN" sz="2400" dirty="0">
              <a:solidFill>
                <a:schemeClr val="accent2">
                  <a:lumMod val="75000"/>
                </a:schemeClr>
              </a:solidFill>
              <a:latin typeface="Arial" panose="020B0604020202020204" pitchFamily="34" charset="0"/>
            </a:endParaRPr>
          </a:p>
        </p:txBody>
      </p:sp>
      <p:sp>
        <p:nvSpPr>
          <p:cNvPr id="30738" name="TextBox 19"/>
          <p:cNvSpPr txBox="1"/>
          <p:nvPr/>
        </p:nvSpPr>
        <p:spPr>
          <a:xfrm>
            <a:off x="6334125" y="3665855"/>
            <a:ext cx="519113" cy="495300"/>
          </a:xfrm>
          <a:prstGeom prst="rect">
            <a:avLst/>
          </a:prstGeom>
          <a:noFill/>
          <a:ln w="9525">
            <a:noFill/>
          </a:ln>
        </p:spPr>
        <p:txBody>
          <a:bodyPr>
            <a:spAutoFit/>
          </a:bodyPr>
          <a:p>
            <a:pPr algn="just">
              <a:lnSpc>
                <a:spcPct val="120000"/>
              </a:lnSpc>
              <a:spcBef>
                <a:spcPts val="1400"/>
              </a:spcBef>
            </a:pPr>
            <a:r>
              <a:rPr lang="en-US" altLang="zh-CN" sz="2400" dirty="0">
                <a:solidFill>
                  <a:schemeClr val="accent2">
                    <a:lumMod val="75000"/>
                  </a:schemeClr>
                </a:solidFill>
                <a:latin typeface="Arial" panose="020B0604020202020204" pitchFamily="34" charset="0"/>
              </a:rPr>
              <a:t>+</a:t>
            </a:r>
            <a:endParaRPr lang="en-US" altLang="zh-CN" sz="2400" dirty="0">
              <a:solidFill>
                <a:schemeClr val="accent2">
                  <a:lumMod val="75000"/>
                </a:schemeClr>
              </a:solidFill>
              <a:latin typeface="Arial" panose="020B0604020202020204" pitchFamily="34" charset="0"/>
            </a:endParaRPr>
          </a:p>
        </p:txBody>
      </p:sp>
      <p:sp>
        <p:nvSpPr>
          <p:cNvPr id="30739" name="TextBox 20"/>
          <p:cNvSpPr txBox="1"/>
          <p:nvPr/>
        </p:nvSpPr>
        <p:spPr>
          <a:xfrm>
            <a:off x="3967480" y="4445953"/>
            <a:ext cx="517525" cy="495300"/>
          </a:xfrm>
          <a:prstGeom prst="rect">
            <a:avLst/>
          </a:prstGeom>
          <a:noFill/>
          <a:ln w="9525">
            <a:noFill/>
          </a:ln>
        </p:spPr>
        <p:txBody>
          <a:bodyPr>
            <a:spAutoFit/>
          </a:bodyPr>
          <a:p>
            <a:pPr algn="just">
              <a:lnSpc>
                <a:spcPct val="120000"/>
              </a:lnSpc>
              <a:spcBef>
                <a:spcPts val="1400"/>
              </a:spcBef>
            </a:pPr>
            <a:r>
              <a:rPr lang="en-US" altLang="zh-CN" sz="2400" dirty="0">
                <a:solidFill>
                  <a:schemeClr val="accent2">
                    <a:lumMod val="75000"/>
                  </a:schemeClr>
                </a:solidFill>
                <a:latin typeface="Arial" panose="020B0604020202020204" pitchFamily="34" charset="0"/>
              </a:rPr>
              <a:t>+</a:t>
            </a:r>
            <a:endParaRPr lang="en-US" altLang="zh-CN" sz="2400" dirty="0">
              <a:solidFill>
                <a:schemeClr val="accent2">
                  <a:lumMod val="75000"/>
                </a:schemeClr>
              </a:solidFill>
              <a:latin typeface="Arial" panose="020B0604020202020204" pitchFamily="34" charset="0"/>
            </a:endParaRPr>
          </a:p>
        </p:txBody>
      </p:sp>
      <p:sp>
        <p:nvSpPr>
          <p:cNvPr id="30740" name="TextBox 21"/>
          <p:cNvSpPr txBox="1"/>
          <p:nvPr/>
        </p:nvSpPr>
        <p:spPr>
          <a:xfrm>
            <a:off x="6316980" y="4526598"/>
            <a:ext cx="517525" cy="495300"/>
          </a:xfrm>
          <a:prstGeom prst="rect">
            <a:avLst/>
          </a:prstGeom>
          <a:noFill/>
          <a:ln w="9525">
            <a:noFill/>
          </a:ln>
        </p:spPr>
        <p:txBody>
          <a:bodyPr>
            <a:spAutoFit/>
          </a:bodyPr>
          <a:p>
            <a:pPr algn="just">
              <a:lnSpc>
                <a:spcPct val="120000"/>
              </a:lnSpc>
              <a:spcBef>
                <a:spcPts val="1400"/>
              </a:spcBef>
            </a:pPr>
            <a:r>
              <a:rPr lang="en-US" altLang="zh-CN" sz="2400" dirty="0">
                <a:solidFill>
                  <a:schemeClr val="accent2">
                    <a:lumMod val="75000"/>
                  </a:schemeClr>
                </a:solidFill>
                <a:latin typeface="Arial" panose="020B0604020202020204" pitchFamily="34" charset="0"/>
              </a:rPr>
              <a:t>+</a:t>
            </a:r>
            <a:endParaRPr lang="en-US" altLang="zh-CN" sz="2400" dirty="0">
              <a:solidFill>
                <a:schemeClr val="accent2">
                  <a:lumMod val="75000"/>
                </a:schemeClr>
              </a:solidFill>
              <a:latin typeface="Arial" panose="020B0604020202020204" pitchFamily="34" charset="0"/>
            </a:endParaRPr>
          </a:p>
        </p:txBody>
      </p:sp>
      <p:sp>
        <p:nvSpPr>
          <p:cNvPr id="30741" name="TextBox 22"/>
          <p:cNvSpPr txBox="1"/>
          <p:nvPr/>
        </p:nvSpPr>
        <p:spPr>
          <a:xfrm>
            <a:off x="4391025" y="5451475"/>
            <a:ext cx="517525" cy="493713"/>
          </a:xfrm>
          <a:prstGeom prst="rect">
            <a:avLst/>
          </a:prstGeom>
          <a:noFill/>
          <a:ln w="9525">
            <a:noFill/>
          </a:ln>
        </p:spPr>
        <p:txBody>
          <a:bodyPr>
            <a:spAutoFit/>
          </a:bodyPr>
          <a:p>
            <a:pPr algn="just">
              <a:lnSpc>
                <a:spcPct val="120000"/>
              </a:lnSpc>
              <a:spcBef>
                <a:spcPts val="1400"/>
              </a:spcBef>
            </a:pPr>
            <a:r>
              <a:rPr lang="en-US" altLang="zh-CN" sz="2400" dirty="0">
                <a:latin typeface="Arial" panose="020B0604020202020204" pitchFamily="34" charset="0"/>
              </a:rPr>
              <a:t>+</a:t>
            </a:r>
            <a:endParaRPr lang="zh-CN" altLang="en-US" sz="2400" dirty="0">
              <a:latin typeface="Arial" panose="020B0604020202020204" pitchFamily="34" charset="0"/>
            </a:endParaRPr>
          </a:p>
        </p:txBody>
      </p:sp>
      <p:sp>
        <p:nvSpPr>
          <p:cNvPr id="16" name="内容占位符 15"/>
          <p:cNvSpPr>
            <a:spLocks noGrp="1"/>
          </p:cNvSpPr>
          <p:nvPr>
            <p:ph idx="1"/>
          </p:nvPr>
        </p:nvSpPr>
        <p:spPr>
          <a:xfrm>
            <a:off x="83820" y="1174750"/>
            <a:ext cx="8976360" cy="1226820"/>
          </a:xfrm>
          <a:solidFill>
            <a:schemeClr val="accent2">
              <a:lumMod val="60000"/>
              <a:lumOff val="40000"/>
            </a:schemeClr>
          </a:solidFill>
        </p:spPr>
        <p:txBody>
          <a:bodyPr/>
          <a:p>
            <a:pPr>
              <a:lnSpc>
                <a:spcPct val="150000"/>
              </a:lnSpc>
            </a:pPr>
            <a:r>
              <a:rPr lang="en-US" altLang="zh-CN"/>
              <a:t>     </a:t>
            </a:r>
            <a:r>
              <a:rPr lang="en-US" altLang="zh-CN" b="1"/>
              <a:t> </a:t>
            </a:r>
            <a:r>
              <a:rPr lang="zh-CN" altLang="en-US" b="1">
                <a:solidFill>
                  <a:schemeClr val="bg1"/>
                </a:solidFill>
              </a:rPr>
              <a:t>协调发展是指环境保护与经济建设和社会发展统筹规划、同步实施、协调发展，实现经济效益、社会效益和环境效益的统一。</a:t>
            </a:r>
            <a:endParaRPr lang="zh-CN"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81305" y="1644650"/>
            <a:ext cx="4794250" cy="3195955"/>
          </a:xfrm>
        </p:spPr>
        <p:txBody>
          <a:bodyPr/>
          <a:p>
            <a:pPr>
              <a:lnSpc>
                <a:spcPct val="190000"/>
              </a:lnSpc>
            </a:pPr>
            <a:r>
              <a:rPr lang="en-US" altLang="zh-CN"/>
              <a:t>       </a:t>
            </a:r>
            <a:r>
              <a:rPr lang="zh-CN" altLang="en-US"/>
              <a:t>坚持协调发展，推动</a:t>
            </a:r>
            <a:r>
              <a:rPr lang="zh-CN" altLang="en-US" b="1">
                <a:solidFill>
                  <a:schemeClr val="accent2">
                    <a:lumMod val="75000"/>
                  </a:schemeClr>
                </a:solidFill>
              </a:rPr>
              <a:t>区域协调发展、城乡协调发展、物质文明和精神文明协调发展</a:t>
            </a:r>
            <a:r>
              <a:rPr lang="zh-CN" altLang="en-US"/>
              <a:t>，推动</a:t>
            </a:r>
            <a:r>
              <a:rPr lang="zh-CN" altLang="en-US" b="1">
                <a:solidFill>
                  <a:schemeClr val="accent2">
                    <a:lumMod val="75000"/>
                  </a:schemeClr>
                </a:solidFill>
              </a:rPr>
              <a:t>经济建设和国防建设</a:t>
            </a:r>
            <a:r>
              <a:rPr lang="zh-CN" altLang="en-US"/>
              <a:t>融合发展。</a:t>
            </a:r>
            <a:endParaRPr lang="zh-CN" altLang="en-US"/>
          </a:p>
        </p:txBody>
      </p:sp>
      <p:pic>
        <p:nvPicPr>
          <p:cNvPr id="54282" name="图片 2"/>
          <p:cNvPicPr>
            <a:picLocks noChangeAspect="1"/>
          </p:cNvPicPr>
          <p:nvPr/>
        </p:nvPicPr>
        <p:blipFill>
          <a:blip r:embed="rId1">
            <a:clrChange>
              <a:clrFrom>
                <a:srgbClr val="FFFFFF"/>
              </a:clrFrom>
              <a:clrTo>
                <a:srgbClr val="FFFFFF">
                  <a:alpha val="0"/>
                </a:srgbClr>
              </a:clrTo>
            </a:clrChange>
          </a:blip>
          <a:srcRect l="11543" r="9167"/>
          <a:stretch>
            <a:fillRect/>
          </a:stretch>
        </p:blipFill>
        <p:spPr>
          <a:xfrm>
            <a:off x="5075555" y="2045970"/>
            <a:ext cx="3956685" cy="2219325"/>
          </a:xfrm>
          <a:prstGeom prst="rect">
            <a:avLst/>
          </a:prstGeom>
          <a:noFill/>
          <a:ln w="9525">
            <a:noFill/>
          </a:ln>
        </p:spPr>
      </p:pic>
      <p:pic>
        <p:nvPicPr>
          <p:cNvPr id="4" name="新兴城市大崛起  四大板块协调发展！中国正在崛起！">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2943225" y="4840605"/>
            <a:ext cx="2132330" cy="12007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98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、绿色是永续发展的必要条件</a:t>
            </a:r>
            <a:endParaRPr lang="zh-CN" altLang="en-US"/>
          </a:p>
        </p:txBody>
      </p:sp>
      <p:sp>
        <p:nvSpPr>
          <p:cNvPr id="3" name="内容占位符 2"/>
          <p:cNvSpPr>
            <a:spLocks noGrp="1"/>
          </p:cNvSpPr>
          <p:nvPr>
            <p:ph idx="1"/>
          </p:nvPr>
        </p:nvSpPr>
        <p:spPr>
          <a:xfrm>
            <a:off x="203835" y="2181860"/>
            <a:ext cx="5723255" cy="4141470"/>
          </a:xfrm>
        </p:spPr>
        <p:txBody>
          <a:bodyPr/>
          <a:p>
            <a:pPr>
              <a:lnSpc>
                <a:spcPct val="120000"/>
              </a:lnSpc>
            </a:pPr>
            <a:r>
              <a:rPr lang="en-US" altLang="zh-CN"/>
              <a:t>       </a:t>
            </a:r>
            <a:r>
              <a:rPr lang="zh-CN" altLang="en-US"/>
              <a:t>人类发展活动必须</a:t>
            </a:r>
            <a:r>
              <a:rPr lang="zh-CN" altLang="en-US" b="1">
                <a:solidFill>
                  <a:srgbClr val="FF0000"/>
                </a:solidFill>
              </a:rPr>
              <a:t>尊重自然、顺应自然、保护自然</a:t>
            </a:r>
            <a:r>
              <a:rPr lang="zh-CN" altLang="en-US"/>
              <a:t>，否则就会遭到大自然的报复，这个规律谁也无法抗拒。</a:t>
            </a:r>
            <a:endParaRPr lang="zh-CN" altLang="en-US"/>
          </a:p>
          <a:p>
            <a:pPr>
              <a:lnSpc>
                <a:spcPct val="120000"/>
              </a:lnSpc>
            </a:pPr>
            <a:r>
              <a:rPr lang="zh-CN" altLang="en-US"/>
              <a:t>      绿色发展，就是要解决好人与自然和谐共生问题，坚定走</a:t>
            </a:r>
            <a:r>
              <a:rPr lang="zh-CN" altLang="en-US" b="1">
                <a:solidFill>
                  <a:schemeClr val="accent2">
                    <a:lumMod val="75000"/>
                  </a:schemeClr>
                </a:solidFill>
              </a:rPr>
              <a:t>生产发展、生活富裕、生态良好</a:t>
            </a:r>
            <a:r>
              <a:rPr lang="zh-CN" altLang="en-US"/>
              <a:t>的文明发展道路，加快建设</a:t>
            </a:r>
            <a:r>
              <a:rPr lang="zh-CN" altLang="en-US" b="1">
                <a:solidFill>
                  <a:schemeClr val="accent2">
                    <a:lumMod val="75000"/>
                  </a:schemeClr>
                </a:solidFill>
              </a:rPr>
              <a:t>资源节约型、环境友好型社会</a:t>
            </a:r>
            <a:r>
              <a:rPr lang="zh-CN" altLang="en-US"/>
              <a:t>，形成人与自然和谐发展现代化建设新格局，推进美丽中国建设。</a:t>
            </a:r>
            <a:endParaRPr lang="zh-CN" altLang="en-US"/>
          </a:p>
        </p:txBody>
      </p:sp>
      <p:pic>
        <p:nvPicPr>
          <p:cNvPr id="32773" name="图片 8"/>
          <p:cNvPicPr>
            <a:picLocks noChangeAspect="1"/>
          </p:cNvPicPr>
          <p:nvPr/>
        </p:nvPicPr>
        <p:blipFill>
          <a:blip r:embed="rId1">
            <a:clrChange>
              <a:clrFrom>
                <a:srgbClr val="F8F8F8"/>
              </a:clrFrom>
              <a:clrTo>
                <a:srgbClr val="F8F8F8">
                  <a:alpha val="0"/>
                </a:srgbClr>
              </a:clrTo>
            </a:clrChange>
          </a:blip>
          <a:stretch>
            <a:fillRect/>
          </a:stretch>
        </p:blipFill>
        <p:spPr>
          <a:xfrm>
            <a:off x="5994400" y="1461135"/>
            <a:ext cx="2857500" cy="2085975"/>
          </a:xfrm>
          <a:prstGeom prst="rect">
            <a:avLst/>
          </a:prstGeom>
          <a:noFill/>
          <a:ln w="9525">
            <a:noFill/>
          </a:ln>
        </p:spPr>
      </p:pic>
      <p:pic>
        <p:nvPicPr>
          <p:cNvPr id="58378" name="图片 3"/>
          <p:cNvPicPr>
            <a:picLocks noChangeAspect="1"/>
          </p:cNvPicPr>
          <p:nvPr/>
        </p:nvPicPr>
        <p:blipFill>
          <a:blip r:embed="rId2">
            <a:clrChange>
              <a:clrFrom>
                <a:srgbClr val="FFFFFF"/>
              </a:clrFrom>
              <a:clrTo>
                <a:srgbClr val="FFFFFF">
                  <a:alpha val="0"/>
                </a:srgbClr>
              </a:clrTo>
            </a:clrChange>
          </a:blip>
          <a:stretch>
            <a:fillRect/>
          </a:stretch>
        </p:blipFill>
        <p:spPr>
          <a:xfrm>
            <a:off x="5994083" y="3666808"/>
            <a:ext cx="2992437" cy="200818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72720" y="1412240"/>
            <a:ext cx="5367020" cy="1479550"/>
          </a:xfrm>
        </p:spPr>
        <p:txBody>
          <a:bodyPr/>
          <a:p>
            <a:pPr>
              <a:lnSpc>
                <a:spcPct val="160000"/>
              </a:lnSpc>
            </a:pPr>
            <a:r>
              <a:rPr lang="en-US" altLang="zh-CN"/>
              <a:t>      </a:t>
            </a:r>
            <a:r>
              <a:rPr lang="zh-CN" altLang="en-US"/>
              <a:t>绿色发展是以效率、和谐、持续为目标的经济增长和社会发展方式。</a:t>
            </a:r>
            <a:endParaRPr lang="zh-CN" altLang="en-US"/>
          </a:p>
        </p:txBody>
      </p:sp>
      <p:pic>
        <p:nvPicPr>
          <p:cNvPr id="4" name="图片 3"/>
          <p:cNvPicPr>
            <a:picLocks noChangeAspect="1"/>
          </p:cNvPicPr>
          <p:nvPr/>
        </p:nvPicPr>
        <p:blipFill>
          <a:blip r:embed="rId1"/>
          <a:srcRect l="8309" r="9743" b="7058"/>
          <a:stretch>
            <a:fillRect/>
          </a:stretch>
        </p:blipFill>
        <p:spPr>
          <a:xfrm>
            <a:off x="16510" y="2891155"/>
            <a:ext cx="5637530" cy="3498215"/>
          </a:xfrm>
          <a:prstGeom prst="rect">
            <a:avLst/>
          </a:prstGeom>
        </p:spPr>
      </p:pic>
      <p:pic>
        <p:nvPicPr>
          <p:cNvPr id="5" name="习近平谈绿色发展：不能吃祖宗饭 断子孙路">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5952490" y="2538095"/>
            <a:ext cx="2736215" cy="20910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042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30325"/>
            <a:ext cx="8229600" cy="626110"/>
          </a:xfrm>
        </p:spPr>
        <p:txBody>
          <a:bodyPr/>
          <a:p>
            <a:r>
              <a:rPr lang="en-US" altLang="zh-CN"/>
              <a:t>4</a:t>
            </a:r>
            <a:r>
              <a:rPr lang="zh-CN" altLang="en-US"/>
              <a:t>、开放是国家繁荣发展的必由之路</a:t>
            </a:r>
            <a:endParaRPr lang="zh-CN" altLang="en-US"/>
          </a:p>
        </p:txBody>
      </p:sp>
      <p:sp>
        <p:nvSpPr>
          <p:cNvPr id="3" name="内容占位符 2"/>
          <p:cNvSpPr>
            <a:spLocks noGrp="1"/>
          </p:cNvSpPr>
          <p:nvPr>
            <p:ph idx="1"/>
          </p:nvPr>
        </p:nvSpPr>
        <p:spPr>
          <a:xfrm>
            <a:off x="405130" y="2127250"/>
            <a:ext cx="4608830" cy="3956685"/>
          </a:xfrm>
        </p:spPr>
        <p:txBody>
          <a:bodyPr/>
          <a:p>
            <a:pPr algn="l">
              <a:lnSpc>
                <a:spcPct val="155000"/>
              </a:lnSpc>
            </a:pPr>
            <a:r>
              <a:rPr lang="en-US" altLang="zh-CN"/>
              <a:t>      </a:t>
            </a:r>
            <a:endParaRPr lang="zh-CN" altLang="en-US"/>
          </a:p>
        </p:txBody>
      </p:sp>
      <p:sp>
        <p:nvSpPr>
          <p:cNvPr id="4" name="文本框 3"/>
          <p:cNvSpPr txBox="1"/>
          <p:nvPr/>
        </p:nvSpPr>
        <p:spPr>
          <a:xfrm>
            <a:off x="490855" y="2284095"/>
            <a:ext cx="4523740" cy="3044190"/>
          </a:xfrm>
          <a:prstGeom prst="rect">
            <a:avLst/>
          </a:prstGeom>
          <a:noFill/>
        </p:spPr>
        <p:txBody>
          <a:bodyPr wrap="square" rtlCol="0" anchor="t">
            <a:spAutoFit/>
          </a:bodyPr>
          <a:p>
            <a:pPr>
              <a:lnSpc>
                <a:spcPct val="160000"/>
              </a:lnSpc>
            </a:pPr>
            <a:r>
              <a:rPr lang="en-US" altLang="zh-CN" sz="24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马克思曾说：“过去那种地方的和民族的自给自足和闭关自守状态，被各民族的各方面的互相往来和各方面的互相依赖所代替了”</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1"/>
          <a:stretch>
            <a:fillRect/>
          </a:stretch>
        </p:blipFill>
        <p:spPr>
          <a:xfrm>
            <a:off x="5805805" y="2168525"/>
            <a:ext cx="2534920" cy="32753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3370" y="1334770"/>
            <a:ext cx="8571230" cy="2458085"/>
          </a:xfrm>
        </p:spPr>
        <p:txBody>
          <a:bodyPr/>
          <a:p>
            <a:pPr>
              <a:lnSpc>
                <a:spcPct val="160000"/>
              </a:lnSpc>
            </a:pPr>
            <a:r>
              <a:rPr lang="en-US" altLang="zh-CN">
                <a:sym typeface="+mn-ea"/>
              </a:rPr>
              <a:t>       </a:t>
            </a:r>
            <a:r>
              <a:rPr lang="zh-CN" altLang="en-US">
                <a:sym typeface="+mn-ea"/>
              </a:rPr>
              <a:t>开放就是要顺应经济全球化潮流，充分运用人类社会创造的先进科学技术成果和有益管理经验。现在搞开放发展，面临的国际国内形势，同以往有很大不同，总体上有利因素更多，但也面临着更深层次的风险挑战。</a:t>
            </a:r>
            <a:endParaRPr lang="zh-CN" altLang="en-US"/>
          </a:p>
          <a:p>
            <a:endParaRPr lang="zh-CN" altLang="en-US"/>
          </a:p>
        </p:txBody>
      </p:sp>
      <p:pic>
        <p:nvPicPr>
          <p:cNvPr id="4" name="图片 3"/>
          <p:cNvPicPr>
            <a:picLocks noChangeAspect="1"/>
          </p:cNvPicPr>
          <p:nvPr/>
        </p:nvPicPr>
        <p:blipFill>
          <a:blip r:embed="rId1"/>
          <a:stretch>
            <a:fillRect/>
          </a:stretch>
        </p:blipFill>
        <p:spPr>
          <a:xfrm>
            <a:off x="556895" y="3913505"/>
            <a:ext cx="4269105" cy="2401570"/>
          </a:xfrm>
          <a:prstGeom prst="rect">
            <a:avLst/>
          </a:prstGeom>
        </p:spPr>
      </p:pic>
      <p:pic>
        <p:nvPicPr>
          <p:cNvPr id="5" name="环球网：美国收紧部分中国留学生签证政策 暴露一大弱点！">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5517515" y="4053205"/>
            <a:ext cx="2597785" cy="1878965"/>
          </a:xfrm>
          <a:prstGeom prst="rect">
            <a:avLst/>
          </a:prstGeom>
        </p:spPr>
      </p:pic>
      <p:sp>
        <p:nvSpPr>
          <p:cNvPr id="2" name="文本框 1"/>
          <p:cNvSpPr txBox="1"/>
          <p:nvPr/>
        </p:nvSpPr>
        <p:spPr>
          <a:xfrm>
            <a:off x="8241665" y="4375785"/>
            <a:ext cx="746760" cy="1476375"/>
          </a:xfrm>
          <a:prstGeom prst="rect">
            <a:avLst/>
          </a:prstGeom>
          <a:noFill/>
        </p:spPr>
        <p:txBody>
          <a:bodyPr wrap="square" rtlCol="0">
            <a:spAutoFit/>
          </a:bodyPr>
          <a:p>
            <a:r>
              <a:rPr lang="zh-CN" altLang="en-US" b="1">
                <a:solidFill>
                  <a:srgbClr val="FF0000"/>
                </a:solidFill>
              </a:rPr>
              <a:t>美国收紧留学生签证</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087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1955" y="1188085"/>
            <a:ext cx="8570595" cy="2950210"/>
          </a:xfrm>
        </p:spPr>
        <p:txBody>
          <a:bodyPr/>
          <a:p>
            <a:pPr>
              <a:lnSpc>
                <a:spcPct val="150000"/>
              </a:lnSpc>
            </a:pPr>
            <a:r>
              <a:rPr lang="zh-CN" altLang="en-US"/>
              <a:t>       坚持开放发展，就要奉行</a:t>
            </a:r>
            <a:r>
              <a:rPr lang="zh-CN" altLang="en-US" b="1">
                <a:solidFill>
                  <a:schemeClr val="accent2">
                    <a:lumMod val="75000"/>
                  </a:schemeClr>
                </a:solidFill>
              </a:rPr>
              <a:t>互利互赢</a:t>
            </a:r>
            <a:r>
              <a:rPr lang="zh-CN" altLang="en-US"/>
              <a:t>的开放战略，坚持内外需协调、进出口平衡、引进来和走出去并重、引资和引技引智并举，发展更高层次的开放型经济，积极参与全球经济治理和公共产品供给，提高我国在全球治理中的制度话语权，构建广泛的利益共同体。</a:t>
            </a:r>
            <a:endParaRPr lang="zh-CN" altLang="en-US"/>
          </a:p>
        </p:txBody>
      </p:sp>
      <p:pic>
        <p:nvPicPr>
          <p:cNvPr id="4" name="图片 3"/>
          <p:cNvPicPr>
            <a:picLocks noChangeAspect="1"/>
          </p:cNvPicPr>
          <p:nvPr/>
        </p:nvPicPr>
        <p:blipFill>
          <a:blip r:embed="rId1"/>
          <a:stretch>
            <a:fillRect/>
          </a:stretch>
        </p:blipFill>
        <p:spPr>
          <a:xfrm>
            <a:off x="1313180" y="4022725"/>
            <a:ext cx="4618990" cy="26917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70940"/>
            <a:ext cx="8138160" cy="640715"/>
          </a:xfrm>
        </p:spPr>
        <p:txBody>
          <a:bodyPr/>
          <a:p>
            <a:r>
              <a:rPr lang="zh-CN" altLang="en-US"/>
              <a:t>中国开放的大门不会关闭，只会越开越大！</a:t>
            </a:r>
            <a:endParaRPr lang="zh-CN" altLang="en-US"/>
          </a:p>
        </p:txBody>
      </p:sp>
      <p:sp>
        <p:nvSpPr>
          <p:cNvPr id="3" name="内容占位符 2"/>
          <p:cNvSpPr>
            <a:spLocks noGrp="1"/>
          </p:cNvSpPr>
          <p:nvPr>
            <p:ph idx="1"/>
          </p:nvPr>
        </p:nvSpPr>
        <p:spPr>
          <a:xfrm>
            <a:off x="203835" y="2108200"/>
            <a:ext cx="4869815" cy="3569335"/>
          </a:xfrm>
        </p:spPr>
        <p:txBody>
          <a:bodyPr/>
          <a:p>
            <a:pPr>
              <a:lnSpc>
                <a:spcPct val="160000"/>
              </a:lnSpc>
            </a:pPr>
            <a:r>
              <a:rPr lang="en-US" altLang="zh-CN"/>
              <a:t>       </a:t>
            </a:r>
            <a:r>
              <a:rPr lang="zh-CN" altLang="en-US"/>
              <a:t>在庆祝改革开放40周年大会上，习近平总书记</a:t>
            </a:r>
            <a:r>
              <a:rPr lang="zh-CN" altLang="en-US" b="1">
                <a:solidFill>
                  <a:schemeClr val="accent2">
                    <a:lumMod val="75000"/>
                  </a:schemeClr>
                </a:solidFill>
              </a:rPr>
              <a:t>再次强调坚持对外开放的基本国策</a:t>
            </a:r>
            <a:r>
              <a:rPr lang="zh-CN" altLang="en-US"/>
              <a:t>。站在新的历史起点上，中国坚定顺应经济全球化潮流，将对外开放向</a:t>
            </a:r>
            <a:r>
              <a:rPr lang="zh-CN" altLang="en-US" b="1">
                <a:solidFill>
                  <a:schemeClr val="accent2">
                    <a:lumMod val="75000"/>
                  </a:schemeClr>
                </a:solidFill>
              </a:rPr>
              <a:t>更高标准、更深层次、更宽领域</a:t>
            </a:r>
            <a:r>
              <a:rPr lang="zh-CN" altLang="en-US"/>
              <a:t>推进。</a:t>
            </a:r>
            <a:endParaRPr lang="zh-CN" altLang="en-US"/>
          </a:p>
        </p:txBody>
      </p:sp>
      <p:pic>
        <p:nvPicPr>
          <p:cNvPr id="5" name="图片 4"/>
          <p:cNvPicPr>
            <a:picLocks noChangeAspect="1"/>
          </p:cNvPicPr>
          <p:nvPr/>
        </p:nvPicPr>
        <p:blipFill>
          <a:blip r:embed="rId1"/>
          <a:stretch>
            <a:fillRect/>
          </a:stretch>
        </p:blipFill>
        <p:spPr>
          <a:xfrm>
            <a:off x="5229225" y="3611245"/>
            <a:ext cx="3739515" cy="2281555"/>
          </a:xfrm>
          <a:prstGeom prst="rect">
            <a:avLst/>
          </a:prstGeom>
        </p:spPr>
      </p:pic>
      <p:pic>
        <p:nvPicPr>
          <p:cNvPr id="6" name="外媒纷纷点赞！主动扩大进口 进博会彰显中国开放决心">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6102350" y="2026920"/>
            <a:ext cx="2239645" cy="1331595"/>
          </a:xfrm>
          <a:prstGeom prst="rect">
            <a:avLst/>
          </a:prstGeom>
        </p:spPr>
      </p:pic>
      <p:sp>
        <p:nvSpPr>
          <p:cNvPr id="4" name="文本框 3"/>
          <p:cNvSpPr txBox="1"/>
          <p:nvPr/>
        </p:nvSpPr>
        <p:spPr>
          <a:xfrm>
            <a:off x="8545195" y="1854835"/>
            <a:ext cx="423545" cy="1753235"/>
          </a:xfrm>
          <a:prstGeom prst="rect">
            <a:avLst/>
          </a:prstGeom>
          <a:noFill/>
        </p:spPr>
        <p:txBody>
          <a:bodyPr wrap="square" rtlCol="0">
            <a:spAutoFit/>
          </a:bodyPr>
          <a:p>
            <a:r>
              <a:rPr lang="zh-CN" altLang="en-US" b="1">
                <a:solidFill>
                  <a:srgbClr val="FF0000"/>
                </a:solidFill>
              </a:rPr>
              <a:t>第一届进博会</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245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84605"/>
            <a:ext cx="8229600" cy="610235"/>
          </a:xfrm>
        </p:spPr>
        <p:txBody>
          <a:bodyPr/>
          <a:p>
            <a:r>
              <a:rPr lang="zh-CN" altLang="en-US"/>
              <a:t>5 、共享是中国特色社会主义的本质要求</a:t>
            </a:r>
            <a:endParaRPr lang="zh-CN" altLang="en-US"/>
          </a:p>
        </p:txBody>
      </p:sp>
      <p:sp>
        <p:nvSpPr>
          <p:cNvPr id="3" name="内容占位符 2"/>
          <p:cNvSpPr>
            <a:spLocks noGrp="1"/>
          </p:cNvSpPr>
          <p:nvPr>
            <p:ph idx="1"/>
          </p:nvPr>
        </p:nvSpPr>
        <p:spPr>
          <a:xfrm>
            <a:off x="203835" y="2011045"/>
            <a:ext cx="5494020" cy="4636770"/>
          </a:xfrm>
        </p:spPr>
        <p:txBody>
          <a:bodyPr/>
          <a:p>
            <a:pPr algn="just" eaLnBrk="1" hangingPunct="1">
              <a:lnSpc>
                <a:spcPct val="130000"/>
              </a:lnSpc>
              <a:spcBef>
                <a:spcPts val="1400"/>
              </a:spcBef>
            </a:pPr>
            <a:r>
              <a:rPr lang="zh-CN" altLang="en-US" sz="2400" dirty="0">
                <a:latin typeface="Arial" panose="020B0604020202020204" pitchFamily="34" charset="0"/>
              </a:rPr>
              <a:t>      马克思主张建立在生产力高度发达和物质极大充裕基础上个体的自由和解放，每个人都能</a:t>
            </a:r>
            <a:r>
              <a:rPr lang="zh-CN" altLang="en-US" sz="2400" b="1" dirty="0">
                <a:solidFill>
                  <a:schemeClr val="accent2">
                    <a:lumMod val="75000"/>
                  </a:schemeClr>
                </a:solidFill>
                <a:latin typeface="Arial" panose="020B0604020202020204" pitchFamily="34" charset="0"/>
              </a:rPr>
              <a:t>在平等和谐的共同体中</a:t>
            </a:r>
            <a:r>
              <a:rPr lang="zh-CN" altLang="en-US" sz="2400" dirty="0">
                <a:latin typeface="Arial" panose="020B0604020202020204" pitchFamily="34" charset="0"/>
              </a:rPr>
              <a:t>实现自由而全面的发展。</a:t>
            </a:r>
            <a:endParaRPr lang="zh-CN" altLang="en-US" sz="2400" dirty="0">
              <a:latin typeface="Arial" panose="020B0604020202020204" pitchFamily="34" charset="0"/>
            </a:endParaRPr>
          </a:p>
          <a:p>
            <a:pPr algn="just" eaLnBrk="1" hangingPunct="1">
              <a:lnSpc>
                <a:spcPct val="130000"/>
              </a:lnSpc>
              <a:spcBef>
                <a:spcPts val="1400"/>
              </a:spcBef>
            </a:pPr>
            <a:r>
              <a:rPr lang="zh-CN" altLang="en-US" sz="2400" dirty="0">
                <a:latin typeface="Arial" panose="020B0604020202020204" pitchFamily="34" charset="0"/>
              </a:rPr>
              <a:t>       由社会全体成员组成的共同联合体来</a:t>
            </a:r>
            <a:r>
              <a:rPr lang="zh-CN" altLang="en-US" sz="2400" b="1" dirty="0">
                <a:solidFill>
                  <a:schemeClr val="accent2">
                    <a:lumMod val="75000"/>
                  </a:schemeClr>
                </a:solidFill>
                <a:latin typeface="Arial" panose="020B0604020202020204" pitchFamily="34" charset="0"/>
              </a:rPr>
              <a:t>共同地和有计划地利用生产力</a:t>
            </a:r>
            <a:r>
              <a:rPr lang="zh-CN" altLang="en-US" sz="2400" dirty="0">
                <a:latin typeface="Arial" panose="020B0604020202020204" pitchFamily="34" charset="0"/>
              </a:rPr>
              <a:t>，把生产发展到能够满足所有人的需要的规模</a:t>
            </a:r>
            <a:r>
              <a:rPr lang="en-US" altLang="zh-CN" sz="2400" dirty="0">
                <a:latin typeface="Arial" panose="020B0604020202020204" pitchFamily="34" charset="0"/>
              </a:rPr>
              <a:t>……所有人</a:t>
            </a:r>
            <a:r>
              <a:rPr lang="en-US" altLang="zh-CN" sz="2400" b="1" dirty="0">
                <a:solidFill>
                  <a:schemeClr val="accent2">
                    <a:lumMod val="75000"/>
                  </a:schemeClr>
                </a:solidFill>
                <a:latin typeface="Arial" panose="020B0604020202020204" pitchFamily="34" charset="0"/>
              </a:rPr>
              <a:t>共同享受</a:t>
            </a:r>
            <a:r>
              <a:rPr lang="en-US" altLang="zh-CN" sz="2400" dirty="0">
                <a:latin typeface="Arial" panose="020B0604020202020204" pitchFamily="34" charset="0"/>
              </a:rPr>
              <a:t>大家创造出来的福利</a:t>
            </a:r>
            <a:r>
              <a:rPr lang="zh-CN" altLang="en-US" sz="2400" dirty="0">
                <a:latin typeface="Arial" panose="020B0604020202020204" pitchFamily="34" charset="0"/>
              </a:rPr>
              <a:t>。</a:t>
            </a:r>
            <a:endParaRPr lang="en-US" altLang="zh-CN" sz="2400" dirty="0">
              <a:latin typeface="Arial" panose="020B0604020202020204" pitchFamily="34" charset="0"/>
            </a:endParaRPr>
          </a:p>
          <a:p>
            <a:pPr algn="just" eaLnBrk="1" hangingPunct="1">
              <a:lnSpc>
                <a:spcPct val="120000"/>
              </a:lnSpc>
              <a:spcBef>
                <a:spcPts val="1400"/>
              </a:spcBef>
            </a:pPr>
            <a:endParaRPr lang="zh-CN" altLang="en-US" sz="2400" dirty="0">
              <a:latin typeface="Arial" panose="020B0604020202020204" pitchFamily="34" charset="0"/>
            </a:endParaRPr>
          </a:p>
          <a:p>
            <a:pPr algn="just" eaLnBrk="1" hangingPunct="1">
              <a:lnSpc>
                <a:spcPct val="120000"/>
              </a:lnSpc>
              <a:spcBef>
                <a:spcPts val="1400"/>
              </a:spcBef>
            </a:pPr>
            <a:endParaRPr lang="zh-CN" altLang="en-US"/>
          </a:p>
        </p:txBody>
      </p:sp>
      <p:pic>
        <p:nvPicPr>
          <p:cNvPr id="4" name="图片 3"/>
          <p:cNvPicPr>
            <a:picLocks noChangeAspect="1"/>
          </p:cNvPicPr>
          <p:nvPr/>
        </p:nvPicPr>
        <p:blipFill>
          <a:blip r:embed="rId1"/>
          <a:stretch>
            <a:fillRect/>
          </a:stretch>
        </p:blipFill>
        <p:spPr>
          <a:xfrm>
            <a:off x="5945505" y="2666365"/>
            <a:ext cx="3162935" cy="27997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37160" y="1330325"/>
            <a:ext cx="1728470" cy="460375"/>
          </a:xfrm>
          <a:prstGeom prst="rect">
            <a:avLst/>
          </a:prstGeom>
          <a:solidFill>
            <a:schemeClr val="accent6">
              <a:lumMod val="40000"/>
              <a:lumOff val="60000"/>
            </a:schemeClr>
          </a:solidFill>
        </p:spPr>
        <p:txBody>
          <a:bodyPr wrap="square" rtlCol="0">
            <a:spAutoFit/>
          </a:bodyPr>
          <a:p>
            <a:r>
              <a:rPr lang="zh-CN" altLang="en-US" sz="2400" b="1">
                <a:solidFill>
                  <a:schemeClr val="accent2">
                    <a:lumMod val="75000"/>
                  </a:schemeClr>
                </a:solidFill>
                <a:latin typeface="微软雅黑" panose="020B0503020204020204" charset="-122"/>
                <a:ea typeface="微软雅黑" panose="020B0503020204020204" charset="-122"/>
              </a:rPr>
              <a:t>共享内涵</a:t>
            </a:r>
            <a:endParaRPr lang="zh-CN" altLang="en-US" sz="2400" b="1">
              <a:solidFill>
                <a:schemeClr val="accent2">
                  <a:lumMod val="75000"/>
                </a:schemeClr>
              </a:solidFill>
              <a:latin typeface="微软雅黑" panose="020B0503020204020204" charset="-122"/>
              <a:ea typeface="微软雅黑" panose="020B0503020204020204" charset="-122"/>
            </a:endParaRPr>
          </a:p>
        </p:txBody>
      </p:sp>
      <p:sp>
        <p:nvSpPr>
          <p:cNvPr id="5" name="文本框 4"/>
          <p:cNvSpPr txBox="1"/>
          <p:nvPr/>
        </p:nvSpPr>
        <p:spPr>
          <a:xfrm>
            <a:off x="137160" y="1858645"/>
            <a:ext cx="8709660" cy="1235075"/>
          </a:xfrm>
          <a:prstGeom prst="rect">
            <a:avLst/>
          </a:prstGeom>
          <a:noFill/>
        </p:spPr>
        <p:txBody>
          <a:bodyPr wrap="square" rtlCol="0" anchor="t">
            <a:spAutoFit/>
          </a:bodyPr>
          <a:p>
            <a:pPr>
              <a:lnSpc>
                <a:spcPct val="155000"/>
              </a:lnSpc>
            </a:pP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坚持共享发展，就要不断把</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蛋糕</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做大，又把不断做大的</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蛋糕</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分好，让人民群众有更多的获得感。</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7" name="表格 6"/>
          <p:cNvGraphicFramePr/>
          <p:nvPr/>
        </p:nvGraphicFramePr>
        <p:xfrm>
          <a:off x="520700" y="3160395"/>
          <a:ext cx="8326120" cy="3484245"/>
        </p:xfrm>
        <a:graphic>
          <a:graphicData uri="http://schemas.openxmlformats.org/drawingml/2006/table">
            <a:tbl>
              <a:tblPr firstRow="1" bandRow="1">
                <a:tableStyleId>{5C22544A-7EE6-4342-B048-85BDC9FD1C3A}</a:tableStyleId>
              </a:tblPr>
              <a:tblGrid>
                <a:gridCol w="8326120"/>
              </a:tblGrid>
              <a:tr h="463550">
                <a:tc>
                  <a:txBody>
                    <a:bodyPr/>
                    <a:p>
                      <a:pPr>
                        <a:lnSpc>
                          <a:spcPct val="120000"/>
                        </a:lnSpc>
                        <a:buNone/>
                      </a:pPr>
                      <a:r>
                        <a:rPr lang="zh-CN" altLang="en-US" sz="2200">
                          <a:latin typeface="微软雅黑" panose="020B0503020204020204" charset="-122"/>
                          <a:ea typeface="微软雅黑" panose="020B0503020204020204" charset="-122"/>
                        </a:rPr>
                        <a:t>一是</a:t>
                      </a:r>
                      <a:r>
                        <a:rPr lang="zh-CN" altLang="en-US" sz="2200" dirty="0">
                          <a:solidFill>
                            <a:srgbClr val="C00000"/>
                          </a:solidFill>
                          <a:latin typeface="微软雅黑" panose="020B0503020204020204" charset="-122"/>
                          <a:ea typeface="微软雅黑" panose="020B0503020204020204" charset="-122"/>
                          <a:cs typeface="+mn-ea"/>
                        </a:rPr>
                        <a:t>全民共享</a:t>
                      </a:r>
                      <a:r>
                        <a:rPr lang="zh-CN" altLang="en-US" sz="2200">
                          <a:latin typeface="微软雅黑" panose="020B0503020204020204" charset="-122"/>
                          <a:ea typeface="微软雅黑" panose="020B0503020204020204" charset="-122"/>
                        </a:rPr>
                        <a:t>，即共享发展是人人享有。</a:t>
                      </a:r>
                      <a:endParaRPr lang="zh-CN" altLang="en-US" sz="2200">
                        <a:latin typeface="微软雅黑" panose="020B0503020204020204" charset="-122"/>
                        <a:ea typeface="微软雅黑" panose="020B0503020204020204" charset="-122"/>
                      </a:endParaRPr>
                    </a:p>
                  </a:txBody>
                  <a:tcPr/>
                </a:tc>
              </a:tr>
              <a:tr h="1204595">
                <a:tc>
                  <a:txBody>
                    <a:bodyPr/>
                    <a:p>
                      <a:pPr>
                        <a:lnSpc>
                          <a:spcPct val="160000"/>
                        </a:lnSpc>
                        <a:buNone/>
                      </a:pPr>
                      <a:r>
                        <a:rPr lang="zh-CN" altLang="en-US" sz="2200">
                          <a:latin typeface="微软雅黑" panose="020B0503020204020204" charset="-122"/>
                          <a:ea typeface="微软雅黑" panose="020B0503020204020204" charset="-122"/>
                        </a:rPr>
                        <a:t>二是</a:t>
                      </a:r>
                      <a:r>
                        <a:rPr lang="zh-CN" altLang="en-US" sz="2200" b="1" dirty="0">
                          <a:solidFill>
                            <a:srgbClr val="C00000"/>
                          </a:solidFill>
                          <a:latin typeface="微软雅黑" panose="020B0503020204020204" charset="-122"/>
                          <a:ea typeface="微软雅黑" panose="020B0503020204020204" charset="-122"/>
                          <a:cs typeface="+mn-ea"/>
                        </a:rPr>
                        <a:t>全面共享</a:t>
                      </a:r>
                      <a:r>
                        <a:rPr lang="zh-CN" altLang="en-US" sz="2200">
                          <a:latin typeface="微软雅黑" panose="020B0503020204020204" charset="-122"/>
                          <a:ea typeface="微软雅黑" panose="020B0503020204020204" charset="-122"/>
                        </a:rPr>
                        <a:t>，即共享发展就要共享国家经济、政治、文化、社会、生态文明各方面建设成果，全面保障人民在各方面的合法权益。</a:t>
                      </a:r>
                      <a:endParaRPr lang="zh-CN" altLang="en-US" sz="2200">
                        <a:latin typeface="微软雅黑" panose="020B0503020204020204" charset="-122"/>
                        <a:ea typeface="微软雅黑" panose="020B0503020204020204" charset="-122"/>
                      </a:endParaRPr>
                    </a:p>
                  </a:txBody>
                  <a:tcPr/>
                </a:tc>
              </a:tr>
              <a:tr h="833755">
                <a:tc>
                  <a:txBody>
                    <a:bodyPr/>
                    <a:p>
                      <a:pPr>
                        <a:lnSpc>
                          <a:spcPct val="120000"/>
                        </a:lnSpc>
                        <a:buNone/>
                      </a:pPr>
                      <a:r>
                        <a:rPr lang="zh-CN" altLang="en-US" sz="2200" dirty="0">
                          <a:solidFill>
                            <a:sysClr val="windowText" lastClr="000000"/>
                          </a:solidFill>
                          <a:latin typeface="微软雅黑" panose="020B0503020204020204" charset="-122"/>
                          <a:ea typeface="微软雅黑" panose="020B0503020204020204" charset="-122"/>
                          <a:cs typeface="+mn-ea"/>
                          <a:sym typeface="+mn-ea"/>
                        </a:rPr>
                        <a:t>三是</a:t>
                      </a:r>
                      <a:r>
                        <a:rPr lang="zh-CN" altLang="en-US" sz="2200" b="1" dirty="0">
                          <a:solidFill>
                            <a:srgbClr val="C00000"/>
                          </a:solidFill>
                          <a:latin typeface="微软雅黑" panose="020B0503020204020204" charset="-122"/>
                          <a:ea typeface="微软雅黑" panose="020B0503020204020204" charset="-122"/>
                          <a:cs typeface="+mn-ea"/>
                          <a:sym typeface="+mn-ea"/>
                        </a:rPr>
                        <a:t>共建共享</a:t>
                      </a:r>
                      <a:r>
                        <a:rPr lang="zh-CN" altLang="en-US" sz="2200" dirty="0">
                          <a:solidFill>
                            <a:sysClr val="windowText" lastClr="000000"/>
                          </a:solidFill>
                          <a:latin typeface="微软雅黑" panose="020B0503020204020204" charset="-122"/>
                          <a:ea typeface="微软雅黑" panose="020B0503020204020204" charset="-122"/>
                          <a:cs typeface="+mn-ea"/>
                          <a:sym typeface="+mn-ea"/>
                        </a:rPr>
                        <a:t>，即只有共建才能共享，共建的过程也是共享的过程。</a:t>
                      </a:r>
                      <a:endParaRPr lang="zh-CN" altLang="en-US" sz="2200" dirty="0">
                        <a:latin typeface="微软雅黑" panose="020B0503020204020204" charset="-122"/>
                        <a:ea typeface="微软雅黑" panose="020B0503020204020204" charset="-122"/>
                        <a:cs typeface="+mn-ea"/>
                        <a:sym typeface="+mn-ea"/>
                      </a:endParaRPr>
                    </a:p>
                  </a:txBody>
                  <a:tcPr/>
                </a:tc>
              </a:tr>
              <a:tr h="982345">
                <a:tc>
                  <a:txBody>
                    <a:bodyPr/>
                    <a:p>
                      <a:pPr algn="just" eaLnBrk="1" hangingPunct="1">
                        <a:lnSpc>
                          <a:spcPct val="130000"/>
                        </a:lnSpc>
                        <a:spcBef>
                          <a:spcPts val="1400"/>
                        </a:spcBef>
                      </a:pPr>
                      <a:r>
                        <a:rPr lang="zh-CN" altLang="en-US" sz="2200" dirty="0">
                          <a:solidFill>
                            <a:sysClr val="windowText" lastClr="000000"/>
                          </a:solidFill>
                          <a:latin typeface="微软雅黑" panose="020B0503020204020204" charset="-122"/>
                          <a:ea typeface="微软雅黑" panose="020B0503020204020204" charset="-122"/>
                          <a:cs typeface="+mn-ea"/>
                          <a:sym typeface="+mn-ea"/>
                        </a:rPr>
                        <a:t>四是</a:t>
                      </a:r>
                      <a:r>
                        <a:rPr lang="zh-CN" altLang="en-US" sz="2200" b="1" dirty="0">
                          <a:solidFill>
                            <a:srgbClr val="C00000"/>
                          </a:solidFill>
                          <a:latin typeface="微软雅黑" panose="020B0503020204020204" charset="-122"/>
                          <a:ea typeface="微软雅黑" panose="020B0503020204020204" charset="-122"/>
                          <a:cs typeface="+mn-ea"/>
                          <a:sym typeface="+mn-ea"/>
                        </a:rPr>
                        <a:t>渐进共享</a:t>
                      </a:r>
                      <a:r>
                        <a:rPr lang="zh-CN" altLang="en-US" sz="2200" dirty="0">
                          <a:solidFill>
                            <a:sysClr val="windowText" lastClr="000000"/>
                          </a:solidFill>
                          <a:latin typeface="微软雅黑" panose="020B0503020204020204" charset="-122"/>
                          <a:ea typeface="微软雅黑" panose="020B0503020204020204" charset="-122"/>
                          <a:cs typeface="+mn-ea"/>
                          <a:sym typeface="+mn-ea"/>
                        </a:rPr>
                        <a:t>，即共享发展必将有一个从低级到高级、从不均衡到均衡的过程，即使达到很高的水平也会有差别。</a:t>
                      </a:r>
                      <a:endParaRPr lang="zh-CN" altLang="en-US" sz="2200" dirty="0">
                        <a:latin typeface="微软雅黑" panose="020B0503020204020204" charset="-122"/>
                        <a:ea typeface="微软雅黑" panose="020B0503020204020204" charset="-122"/>
                        <a:cs typeface="+mn-ea"/>
                        <a:sym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txBox="1"/>
          <p:nvPr/>
        </p:nvSpPr>
        <p:spPr>
          <a:xfrm>
            <a:off x="1727875" y="1292259"/>
            <a:ext cx="5688632" cy="768084"/>
          </a:xfrm>
          <a:prstGeom prst="rect">
            <a:avLst/>
          </a:prstGeom>
        </p:spPr>
        <p:txBody>
          <a:bodyPr lIns="98466" tIns="49233" rIns="98466" bIns="49233"/>
          <a:p>
            <a:pPr defTabSz="878205" eaLnBrk="0" hangingPunct="0">
              <a:defRPr/>
            </a:pPr>
            <a:r>
              <a:rPr lang="zh-CN" altLang="en-US" sz="2400" b="1" dirty="0" smtClean="0">
                <a:solidFill>
                  <a:srgbClr val="FF0000"/>
                </a:solidFill>
                <a:latin typeface="微软雅黑" panose="020B0503020204020204" charset="-122"/>
                <a:ea typeface="微软雅黑" panose="020B0503020204020204" charset="-122"/>
                <a:cs typeface="+mn-ea"/>
              </a:rPr>
              <a:t>   “五位一体”总体布局的来源</a:t>
            </a:r>
            <a:endParaRPr lang="zh-CN" altLang="en-US" sz="2400" b="1" dirty="0" smtClean="0">
              <a:solidFill>
                <a:srgbClr val="FF0000"/>
              </a:solidFill>
              <a:latin typeface="微软雅黑" panose="020B0503020204020204" charset="-122"/>
              <a:ea typeface="微软雅黑" panose="020B0503020204020204" charset="-122"/>
              <a:cs typeface="+mn-ea"/>
            </a:endParaRPr>
          </a:p>
        </p:txBody>
      </p:sp>
      <p:sp>
        <p:nvSpPr>
          <p:cNvPr id="5" name="内容占位符 2"/>
          <p:cNvSpPr txBox="1"/>
          <p:nvPr/>
        </p:nvSpPr>
        <p:spPr>
          <a:xfrm>
            <a:off x="180975" y="2060575"/>
            <a:ext cx="8781415" cy="4237990"/>
          </a:xfrm>
          <a:prstGeom prst="rect">
            <a:avLst/>
          </a:prstGeom>
          <a:ln>
            <a:solidFill>
              <a:srgbClr val="000000"/>
            </a:solidFill>
            <a:prstDash val="dash"/>
          </a:ln>
        </p:spPr>
        <p:txBody>
          <a:bodyPr lIns="98466" tIns="49233" rIns="98466" bIns="49233"/>
          <a:p>
            <a:pPr marL="329565" indent="-329565" defTabSz="878205" eaLnBrk="0" hangingPunct="0">
              <a:lnSpc>
                <a:spcPct val="160000"/>
              </a:lnSpc>
              <a:spcBef>
                <a:spcPts val="0"/>
              </a:spcBef>
              <a:buFont typeface="Wingdings" panose="05000000000000000000" pitchFamily="2" charset="2"/>
              <a:buChar char="l"/>
              <a:defRPr/>
            </a:pPr>
            <a:r>
              <a:rPr lang="zh-CN" altLang="en-US" sz="2300" b="1" dirty="0" smtClean="0">
                <a:solidFill>
                  <a:schemeClr val="tx2"/>
                </a:solidFill>
                <a:uFillTx/>
                <a:latin typeface="楷体" panose="02010609060101010101" charset="-122"/>
                <a:ea typeface="楷体" panose="02010609060101010101" charset="-122"/>
              </a:rPr>
              <a:t>十二大</a:t>
            </a:r>
            <a:r>
              <a:rPr lang="zh-CN" altLang="zh-CN" sz="2300" b="1" dirty="0" smtClean="0">
                <a:solidFill>
                  <a:schemeClr val="tx2"/>
                </a:solidFill>
                <a:uFillTx/>
                <a:latin typeface="楷体" panose="02010609060101010101" charset="-122"/>
                <a:ea typeface="楷体" panose="02010609060101010101" charset="-122"/>
              </a:rPr>
              <a:t>邓小平首先提出物质文明、精神文明的</a:t>
            </a:r>
            <a:r>
              <a:rPr lang="zh-CN" altLang="zh-CN" sz="2300" b="1" dirty="0" smtClean="0">
                <a:solidFill>
                  <a:schemeClr val="accent2">
                    <a:lumMod val="75000"/>
                  </a:schemeClr>
                </a:solidFill>
                <a:uFillTx/>
                <a:latin typeface="微软雅黑" panose="020B0503020204020204" charset="-122"/>
                <a:ea typeface="微软雅黑" panose="020B0503020204020204" charset="-122"/>
                <a:cs typeface="微软雅黑" panose="020B0503020204020204" charset="-122"/>
              </a:rPr>
              <a:t>“两个文明</a:t>
            </a:r>
            <a:r>
              <a:rPr lang="en-US" altLang="zh-CN" sz="2300" b="1" dirty="0" smtClean="0">
                <a:solidFill>
                  <a:schemeClr val="accent2">
                    <a:lumMod val="75000"/>
                  </a:schemeClr>
                </a:solidFill>
                <a:uFillTx/>
                <a:latin typeface="微软雅黑" panose="020B0503020204020204" charset="-122"/>
                <a:ea typeface="微软雅黑" panose="020B0503020204020204" charset="-122"/>
                <a:cs typeface="微软雅黑" panose="020B0503020204020204" charset="-122"/>
              </a:rPr>
              <a:t>”</a:t>
            </a:r>
            <a:r>
              <a:rPr lang="zh-CN" altLang="zh-CN" sz="2300" b="1" dirty="0" smtClean="0">
                <a:solidFill>
                  <a:schemeClr val="tx2"/>
                </a:solidFill>
                <a:uFillTx/>
                <a:latin typeface="楷体" panose="02010609060101010101" charset="-122"/>
                <a:ea typeface="楷体" panose="02010609060101010101" charset="-122"/>
              </a:rPr>
              <a:t>建设</a:t>
            </a:r>
            <a:endParaRPr lang="en-US" altLang="zh-CN" sz="2300" b="1" dirty="0" smtClean="0">
              <a:solidFill>
                <a:schemeClr val="tx2"/>
              </a:solidFill>
              <a:uFillTx/>
              <a:latin typeface="楷体" panose="02010609060101010101" charset="-122"/>
              <a:ea typeface="楷体" panose="02010609060101010101" charset="-122"/>
            </a:endParaRPr>
          </a:p>
          <a:p>
            <a:pPr marL="329565" indent="-329565" defTabSz="878205" eaLnBrk="0" hangingPunct="0">
              <a:lnSpc>
                <a:spcPct val="160000"/>
              </a:lnSpc>
              <a:spcBef>
                <a:spcPts val="0"/>
              </a:spcBef>
              <a:buFont typeface="Wingdings" panose="05000000000000000000" pitchFamily="2" charset="2"/>
              <a:buChar char="l"/>
            </a:pPr>
            <a:r>
              <a:rPr lang="zh-CN" altLang="en-US" sz="2300" b="1" dirty="0" smtClean="0">
                <a:solidFill>
                  <a:schemeClr val="tx2"/>
                </a:solidFill>
                <a:uFillTx/>
                <a:latin typeface="楷体" panose="02010609060101010101" charset="-122"/>
                <a:ea typeface="楷体" panose="02010609060101010101" charset="-122"/>
              </a:rPr>
              <a:t>十六大江泽民</a:t>
            </a:r>
            <a:r>
              <a:rPr lang="zh-CN" altLang="zh-CN" sz="2300" b="1" dirty="0" smtClean="0">
                <a:solidFill>
                  <a:schemeClr val="tx2"/>
                </a:solidFill>
                <a:uFillTx/>
                <a:latin typeface="楷体" panose="02010609060101010101" charset="-122"/>
                <a:ea typeface="楷体" panose="02010609060101010101" charset="-122"/>
              </a:rPr>
              <a:t>提出</a:t>
            </a:r>
            <a:r>
              <a:rPr lang="zh-CN" altLang="zh-CN" sz="2300" b="1" dirty="0" smtClean="0">
                <a:solidFill>
                  <a:schemeClr val="accent2">
                    <a:lumMod val="75000"/>
                  </a:schemeClr>
                </a:solidFill>
                <a:uFillTx/>
                <a:latin typeface="微软雅黑" panose="020B0503020204020204" charset="-122"/>
                <a:ea typeface="微软雅黑" panose="020B0503020204020204" charset="-122"/>
                <a:cs typeface="微软雅黑" panose="020B0503020204020204" charset="-122"/>
              </a:rPr>
              <a:t>经济、政治、文化建设</a:t>
            </a:r>
            <a:r>
              <a:rPr lang="zh-CN" altLang="zh-CN" sz="2300" b="1" dirty="0" smtClean="0">
                <a:solidFill>
                  <a:schemeClr val="tx2"/>
                </a:solidFill>
                <a:uFillTx/>
                <a:latin typeface="楷体" panose="02010609060101010101" charset="-122"/>
                <a:ea typeface="楷体" panose="02010609060101010101" charset="-122"/>
              </a:rPr>
              <a:t>的</a:t>
            </a:r>
            <a:r>
              <a:rPr lang="en-US" altLang="zh-CN" sz="2300" b="1" dirty="0" smtClean="0">
                <a:solidFill>
                  <a:schemeClr val="tx2"/>
                </a:solidFill>
                <a:uFillTx/>
                <a:latin typeface="楷体" panose="02010609060101010101" charset="-122"/>
                <a:ea typeface="楷体" panose="02010609060101010101" charset="-122"/>
              </a:rPr>
              <a:t>“</a:t>
            </a:r>
            <a:r>
              <a:rPr lang="en-US" altLang="zh-CN" sz="2300" b="1" dirty="0" err="1" smtClean="0">
                <a:solidFill>
                  <a:schemeClr val="tx2"/>
                </a:solidFill>
                <a:uFillTx/>
                <a:latin typeface="楷体" panose="02010609060101010101" charset="-122"/>
                <a:ea typeface="楷体" panose="02010609060101010101" charset="-122"/>
              </a:rPr>
              <a:t>三位一体</a:t>
            </a:r>
            <a:r>
              <a:rPr lang="en-US" altLang="zh-CN" sz="2300" b="1" dirty="0" smtClean="0">
                <a:solidFill>
                  <a:schemeClr val="tx2"/>
                </a:solidFill>
                <a:uFillTx/>
                <a:latin typeface="楷体" panose="02010609060101010101" charset="-122"/>
                <a:ea typeface="楷体" panose="02010609060101010101" charset="-122"/>
              </a:rPr>
              <a:t>”</a:t>
            </a:r>
            <a:endParaRPr lang="en-US" altLang="zh-CN" sz="2300" b="1" dirty="0" smtClean="0">
              <a:solidFill>
                <a:schemeClr val="tx2"/>
              </a:solidFill>
              <a:uFillTx/>
              <a:latin typeface="楷体" panose="02010609060101010101" charset="-122"/>
              <a:ea typeface="楷体" panose="02010609060101010101" charset="-122"/>
            </a:endParaRPr>
          </a:p>
          <a:p>
            <a:pPr marL="329565" indent="-329565" defTabSz="878205" eaLnBrk="0" hangingPunct="0">
              <a:lnSpc>
                <a:spcPct val="160000"/>
              </a:lnSpc>
              <a:spcBef>
                <a:spcPts val="0"/>
              </a:spcBef>
              <a:buFont typeface="Wingdings" panose="05000000000000000000" pitchFamily="2" charset="2"/>
              <a:buChar char="l"/>
            </a:pPr>
            <a:r>
              <a:rPr lang="zh-CN" altLang="zh-CN" sz="2300" b="1" dirty="0" smtClean="0">
                <a:solidFill>
                  <a:schemeClr val="tx2"/>
                </a:solidFill>
                <a:uFillTx/>
                <a:latin typeface="楷体" panose="02010609060101010101" charset="-122"/>
                <a:ea typeface="楷体" panose="02010609060101010101" charset="-122"/>
              </a:rPr>
              <a:t>十七大</a:t>
            </a:r>
            <a:r>
              <a:rPr lang="zh-CN" altLang="en-US" sz="2300" b="1" dirty="0" smtClean="0">
                <a:solidFill>
                  <a:schemeClr val="tx2"/>
                </a:solidFill>
                <a:uFillTx/>
                <a:latin typeface="楷体" panose="02010609060101010101" charset="-122"/>
                <a:ea typeface="楷体" panose="02010609060101010101" charset="-122"/>
              </a:rPr>
              <a:t>胡锦涛</a:t>
            </a:r>
            <a:r>
              <a:rPr lang="zh-CN" altLang="zh-CN" sz="2300" b="1" dirty="0" smtClean="0">
                <a:solidFill>
                  <a:schemeClr val="tx2"/>
                </a:solidFill>
                <a:uFillTx/>
                <a:latin typeface="楷体" panose="02010609060101010101" charset="-122"/>
                <a:ea typeface="楷体" panose="02010609060101010101" charset="-122"/>
              </a:rPr>
              <a:t>将</a:t>
            </a:r>
            <a:r>
              <a:rPr lang="zh-CN" altLang="zh-CN" sz="2300" b="1" dirty="0" smtClean="0">
                <a:solidFill>
                  <a:schemeClr val="accent2">
                    <a:lumMod val="75000"/>
                  </a:schemeClr>
                </a:solidFill>
                <a:uFillTx/>
                <a:latin typeface="微软雅黑" panose="020B0503020204020204" charset="-122"/>
                <a:ea typeface="微软雅黑" panose="020B0503020204020204" charset="-122"/>
                <a:cs typeface="微软雅黑" panose="020B0503020204020204" charset="-122"/>
              </a:rPr>
              <a:t>经济、政治、文化、社会建设</a:t>
            </a:r>
            <a:r>
              <a:rPr lang="en-US" altLang="zh-CN" sz="2300" b="1" dirty="0" smtClean="0">
                <a:solidFill>
                  <a:schemeClr val="tx2"/>
                </a:solidFill>
                <a:uFillTx/>
                <a:latin typeface="楷体" panose="02010609060101010101" charset="-122"/>
                <a:ea typeface="楷体" panose="02010609060101010101" charset="-122"/>
              </a:rPr>
              <a:t>“</a:t>
            </a:r>
            <a:r>
              <a:rPr lang="zh-CN" altLang="zh-CN" sz="2300" b="1" dirty="0" smtClean="0">
                <a:solidFill>
                  <a:schemeClr val="tx2"/>
                </a:solidFill>
                <a:uFillTx/>
                <a:latin typeface="楷体" panose="02010609060101010101" charset="-122"/>
                <a:ea typeface="楷体" panose="02010609060101010101" charset="-122"/>
              </a:rPr>
              <a:t>四位一体</a:t>
            </a:r>
            <a:r>
              <a:rPr lang="en-US" altLang="zh-CN" sz="2300" b="1" dirty="0" smtClean="0">
                <a:solidFill>
                  <a:schemeClr val="tx2"/>
                </a:solidFill>
                <a:uFillTx/>
                <a:latin typeface="楷体" panose="02010609060101010101" charset="-122"/>
                <a:ea typeface="楷体" panose="02010609060101010101" charset="-122"/>
              </a:rPr>
              <a:t>”</a:t>
            </a:r>
            <a:r>
              <a:rPr lang="zh-CN" altLang="zh-CN" sz="2300" b="1" dirty="0" smtClean="0">
                <a:solidFill>
                  <a:schemeClr val="tx2"/>
                </a:solidFill>
                <a:uFillTx/>
                <a:latin typeface="楷体" panose="02010609060101010101" charset="-122"/>
                <a:ea typeface="楷体" panose="02010609060101010101" charset="-122"/>
              </a:rPr>
              <a:t>的中国特色社会主义事业总体布局，写入党的章程</a:t>
            </a:r>
            <a:endParaRPr lang="zh-CN" altLang="zh-CN" sz="2300" b="1" dirty="0" smtClean="0">
              <a:solidFill>
                <a:schemeClr val="tx2"/>
              </a:solidFill>
              <a:uFillTx/>
              <a:latin typeface="楷体" panose="02010609060101010101" charset="-122"/>
              <a:ea typeface="楷体" panose="02010609060101010101" charset="-122"/>
            </a:endParaRPr>
          </a:p>
          <a:p>
            <a:pPr marL="329565" indent="-329565" defTabSz="878205" eaLnBrk="0" hangingPunct="0">
              <a:lnSpc>
                <a:spcPct val="160000"/>
              </a:lnSpc>
              <a:spcBef>
                <a:spcPts val="0"/>
              </a:spcBef>
              <a:buFont typeface="Wingdings" panose="05000000000000000000" pitchFamily="2" charset="2"/>
              <a:buChar char="l"/>
              <a:defRPr/>
            </a:pPr>
            <a:r>
              <a:rPr lang="zh-CN" altLang="en-US" sz="2300" b="1" dirty="0" smtClean="0">
                <a:solidFill>
                  <a:schemeClr val="tx2"/>
                </a:solidFill>
                <a:uFillTx/>
                <a:latin typeface="楷体" panose="02010609060101010101" charset="-122"/>
                <a:ea typeface="楷体" panose="02010609060101010101" charset="-122"/>
              </a:rPr>
              <a:t>十</a:t>
            </a:r>
            <a:r>
              <a:rPr lang="zh-CN" altLang="en-US" sz="2300" b="1" smtClean="0">
                <a:solidFill>
                  <a:schemeClr val="tx2"/>
                </a:solidFill>
                <a:uFillTx/>
                <a:latin typeface="楷体" panose="02010609060101010101" charset="-122"/>
                <a:ea typeface="楷体" panose="02010609060101010101" charset="-122"/>
              </a:rPr>
              <a:t>八大报告提</a:t>
            </a:r>
            <a:r>
              <a:rPr lang="zh-CN" altLang="en-US" sz="2300" b="1" dirty="0" smtClean="0">
                <a:solidFill>
                  <a:schemeClr val="tx2"/>
                </a:solidFill>
                <a:uFillTx/>
                <a:latin typeface="楷体" panose="02010609060101010101" charset="-122"/>
                <a:ea typeface="楷体" panose="02010609060101010101" charset="-122"/>
              </a:rPr>
              <a:t>出</a:t>
            </a:r>
            <a:r>
              <a:rPr lang="zh-CN" altLang="zh-CN" sz="2300" b="1" dirty="0" smtClean="0">
                <a:solidFill>
                  <a:schemeClr val="accent2">
                    <a:lumMod val="75000"/>
                  </a:schemeClr>
                </a:solidFill>
                <a:uFillTx/>
                <a:latin typeface="微软雅黑" panose="020B0503020204020204" charset="-122"/>
                <a:ea typeface="微软雅黑" panose="020B0503020204020204" charset="-122"/>
                <a:cs typeface="微软雅黑" panose="020B0503020204020204" charset="-122"/>
              </a:rPr>
              <a:t>“五位一体”</a:t>
            </a:r>
            <a:r>
              <a:rPr lang="zh-CN" altLang="en-US" sz="2300" b="1" dirty="0" smtClean="0">
                <a:solidFill>
                  <a:schemeClr val="tx2"/>
                </a:solidFill>
                <a:uFillTx/>
                <a:latin typeface="楷体" panose="02010609060101010101" charset="-122"/>
                <a:ea typeface="楷体" panose="02010609060101010101" charset="-122"/>
              </a:rPr>
              <a:t>，</a:t>
            </a:r>
            <a:r>
              <a:rPr lang="en-US" altLang="zh-CN" sz="2300" b="1" dirty="0" smtClean="0">
                <a:solidFill>
                  <a:schemeClr val="tx2"/>
                </a:solidFill>
                <a:uFillTx/>
                <a:latin typeface="楷体" panose="02010609060101010101" charset="-122"/>
                <a:ea typeface="楷体" panose="02010609060101010101" charset="-122"/>
              </a:rPr>
              <a:t>“</a:t>
            </a:r>
            <a:r>
              <a:rPr lang="zh-CN" altLang="zh-CN" sz="2300" b="1" dirty="0" smtClean="0">
                <a:solidFill>
                  <a:schemeClr val="tx2"/>
                </a:solidFill>
                <a:uFillTx/>
                <a:latin typeface="楷体" panose="02010609060101010101" charset="-122"/>
                <a:ea typeface="楷体" panose="02010609060101010101" charset="-122"/>
              </a:rPr>
              <a:t>建设</a:t>
            </a:r>
            <a:r>
              <a:rPr lang="en-US" altLang="zh-CN" sz="2300" b="1" dirty="0" err="1" smtClean="0">
                <a:solidFill>
                  <a:schemeClr val="tx2"/>
                </a:solidFill>
                <a:uFillTx/>
                <a:latin typeface="楷体" panose="02010609060101010101" charset="-122"/>
                <a:ea typeface="楷体" panose="02010609060101010101" charset="-122"/>
              </a:rPr>
              <a:t>中国特色社会主义</a:t>
            </a:r>
            <a:r>
              <a:rPr lang="zh-CN" altLang="zh-CN" sz="2300" b="1" dirty="0" smtClean="0">
                <a:solidFill>
                  <a:schemeClr val="tx2"/>
                </a:solidFill>
                <a:uFillTx/>
                <a:latin typeface="楷体" panose="02010609060101010101" charset="-122"/>
                <a:ea typeface="楷体" panose="02010609060101010101" charset="-122"/>
              </a:rPr>
              <a:t>，总依据是社会主义初级阶段，总布局是五位一体，总任务是实现社会主义现代化和</a:t>
            </a:r>
            <a:r>
              <a:rPr lang="zh-CN" altLang="en-US" sz="2300" b="1" dirty="0" smtClean="0">
                <a:solidFill>
                  <a:schemeClr val="tx2"/>
                </a:solidFill>
                <a:uFillTx/>
                <a:latin typeface="楷体" panose="02010609060101010101" charset="-122"/>
                <a:ea typeface="楷体" panose="02010609060101010101" charset="-122"/>
              </a:rPr>
              <a:t>中华民族</a:t>
            </a:r>
            <a:r>
              <a:rPr lang="zh-CN" altLang="zh-CN" sz="2300" b="1" dirty="0" smtClean="0">
                <a:solidFill>
                  <a:schemeClr val="tx2"/>
                </a:solidFill>
                <a:uFillTx/>
                <a:latin typeface="楷体" panose="02010609060101010101" charset="-122"/>
                <a:ea typeface="楷体" panose="02010609060101010101" charset="-122"/>
              </a:rPr>
              <a:t>伟大复兴。</a:t>
            </a:r>
            <a:r>
              <a:rPr lang="en-US" altLang="zh-CN" sz="2300" b="1" dirty="0" smtClean="0">
                <a:solidFill>
                  <a:schemeClr val="tx2"/>
                </a:solidFill>
                <a:uFillTx/>
                <a:latin typeface="楷体" panose="02010609060101010101" charset="-122"/>
                <a:ea typeface="楷体" panose="02010609060101010101" charset="-122"/>
              </a:rPr>
              <a:t>”</a:t>
            </a:r>
            <a:endParaRPr lang="en-US" altLang="zh-CN" sz="2300" b="1" dirty="0" smtClean="0">
              <a:solidFill>
                <a:schemeClr val="tx2"/>
              </a:solidFill>
              <a:uFillTx/>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矩形 1"/>
          <p:cNvSpPr/>
          <p:nvPr/>
        </p:nvSpPr>
        <p:spPr>
          <a:xfrm>
            <a:off x="101600" y="1249998"/>
            <a:ext cx="8940800" cy="2461260"/>
          </a:xfrm>
          <a:prstGeom prst="rect">
            <a:avLst/>
          </a:prstGeom>
          <a:noFill/>
          <a:ln w="9525">
            <a:noFill/>
          </a:ln>
        </p:spPr>
        <p:txBody>
          <a:bodyPr>
            <a:spAutoFit/>
          </a:bodyPr>
          <a:p>
            <a:pPr algn="just">
              <a:lnSpc>
                <a:spcPct val="110000"/>
              </a:lnSpc>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rPr>
              <a:t>共享发展</a:t>
            </a:r>
            <a:r>
              <a:rPr lang="zh-CN" altLang="en-US" sz="2000" dirty="0">
                <a:solidFill>
                  <a:schemeClr val="tx2"/>
                </a:solidFill>
                <a:latin typeface="微软雅黑" panose="020B0503020204020204" charset="-122"/>
                <a:ea typeface="微软雅黑" panose="020B0503020204020204" charset="-122"/>
                <a:cs typeface="微软雅黑" panose="020B0503020204020204" charset="-122"/>
              </a:rPr>
              <a:t>，是在我国经济社会发展到更高水平的基础上，对“效率优先，兼顾公平”发展理念的完善。</a:t>
            </a:r>
            <a:endParaRPr lang="en-US" altLang="zh-CN" sz="2000" dirty="0">
              <a:latin typeface="微软雅黑" panose="020B0503020204020204" charset="-122"/>
              <a:ea typeface="微软雅黑" panose="020B0503020204020204" charset="-122"/>
              <a:cs typeface="微软雅黑" panose="020B0503020204020204" charset="-122"/>
            </a:endParaRPr>
          </a:p>
          <a:p>
            <a:pPr algn="just">
              <a:lnSpc>
                <a:spcPct val="110000"/>
              </a:lnSpc>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rPr>
              <a:t>做大“蛋糕”</a:t>
            </a:r>
            <a:r>
              <a:rPr lang="zh-CN" altLang="en-US" sz="2000" dirty="0">
                <a:solidFill>
                  <a:schemeClr val="tx2"/>
                </a:solidFill>
                <a:latin typeface="微软雅黑" panose="020B0503020204020204" charset="-122"/>
                <a:ea typeface="微软雅黑" panose="020B0503020204020204" charset="-122"/>
                <a:cs typeface="微软雅黑" panose="020B0503020204020204" charset="-122"/>
              </a:rPr>
              <a:t>是前提，是基础，只有把“蛋糕”做大，群众提高生活、增加收入、改善居住、扩大就业等最现实最关心最直接的需求才能得到满足。</a:t>
            </a:r>
            <a:endParaRPr lang="en-US" altLang="zh-CN" sz="2000" dirty="0">
              <a:latin typeface="微软雅黑" panose="020B0503020204020204" charset="-122"/>
              <a:ea typeface="微软雅黑" panose="020B0503020204020204" charset="-122"/>
              <a:cs typeface="微软雅黑" panose="020B0503020204020204" charset="-122"/>
            </a:endParaRPr>
          </a:p>
          <a:p>
            <a:pPr algn="just">
              <a:lnSpc>
                <a:spcPct val="110000"/>
              </a:lnSpc>
            </a:pPr>
            <a:r>
              <a:rPr lang="zh-CN" altLang="en-US" sz="2000" b="1" dirty="0">
                <a:solidFill>
                  <a:srgbClr val="C00000"/>
                </a:solidFill>
                <a:latin typeface="微软雅黑" panose="020B0503020204020204" charset="-122"/>
                <a:ea typeface="微软雅黑" panose="020B0503020204020204" charset="-122"/>
                <a:cs typeface="微软雅黑" panose="020B0503020204020204" charset="-122"/>
              </a:rPr>
              <a:t>分好“蛋糕”</a:t>
            </a:r>
            <a:r>
              <a:rPr lang="zh-CN" altLang="en-US" sz="2000" dirty="0">
                <a:solidFill>
                  <a:schemeClr val="tx2"/>
                </a:solidFill>
                <a:latin typeface="微软雅黑" panose="020B0503020204020204" charset="-122"/>
                <a:ea typeface="微软雅黑" panose="020B0503020204020204" charset="-122"/>
                <a:cs typeface="微软雅黑" panose="020B0503020204020204" charset="-122"/>
              </a:rPr>
              <a:t>是目的，是动力，分好“蛋糕”，让人民群众切实享受到发展的成果，使他们的生活水平不断提高，才能充分体现社会主义制度的优越性，才能为做大“蛋糕”提供源源不断的强大动力。</a:t>
            </a:r>
            <a:endParaRPr lang="zh-CN" altLang="en-US" sz="2000" dirty="0">
              <a:solidFill>
                <a:schemeClr val="tx2"/>
              </a:solidFill>
              <a:latin typeface="微软雅黑" panose="020B0503020204020204" charset="-122"/>
              <a:ea typeface="微软雅黑" panose="020B0503020204020204" charset="-122"/>
              <a:cs typeface="微软雅黑" panose="020B0503020204020204" charset="-122"/>
            </a:endParaRPr>
          </a:p>
        </p:txBody>
      </p:sp>
      <p:sp>
        <p:nvSpPr>
          <p:cNvPr id="8" name="圆角矩形 7"/>
          <p:cNvSpPr/>
          <p:nvPr/>
        </p:nvSpPr>
        <p:spPr>
          <a:xfrm>
            <a:off x="1236980" y="3979863"/>
            <a:ext cx="1892300" cy="12271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lt1"/>
                </a:solidFill>
                <a:effectLst/>
                <a:uLnTx/>
                <a:uFillTx/>
                <a:latin typeface="+mn-lt"/>
                <a:ea typeface="+mn-ea"/>
                <a:cs typeface="+mn-cs"/>
              </a:rPr>
              <a:t>效率优先</a:t>
            </a:r>
            <a:endParaRPr kumimoji="0" lang="zh-CN" altLang="en-US" sz="2400" b="0" i="0" u="none" strike="noStrike" kern="1200" cap="none" spc="0" normalizeH="0" baseline="0" noProof="0" dirty="0">
              <a:ln>
                <a:noFill/>
              </a:ln>
              <a:solidFill>
                <a:schemeClr val="lt1"/>
              </a:solidFill>
              <a:effectLst/>
              <a:uLnTx/>
              <a:uFillTx/>
              <a:latin typeface="+mn-lt"/>
              <a:ea typeface="+mn-ea"/>
              <a:cs typeface="+mn-cs"/>
            </a:endParaRPr>
          </a:p>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lt1"/>
                </a:solidFill>
                <a:effectLst/>
                <a:uLnTx/>
                <a:uFillTx/>
                <a:latin typeface="+mn-lt"/>
                <a:ea typeface="+mn-ea"/>
                <a:cs typeface="+mn-cs"/>
              </a:rPr>
              <a:t>兼顾公平</a:t>
            </a:r>
            <a:endParaRPr kumimoji="0" lang="zh-CN" altLang="en-US"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9" name="圆角矩形 8"/>
          <p:cNvSpPr/>
          <p:nvPr/>
        </p:nvSpPr>
        <p:spPr>
          <a:xfrm>
            <a:off x="4311968" y="3730625"/>
            <a:ext cx="2509838" cy="17240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cs"/>
              </a:rPr>
              <a:t>初次分配和再分配都要兼顾效率和公平，再分配更加注重公平</a:t>
            </a:r>
            <a:endParaRPr kumimoji="0" lang="zh-CN" altLang="en-US" sz="2400" b="0" i="0" u="none" strike="noStrike" kern="1200" cap="none" spc="0" normalizeH="0" baseline="0" noProof="0" dirty="0">
              <a:ln>
                <a:noFill/>
              </a:ln>
              <a:solidFill>
                <a:schemeClr val="bg1"/>
              </a:solidFill>
              <a:effectLst/>
              <a:uLnTx/>
              <a:uFillTx/>
              <a:latin typeface="+mn-lt"/>
              <a:ea typeface="+mn-ea"/>
              <a:cs typeface="+mn-cs"/>
            </a:endParaRPr>
          </a:p>
        </p:txBody>
      </p:sp>
      <p:sp>
        <p:nvSpPr>
          <p:cNvPr id="35848" name="矩形 9"/>
          <p:cNvSpPr>
            <a:spLocks noChangeArrowheads="1"/>
          </p:cNvSpPr>
          <p:nvPr/>
        </p:nvSpPr>
        <p:spPr bwMode="auto">
          <a:xfrm>
            <a:off x="1292543" y="5732463"/>
            <a:ext cx="1781175" cy="400050"/>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accent2">
                    <a:lumMod val="50000"/>
                  </a:schemeClr>
                </a:solidFill>
                <a:effectLst/>
                <a:uLnTx/>
                <a:uFillTx/>
                <a:latin typeface="Arial" panose="020B0604020202020204" pitchFamily="34" charset="0"/>
                <a:ea typeface="微软雅黑" panose="020B0503020204020204" charset="-122"/>
                <a:cs typeface="+mn-cs"/>
              </a:rPr>
              <a:t>20</a:t>
            </a:r>
            <a:r>
              <a:rPr kumimoji="0" lang="zh-CN" altLang="en-US" sz="2000" b="0" i="0" u="none" strike="noStrike" kern="1200" cap="none" spc="0" normalizeH="0" baseline="0" noProof="0" dirty="0">
                <a:ln>
                  <a:noFill/>
                </a:ln>
                <a:solidFill>
                  <a:schemeClr val="accent2">
                    <a:lumMod val="50000"/>
                  </a:schemeClr>
                </a:solidFill>
                <a:effectLst/>
                <a:uLnTx/>
                <a:uFillTx/>
                <a:latin typeface="Arial" panose="020B0604020202020204" pitchFamily="34" charset="0"/>
                <a:ea typeface="微软雅黑" panose="020B0503020204020204" charset="-122"/>
                <a:cs typeface="+mn-cs"/>
              </a:rPr>
              <a:t>世纪</a:t>
            </a:r>
            <a:r>
              <a:rPr kumimoji="0" lang="en-US" altLang="zh-CN" sz="2000" b="0" i="0" u="none" strike="noStrike" kern="1200" cap="none" spc="0" normalizeH="0" baseline="0" noProof="0" dirty="0">
                <a:ln>
                  <a:noFill/>
                </a:ln>
                <a:solidFill>
                  <a:schemeClr val="accent2">
                    <a:lumMod val="50000"/>
                  </a:schemeClr>
                </a:solidFill>
                <a:effectLst/>
                <a:uLnTx/>
                <a:uFillTx/>
                <a:latin typeface="Arial" panose="020B0604020202020204" pitchFamily="34" charset="0"/>
                <a:ea typeface="微软雅黑" panose="020B0503020204020204" charset="-122"/>
                <a:cs typeface="+mn-cs"/>
              </a:rPr>
              <a:t>90</a:t>
            </a:r>
            <a:r>
              <a:rPr kumimoji="0" lang="zh-CN" altLang="en-US" sz="2000" b="0" i="0" u="none" strike="noStrike" kern="1200" cap="none" spc="0" normalizeH="0" baseline="0" noProof="0" dirty="0">
                <a:ln>
                  <a:noFill/>
                </a:ln>
                <a:solidFill>
                  <a:schemeClr val="accent2">
                    <a:lumMod val="50000"/>
                  </a:schemeClr>
                </a:solidFill>
                <a:effectLst/>
                <a:uLnTx/>
                <a:uFillTx/>
                <a:latin typeface="Arial" panose="020B0604020202020204" pitchFamily="34" charset="0"/>
                <a:ea typeface="微软雅黑" panose="020B0503020204020204" charset="-122"/>
                <a:cs typeface="+mn-cs"/>
              </a:rPr>
              <a:t>年代</a:t>
            </a:r>
            <a:endParaRPr kumimoji="0" lang="zh-CN" altLang="en-US" sz="1800" b="0" i="0" u="none" strike="noStrike" kern="1200" cap="none" spc="0" normalizeH="0" baseline="0" noProof="0" dirty="0">
              <a:ln>
                <a:noFill/>
              </a:ln>
              <a:solidFill>
                <a:schemeClr val="accent2">
                  <a:lumMod val="50000"/>
                </a:schemeClr>
              </a:solidFill>
              <a:effectLst/>
              <a:uLnTx/>
              <a:uFillTx/>
              <a:latin typeface="Arial" panose="020B0604020202020204" pitchFamily="34" charset="0"/>
              <a:ea typeface="微软雅黑" panose="020B0503020204020204" charset="-122"/>
              <a:cs typeface="+mn-cs"/>
            </a:endParaRPr>
          </a:p>
        </p:txBody>
      </p:sp>
      <p:sp>
        <p:nvSpPr>
          <p:cNvPr id="35849" name="矩形 10"/>
          <p:cNvSpPr>
            <a:spLocks noChangeArrowheads="1"/>
          </p:cNvSpPr>
          <p:nvPr/>
        </p:nvSpPr>
        <p:spPr bwMode="auto">
          <a:xfrm>
            <a:off x="4577080" y="5732463"/>
            <a:ext cx="1981200" cy="401638"/>
          </a:xfrm>
          <a:prstGeom prst="rect">
            <a:avLst/>
          </a:prstGeom>
          <a:noFill/>
          <a:ln>
            <a:noFill/>
          </a:ln>
        </p:spPr>
        <p:txBody>
          <a:bodyPr wrap="none">
            <a:spAutoFit/>
          </a:bodyPr>
          <a:lstStyle>
            <a:lvl1pPr>
              <a:defRPr>
                <a:solidFill>
                  <a:schemeClr val="tx1"/>
                </a:solidFill>
                <a:latin typeface="Arial" panose="020B0604020202020204" pitchFamily="34" charset="0"/>
                <a:ea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defRPr>
            </a:lvl9pPr>
          </a:lstStyle>
          <a:p>
            <a:pPr marL="0" marR="0" lvl="0" indent="0" algn="l" defTabSz="4572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accent2">
                    <a:lumMod val="50000"/>
                  </a:schemeClr>
                </a:solidFill>
                <a:effectLst/>
                <a:uLnTx/>
                <a:uFillTx/>
                <a:latin typeface="Arial" panose="020B0604020202020204" pitchFamily="34" charset="0"/>
                <a:ea typeface="微软雅黑" panose="020B0503020204020204" charset="-122"/>
                <a:cs typeface="+mn-cs"/>
              </a:rPr>
              <a:t>党的十八大报告</a:t>
            </a:r>
            <a:endParaRPr kumimoji="0" lang="zh-CN" altLang="en-US" sz="1800" b="0" i="0" u="none" strike="noStrike" kern="1200" cap="none" spc="0" normalizeH="0" baseline="0" noProof="0" dirty="0">
              <a:ln>
                <a:noFill/>
              </a:ln>
              <a:solidFill>
                <a:schemeClr val="accent2">
                  <a:lumMod val="50000"/>
                </a:schemeClr>
              </a:solidFill>
              <a:effectLst/>
              <a:uLnTx/>
              <a:uFillTx/>
              <a:latin typeface="Arial" panose="020B0604020202020204" pitchFamily="34" charset="0"/>
              <a:ea typeface="微软雅黑" panose="020B0503020204020204" charset="-122"/>
              <a:cs typeface="+mn-cs"/>
            </a:endParaRPr>
          </a:p>
        </p:txBody>
      </p:sp>
      <p:sp>
        <p:nvSpPr>
          <p:cNvPr id="13" name="右箭头 12"/>
          <p:cNvSpPr/>
          <p:nvPr/>
        </p:nvSpPr>
        <p:spPr>
          <a:xfrm>
            <a:off x="3491230" y="4491038"/>
            <a:ext cx="457200" cy="2032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31595"/>
            <a:ext cx="8229600" cy="610235"/>
          </a:xfrm>
        </p:spPr>
        <p:txBody>
          <a:bodyPr/>
          <a:p>
            <a:r>
              <a:rPr lang="zh-CN" altLang="en-US"/>
              <a:t>二 深化供给侧结构性改革</a:t>
            </a:r>
            <a:endParaRPr lang="zh-CN" altLang="en-US"/>
          </a:p>
        </p:txBody>
      </p:sp>
      <p:sp>
        <p:nvSpPr>
          <p:cNvPr id="3" name="内容占位符 2"/>
          <p:cNvSpPr>
            <a:spLocks noGrp="1"/>
          </p:cNvSpPr>
          <p:nvPr>
            <p:ph idx="1"/>
          </p:nvPr>
        </p:nvSpPr>
        <p:spPr>
          <a:xfrm>
            <a:off x="203835" y="2135505"/>
            <a:ext cx="5445125" cy="3569335"/>
          </a:xfrm>
        </p:spPr>
        <p:txBody>
          <a:bodyPr/>
          <a:p>
            <a:pPr>
              <a:lnSpc>
                <a:spcPct val="160000"/>
              </a:lnSpc>
            </a:pPr>
            <a:r>
              <a:rPr lang="zh-CN" altLang="en-US"/>
              <a:t>        建设现代化经济体系，首先瞄准新时代中国社会主要矛盾的变化，以深化</a:t>
            </a:r>
            <a:r>
              <a:rPr lang="zh-CN" altLang="en-US" b="1">
                <a:solidFill>
                  <a:srgbClr val="FF0000"/>
                </a:solidFill>
              </a:rPr>
              <a:t>供给侧结构性改革</a:t>
            </a:r>
            <a:r>
              <a:rPr lang="zh-CN" altLang="en-US"/>
              <a:t>破解</a:t>
            </a:r>
            <a:r>
              <a:rPr lang="zh-CN" altLang="en-US" b="1">
                <a:solidFill>
                  <a:schemeClr val="accent2">
                    <a:lumMod val="75000"/>
                  </a:schemeClr>
                </a:solidFill>
              </a:rPr>
              <a:t>“有需求、缺供给”</a:t>
            </a:r>
            <a:r>
              <a:rPr lang="zh-CN" altLang="en-US"/>
              <a:t>的突出矛盾，适应人民对美好生活的需要，不断提升产品与服务的供给水平，持续释放巨大内需增长潜力。</a:t>
            </a:r>
            <a:endParaRPr lang="zh-CN" altLang="en-US"/>
          </a:p>
        </p:txBody>
      </p:sp>
      <p:pic>
        <p:nvPicPr>
          <p:cNvPr id="4" name="图片 3"/>
          <p:cNvPicPr>
            <a:picLocks noChangeAspect="1"/>
          </p:cNvPicPr>
          <p:nvPr/>
        </p:nvPicPr>
        <p:blipFill>
          <a:blip r:embed="rId1"/>
          <a:stretch>
            <a:fillRect/>
          </a:stretch>
        </p:blipFill>
        <p:spPr>
          <a:xfrm>
            <a:off x="5648960" y="2790825"/>
            <a:ext cx="3330575" cy="20186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9710" y="1438910"/>
            <a:ext cx="4763135" cy="4606925"/>
          </a:xfrm>
        </p:spPr>
        <p:txBody>
          <a:bodyPr/>
          <a:p>
            <a:pPr>
              <a:lnSpc>
                <a:spcPct val="120000"/>
              </a:lnSpc>
            </a:pPr>
            <a:r>
              <a:rPr lang="en-US" altLang="zh-CN"/>
              <a:t>       </a:t>
            </a:r>
            <a:r>
              <a:rPr lang="zh-CN" altLang="en-US"/>
              <a:t>供给侧结构性改革，就是用改革的办法推进</a:t>
            </a:r>
            <a:r>
              <a:rPr lang="zh-CN" altLang="en-US" b="1">
                <a:solidFill>
                  <a:srgbClr val="FF0000"/>
                </a:solidFill>
              </a:rPr>
              <a:t>供给结构调整</a:t>
            </a:r>
            <a:r>
              <a:rPr lang="zh-CN" altLang="en-US"/>
              <a:t>，更好地满足需求，促进经济社会持续健康发展。</a:t>
            </a:r>
            <a:endParaRPr lang="zh-CN" altLang="en-US"/>
          </a:p>
          <a:p>
            <a:pPr>
              <a:lnSpc>
                <a:spcPct val="120000"/>
              </a:lnSpc>
            </a:pPr>
            <a:r>
              <a:rPr lang="zh-CN" altLang="en-US"/>
              <a:t>       </a:t>
            </a:r>
            <a:r>
              <a:rPr lang="zh-CN" altLang="en-US" b="1">
                <a:solidFill>
                  <a:srgbClr val="FF0000"/>
                </a:solidFill>
              </a:rPr>
              <a:t>最终目的</a:t>
            </a:r>
            <a:r>
              <a:rPr lang="zh-CN" altLang="en-US"/>
              <a:t>是满足需求</a:t>
            </a:r>
            <a:endParaRPr lang="zh-CN" altLang="en-US"/>
          </a:p>
          <a:p>
            <a:pPr>
              <a:lnSpc>
                <a:spcPct val="120000"/>
              </a:lnSpc>
            </a:pPr>
            <a:r>
              <a:rPr lang="zh-CN" altLang="en-US"/>
              <a:t>      </a:t>
            </a:r>
            <a:r>
              <a:rPr lang="zh-CN" altLang="en-US" b="1">
                <a:solidFill>
                  <a:srgbClr val="FF0000"/>
                </a:solidFill>
              </a:rPr>
              <a:t>主攻方向</a:t>
            </a:r>
            <a:r>
              <a:rPr lang="zh-CN" altLang="en-US"/>
              <a:t>是提高供给体系质量和效率：包括提高劳动力质量、提高劳动生产率、提高全要素生产率，优化企业结构和产品结构等方面</a:t>
            </a:r>
            <a:endParaRPr lang="zh-CN" altLang="en-US"/>
          </a:p>
          <a:p>
            <a:pPr>
              <a:lnSpc>
                <a:spcPct val="120000"/>
              </a:lnSpc>
            </a:pPr>
            <a:r>
              <a:rPr lang="zh-CN" altLang="en-US"/>
              <a:t>      </a:t>
            </a:r>
            <a:r>
              <a:rPr lang="zh-CN" altLang="en-US" b="1">
                <a:solidFill>
                  <a:srgbClr val="FF0000"/>
                </a:solidFill>
              </a:rPr>
              <a:t> 根本途径</a:t>
            </a:r>
            <a:r>
              <a:rPr lang="zh-CN" altLang="en-US"/>
              <a:t>是深化改革</a:t>
            </a:r>
            <a:endParaRPr lang="zh-CN" altLang="en-US"/>
          </a:p>
        </p:txBody>
      </p:sp>
      <p:pic>
        <p:nvPicPr>
          <p:cNvPr id="78850" name="Picture 2" descr="https://timgsa.baidu.com/timg?image&amp;quality=80&amp;size=b9999_10000&amp;sec=1523975922250&amp;di=0f31d9babd4286301853c0a295bc0c86&amp;imgtype=0&amp;src=http%3A%2F%2Fimg.mp.sohu.com%2Fupload%2F20170808%2Faefb3b9721db41d8b530ef9c482fd866_th.png"/>
          <p:cNvPicPr>
            <a:picLocks noChangeAspect="1" noChangeArrowheads="1"/>
          </p:cNvPicPr>
          <p:nvPr/>
        </p:nvPicPr>
        <p:blipFill>
          <a:blip r:embed="rId1" cstate="print"/>
          <a:srcRect/>
          <a:stretch>
            <a:fillRect/>
          </a:stretch>
        </p:blipFill>
        <p:spPr bwMode="auto">
          <a:xfrm>
            <a:off x="4982845" y="1438910"/>
            <a:ext cx="3999865" cy="432816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439545"/>
            <a:ext cx="4476115" cy="579120"/>
          </a:xfrm>
        </p:spPr>
        <p:txBody>
          <a:bodyPr/>
          <a:p>
            <a:r>
              <a:rPr lang="zh-CN" altLang="en-US"/>
              <a:t>供给侧结构性改革内涵</a:t>
            </a:r>
            <a:endParaRPr lang="zh-CN" altLang="en-US"/>
          </a:p>
        </p:txBody>
      </p:sp>
      <p:sp>
        <p:nvSpPr>
          <p:cNvPr id="3" name="内容占位符 2"/>
          <p:cNvSpPr>
            <a:spLocks noGrp="1"/>
          </p:cNvSpPr>
          <p:nvPr>
            <p:ph idx="1"/>
          </p:nvPr>
        </p:nvSpPr>
        <p:spPr>
          <a:xfrm>
            <a:off x="203835" y="2150745"/>
            <a:ext cx="4367530" cy="4343400"/>
          </a:xfrm>
        </p:spPr>
        <p:txBody>
          <a:bodyPr/>
          <a:p>
            <a:r>
              <a:rPr lang="zh-CN" altLang="en-US" sz="2000" b="1">
                <a:solidFill>
                  <a:schemeClr val="accent2">
                    <a:lumMod val="75000"/>
                  </a:schemeClr>
                </a:solidFill>
                <a:uFillTx/>
              </a:rPr>
              <a:t>供给侧结构性改革=供给侧+结构性+改革</a:t>
            </a:r>
            <a:endParaRPr lang="zh-CN" altLang="en-US" sz="2000">
              <a:solidFill>
                <a:schemeClr val="tx1"/>
              </a:solidFill>
              <a:uFillTx/>
            </a:endParaRPr>
          </a:p>
          <a:p>
            <a:r>
              <a:rPr lang="zh-CN" altLang="en-US" sz="2000" b="1">
                <a:solidFill>
                  <a:srgbClr val="FF0000"/>
                </a:solidFill>
                <a:uFillTx/>
              </a:rPr>
              <a:t>   供给侧</a:t>
            </a:r>
            <a:r>
              <a:rPr lang="zh-CN" altLang="en-US" sz="2000">
                <a:solidFill>
                  <a:schemeClr val="tx1"/>
                </a:solidFill>
                <a:uFillTx/>
              </a:rPr>
              <a:t>包括生产要素、生产者和产业三个逐次递进的层次，构成经济增长的供给体系；</a:t>
            </a:r>
            <a:endParaRPr lang="zh-CN" altLang="en-US" sz="2000">
              <a:solidFill>
                <a:schemeClr val="tx1"/>
              </a:solidFill>
              <a:uFillTx/>
            </a:endParaRPr>
          </a:p>
          <a:p>
            <a:r>
              <a:rPr lang="zh-CN" altLang="en-US" sz="2000" b="1">
                <a:solidFill>
                  <a:srgbClr val="FF0000"/>
                </a:solidFill>
                <a:uFillTx/>
              </a:rPr>
              <a:t>“结构性”</a:t>
            </a:r>
            <a:r>
              <a:rPr lang="zh-CN" altLang="en-US" sz="2000">
                <a:solidFill>
                  <a:schemeClr val="tx1"/>
                </a:solidFill>
                <a:uFillTx/>
              </a:rPr>
              <a:t>指三个层次是按照什么比例进行配置的，不同的组合决定了经济增长的质量和效率；</a:t>
            </a:r>
            <a:endParaRPr lang="zh-CN" altLang="en-US" sz="2000">
              <a:solidFill>
                <a:schemeClr val="tx1"/>
              </a:solidFill>
              <a:uFillTx/>
            </a:endParaRPr>
          </a:p>
          <a:p>
            <a:r>
              <a:rPr lang="zh-CN" altLang="en-US" sz="2000" b="1">
                <a:solidFill>
                  <a:srgbClr val="FF0000"/>
                </a:solidFill>
                <a:uFillTx/>
              </a:rPr>
              <a:t>“改革”</a:t>
            </a:r>
            <a:r>
              <a:rPr lang="zh-CN" altLang="en-US" sz="2000">
                <a:solidFill>
                  <a:schemeClr val="tx1"/>
                </a:solidFill>
                <a:uFillTx/>
              </a:rPr>
              <a:t>指通过完善制度建设来调整生产关系，改变三个层次的重大比例关系，既包括数量关系调整，也包括质量提升。</a:t>
            </a:r>
            <a:endParaRPr lang="zh-CN" altLang="en-US" sz="2000">
              <a:solidFill>
                <a:schemeClr val="tx1"/>
              </a:solidFill>
              <a:uFillTx/>
            </a:endParaRPr>
          </a:p>
        </p:txBody>
      </p:sp>
      <p:pic>
        <p:nvPicPr>
          <p:cNvPr id="83974" name="Picture 6" descr="https://timgsa.baidu.com/timg?image&amp;quality=80&amp;size=b9999_10000&amp;sec=1523982973654&amp;di=207b57763aad227becf46c7c1ca08dd6&amp;imgtype=0&amp;src=http%3A%2F%2Fimg9.jiwu.com%2Fjiwu_news_pics%2F20151217%2F1450250740411_000.jpg"/>
          <p:cNvPicPr>
            <a:picLocks noChangeAspect="1" noChangeArrowheads="1"/>
          </p:cNvPicPr>
          <p:nvPr/>
        </p:nvPicPr>
        <p:blipFill>
          <a:blip r:embed="rId1" cstate="print"/>
          <a:srcRect/>
          <a:stretch>
            <a:fillRect/>
          </a:stretch>
        </p:blipFill>
        <p:spPr bwMode="auto">
          <a:xfrm>
            <a:off x="4679950" y="1617980"/>
            <a:ext cx="4143375" cy="4132580"/>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深化供给侧结构性改革的原因</a:t>
            </a:r>
            <a:endParaRPr lang="zh-CN" altLang="en-US"/>
          </a:p>
        </p:txBody>
      </p:sp>
      <p:sp>
        <p:nvSpPr>
          <p:cNvPr id="3" name="内容占位符 2"/>
          <p:cNvSpPr>
            <a:spLocks noGrp="1"/>
          </p:cNvSpPr>
          <p:nvPr>
            <p:ph idx="1"/>
          </p:nvPr>
        </p:nvSpPr>
        <p:spPr>
          <a:xfrm>
            <a:off x="390525" y="2212340"/>
            <a:ext cx="8197215" cy="3785235"/>
          </a:xfrm>
        </p:spPr>
        <p:txBody>
          <a:bodyPr/>
          <a:p>
            <a:pPr>
              <a:lnSpc>
                <a:spcPct val="130000"/>
              </a:lnSpc>
            </a:pPr>
            <a:r>
              <a:rPr lang="zh-CN" altLang="en-US" b="1" dirty="0" smtClean="0">
                <a:solidFill>
                  <a:srgbClr val="0000FF"/>
                </a:solidFill>
                <a:cs typeface="Arial" panose="020B0604020202020204" pitchFamily="34" charset="0"/>
                <a:sym typeface="+mn-ea"/>
              </a:rPr>
              <a:t>我国经济发展进入</a:t>
            </a:r>
            <a:r>
              <a:rPr lang="zh-CN" altLang="en-US" b="1" dirty="0" smtClean="0">
                <a:solidFill>
                  <a:srgbClr val="FF0000"/>
                </a:solidFill>
                <a:cs typeface="Arial" panose="020B0604020202020204" pitchFamily="34" charset="0"/>
                <a:sym typeface="+mn-ea"/>
              </a:rPr>
              <a:t>新常态</a:t>
            </a:r>
            <a:r>
              <a:rPr lang="zh-CN" altLang="en-US" b="1" dirty="0" smtClean="0">
                <a:solidFill>
                  <a:srgbClr val="0000FF"/>
                </a:solidFill>
                <a:cs typeface="Arial" panose="020B0604020202020204" pitchFamily="34" charset="0"/>
                <a:sym typeface="+mn-ea"/>
              </a:rPr>
              <a:t>的必然选择</a:t>
            </a:r>
            <a:endParaRPr lang="zh-CN" altLang="en-US" b="1" dirty="0" smtClean="0">
              <a:solidFill>
                <a:srgbClr val="0000FF"/>
              </a:solidFill>
              <a:latin typeface="微软雅黑" panose="020B0503020204020204" charset="-122"/>
              <a:ea typeface="微软雅黑" panose="020B0503020204020204" charset="-122"/>
              <a:cs typeface="宋体" panose="02010600030101010101" pitchFamily="2" charset="-122"/>
            </a:endParaRPr>
          </a:p>
          <a:p>
            <a:pPr marL="800100" lvl="1" indent="-342900">
              <a:lnSpc>
                <a:spcPct val="130000"/>
              </a:lnSpc>
              <a:buClr>
                <a:srgbClr val="FF0000"/>
              </a:buClr>
              <a:buFont typeface="Wingdings" panose="05000000000000000000" charset="0"/>
              <a:buChar char="n"/>
            </a:pPr>
            <a:r>
              <a:rPr lang="zh-CN" altLang="en-US">
                <a:latin typeface="微软雅黑" panose="020B0503020204020204" charset="-122"/>
                <a:ea typeface="微软雅黑" panose="020B0503020204020204" charset="-122"/>
              </a:rPr>
              <a:t>增长速度由高速向中高速转换</a:t>
            </a:r>
            <a:endParaRPr lang="zh-CN" altLang="en-US">
              <a:latin typeface="微软雅黑" panose="020B0503020204020204" charset="-122"/>
              <a:ea typeface="微软雅黑" panose="020B0503020204020204" charset="-122"/>
            </a:endParaRPr>
          </a:p>
          <a:p>
            <a:pPr marL="800100" lvl="1" indent="-342900">
              <a:lnSpc>
                <a:spcPct val="130000"/>
              </a:lnSpc>
              <a:buClr>
                <a:srgbClr val="FF0000"/>
              </a:buClr>
              <a:buFont typeface="Wingdings" panose="05000000000000000000" charset="0"/>
              <a:buChar char="n"/>
            </a:pPr>
            <a:r>
              <a:rPr lang="zh-CN" altLang="en-US">
                <a:latin typeface="微软雅黑" panose="020B0503020204020204" charset="-122"/>
                <a:ea typeface="微软雅黑" panose="020B0503020204020204" charset="-122"/>
              </a:rPr>
              <a:t>发展方式由粗放增长向集约增长转变</a:t>
            </a:r>
            <a:endParaRPr lang="zh-CN" altLang="en-US">
              <a:latin typeface="微软雅黑" panose="020B0503020204020204" charset="-122"/>
              <a:ea typeface="微软雅黑" panose="020B0503020204020204" charset="-122"/>
            </a:endParaRPr>
          </a:p>
          <a:p>
            <a:pPr marL="800100" lvl="1" indent="-342900">
              <a:lnSpc>
                <a:spcPct val="130000"/>
              </a:lnSpc>
              <a:buClr>
                <a:srgbClr val="FF0000"/>
              </a:buClr>
              <a:buFont typeface="Wingdings" panose="05000000000000000000" charset="0"/>
              <a:buChar char="n"/>
            </a:pPr>
            <a:r>
              <a:rPr lang="zh-CN" altLang="en-US">
                <a:latin typeface="微软雅黑" panose="020B0503020204020204" charset="-122"/>
                <a:ea typeface="微软雅黑" panose="020B0503020204020204" charset="-122"/>
              </a:rPr>
              <a:t>产业结构由中低端向中高端转换</a:t>
            </a:r>
            <a:endParaRPr lang="zh-CN" altLang="en-US">
              <a:latin typeface="微软雅黑" panose="020B0503020204020204" charset="-122"/>
              <a:ea typeface="微软雅黑" panose="020B0503020204020204" charset="-122"/>
            </a:endParaRPr>
          </a:p>
          <a:p>
            <a:pPr marL="800100" lvl="1" indent="-342900">
              <a:lnSpc>
                <a:spcPct val="130000"/>
              </a:lnSpc>
              <a:buClr>
                <a:srgbClr val="FF0000"/>
              </a:buClr>
              <a:buFont typeface="Wingdings" panose="05000000000000000000" charset="0"/>
              <a:buChar char="n"/>
            </a:pPr>
            <a:r>
              <a:rPr lang="zh-CN" altLang="en-US">
                <a:latin typeface="微软雅黑" panose="020B0503020204020204" charset="-122"/>
                <a:ea typeface="微软雅黑" panose="020B0503020204020204" charset="-122"/>
              </a:rPr>
              <a:t>增长动力由要素驱动向创新驱动转换</a:t>
            </a:r>
            <a:endParaRPr lang="zh-CN" altLang="en-US">
              <a:latin typeface="微软雅黑" panose="020B0503020204020204" charset="-122"/>
              <a:ea typeface="微软雅黑" panose="020B0503020204020204" charset="-122"/>
            </a:endParaRPr>
          </a:p>
          <a:p>
            <a:pPr marL="800100" lvl="1" indent="-342900">
              <a:lnSpc>
                <a:spcPct val="130000"/>
              </a:lnSpc>
              <a:buClr>
                <a:srgbClr val="FF0000"/>
              </a:buClr>
              <a:buFont typeface="Wingdings" panose="05000000000000000000" charset="0"/>
              <a:buChar char="n"/>
            </a:pPr>
            <a:r>
              <a:rPr lang="zh-CN" altLang="en-US">
                <a:latin typeface="微软雅黑" panose="020B0503020204020204" charset="-122"/>
                <a:ea typeface="微软雅黑" panose="020B0503020204020204" charset="-122"/>
              </a:rPr>
              <a:t>资源配置由市场起基础性作用向起决定性作用转换</a:t>
            </a:r>
            <a:endParaRPr lang="zh-CN" altLang="en-US">
              <a:latin typeface="微软雅黑" panose="020B0503020204020204" charset="-122"/>
              <a:ea typeface="微软雅黑" panose="020B0503020204020204" charset="-122"/>
            </a:endParaRPr>
          </a:p>
          <a:p>
            <a:pPr marL="800100" lvl="1" indent="-342900">
              <a:lnSpc>
                <a:spcPct val="130000"/>
              </a:lnSpc>
              <a:buClr>
                <a:srgbClr val="FF0000"/>
              </a:buClr>
              <a:buFont typeface="Wingdings" panose="05000000000000000000" charset="0"/>
              <a:buChar char="n"/>
            </a:pPr>
            <a:r>
              <a:rPr lang="zh-CN" altLang="en-US">
                <a:latin typeface="微软雅黑" panose="020B0503020204020204" charset="-122"/>
                <a:ea typeface="微软雅黑" panose="020B0503020204020204" charset="-122"/>
              </a:rPr>
              <a:t>经济福祉由非均衡型向包容共享型转换</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6225540" y="1191895"/>
            <a:ext cx="2750185" cy="1938020"/>
          </a:xfrm>
          <a:prstGeom prst="rect">
            <a:avLst/>
          </a:prstGeom>
          <a:solidFill>
            <a:schemeClr val="accent2">
              <a:lumMod val="60000"/>
              <a:lumOff val="40000"/>
            </a:schemeClr>
          </a:solidFill>
        </p:spPr>
        <p:txBody>
          <a:bodyPr wrap="square" rtlCol="0" anchor="t">
            <a:spAutoFit/>
          </a:bodyPr>
          <a:p>
            <a:r>
              <a:rPr lang="en-US" altLang="zh-CN" b="1">
                <a:solidFill>
                  <a:schemeClr val="accent2">
                    <a:lumMod val="75000"/>
                  </a:schemeClr>
                </a:solidFill>
              </a:rPr>
              <a:t>    </a:t>
            </a:r>
            <a:r>
              <a:rPr lang="en-US" altLang="zh-CN" sz="2000" b="1">
                <a:solidFill>
                  <a:schemeClr val="accent2">
                    <a:lumMod val="75000"/>
                  </a:schemeClr>
                </a:solidFill>
              </a:rPr>
              <a:t> </a:t>
            </a:r>
            <a:r>
              <a:rPr lang="zh-CN" altLang="en-US" sz="2000" b="1">
                <a:solidFill>
                  <a:schemeClr val="bg1"/>
                </a:solidFill>
                <a:latin typeface="微软雅黑" panose="020B0503020204020204" charset="-122"/>
                <a:ea typeface="微软雅黑" panose="020B0503020204020204" charset="-122"/>
                <a:cs typeface="微软雅黑" panose="020B0503020204020204" charset="-122"/>
              </a:rPr>
              <a:t>国内经济发展面临“四降一升”，即经济增速下降、工业品价格下降、实体企业盈利下降、财政收入下降、经济风险发生概率上升。</a:t>
            </a:r>
            <a:endParaRPr lang="zh-CN" altLang="en-US" sz="2000" b="1">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269240" y="1150620"/>
            <a:ext cx="8839835" cy="48298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世界经济结构正发生深刻调整</a:t>
            </a:r>
            <a:endParaRPr lang="zh-CN" altLang="en-US"/>
          </a:p>
        </p:txBody>
      </p:sp>
      <p:sp>
        <p:nvSpPr>
          <p:cNvPr id="3" name="内容占位符 2"/>
          <p:cNvSpPr>
            <a:spLocks noGrp="1"/>
          </p:cNvSpPr>
          <p:nvPr>
            <p:ph idx="1"/>
          </p:nvPr>
        </p:nvSpPr>
        <p:spPr>
          <a:xfrm>
            <a:off x="203835" y="2197100"/>
            <a:ext cx="5119370" cy="3569335"/>
          </a:xfrm>
        </p:spPr>
        <p:txBody>
          <a:bodyPr/>
          <a:p>
            <a:pPr>
              <a:lnSpc>
                <a:spcPct val="140000"/>
              </a:lnSpc>
            </a:pPr>
            <a:r>
              <a:rPr lang="en-US" altLang="zh-CN"/>
              <a:t>       </a:t>
            </a:r>
            <a:r>
              <a:rPr lang="zh-CN" altLang="en-US"/>
              <a:t>国际上看，金融危机打破了欧美发达经济体借贷消费，东亚地区提供高储蓄、廉价劳动力和产品，俄罗斯、中东、拉美等提供能源资源的全球经济大循环，市场有效需求急剧萎缩，经济增长远低于潜在产出水平。</a:t>
            </a:r>
            <a:endParaRPr lang="zh-CN" altLang="en-US"/>
          </a:p>
        </p:txBody>
      </p:sp>
      <p:pic>
        <p:nvPicPr>
          <p:cNvPr id="4" name="十分钟看懂金融危机 次贷危机 房价 中文字幕">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5812155" y="2724150"/>
            <a:ext cx="2621280" cy="2326640"/>
          </a:xfrm>
          <a:prstGeom prst="rect">
            <a:avLst/>
          </a:prstGeom>
        </p:spPr>
      </p:pic>
      <p:sp>
        <p:nvSpPr>
          <p:cNvPr id="5" name="文本框 4"/>
          <p:cNvSpPr txBox="1"/>
          <p:nvPr/>
        </p:nvSpPr>
        <p:spPr>
          <a:xfrm>
            <a:off x="6341745" y="5263515"/>
            <a:ext cx="1562100" cy="368300"/>
          </a:xfrm>
          <a:prstGeom prst="rect">
            <a:avLst/>
          </a:prstGeom>
          <a:noFill/>
        </p:spPr>
        <p:txBody>
          <a:bodyPr wrap="none" rtlCol="0">
            <a:spAutoFit/>
          </a:bodyPr>
          <a:p>
            <a:r>
              <a:rPr lang="zh-CN" altLang="en-US" b="1">
                <a:solidFill>
                  <a:srgbClr val="FF0000"/>
                </a:solidFill>
              </a:rPr>
              <a:t>美国次贷危机</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670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30325"/>
            <a:ext cx="8493760" cy="688340"/>
          </a:xfrm>
        </p:spPr>
        <p:txBody>
          <a:bodyPr/>
          <a:p>
            <a:r>
              <a:rPr lang="zh-CN" altLang="en-US"/>
              <a:t>供给侧结构性改革是贯彻落实新发展理念的必然要求</a:t>
            </a:r>
            <a:endParaRPr lang="zh-CN" altLang="en-US"/>
          </a:p>
        </p:txBody>
      </p:sp>
      <p:sp>
        <p:nvSpPr>
          <p:cNvPr id="3" name="内容占位符 2"/>
          <p:cNvSpPr>
            <a:spLocks noGrp="1"/>
          </p:cNvSpPr>
          <p:nvPr>
            <p:ph idx="1"/>
          </p:nvPr>
        </p:nvSpPr>
        <p:spPr>
          <a:xfrm>
            <a:off x="203835" y="2165985"/>
            <a:ext cx="5104130" cy="3569335"/>
          </a:xfrm>
        </p:spPr>
        <p:txBody>
          <a:bodyPr/>
          <a:p>
            <a:pPr>
              <a:lnSpc>
                <a:spcPct val="160000"/>
              </a:lnSpc>
            </a:pPr>
            <a:r>
              <a:rPr lang="en-US" altLang="zh-CN"/>
              <a:t>       </a:t>
            </a:r>
            <a:r>
              <a:rPr lang="zh-CN" altLang="en-US"/>
              <a:t>贯彻新发展理念，要求必须实现从要素驱动向创新驱动转变，促进区域、城乡协调发展，推进生态文明建设，培育新的国际竞争优势，提高共享发展水平。这些都有赖于深入推进供给侧结构性改革</a:t>
            </a:r>
            <a:endParaRPr lang="zh-CN" altLang="en-US"/>
          </a:p>
        </p:txBody>
      </p:sp>
      <p:pic>
        <p:nvPicPr>
          <p:cNvPr id="80898" name="Picture 2" descr="https://timgsa.baidu.com/timg?image&amp;quality=80&amp;size=b9999_10000&amp;sec=1523983889589&amp;di=30fcf08ae2ea5cd57cf3a10c4330a876&amp;imgtype=0&amp;src=http%3A%2F%2Fimg.mp.sohu.com%2Fq_mini%2Cc_zoom%2Cw_640%2Fupload%2F20170808%2Fe86be64cdb6c40989a9832dc95237406_th.jpg"/>
          <p:cNvPicPr>
            <a:picLocks noChangeAspect="1" noChangeArrowheads="1"/>
          </p:cNvPicPr>
          <p:nvPr/>
        </p:nvPicPr>
        <p:blipFill>
          <a:blip r:embed="rId1" cstate="print"/>
          <a:srcRect/>
          <a:stretch>
            <a:fillRect/>
          </a:stretch>
        </p:blipFill>
        <p:spPr bwMode="auto">
          <a:xfrm>
            <a:off x="5518150" y="2426970"/>
            <a:ext cx="3349625" cy="3463290"/>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00480"/>
            <a:ext cx="8615045" cy="948055"/>
          </a:xfrm>
        </p:spPr>
        <p:txBody>
          <a:bodyPr/>
          <a:p>
            <a:pPr>
              <a:lnSpc>
                <a:spcPct val="130000"/>
              </a:lnSpc>
            </a:pPr>
            <a:r>
              <a:rPr lang="en-US" altLang="zh-CN" sz="2400" dirty="0">
                <a:solidFill>
                  <a:schemeClr val="accent2">
                    <a:lumMod val="75000"/>
                  </a:schemeClr>
                </a:solidFill>
                <a:cs typeface="微软雅黑" panose="020B0503020204020204" charset="-122"/>
                <a:sym typeface="+mn-ea"/>
              </a:rPr>
              <a:t>1</a:t>
            </a:r>
            <a:r>
              <a:rPr lang="zh-CN" altLang="en-US" sz="2400" dirty="0">
                <a:solidFill>
                  <a:schemeClr val="accent2">
                    <a:lumMod val="75000"/>
                  </a:schemeClr>
                </a:solidFill>
                <a:cs typeface="微软雅黑" panose="020B0503020204020204" charset="-122"/>
                <a:sym typeface="+mn-ea"/>
              </a:rPr>
              <a:t>、推进增长动能转换，以加快发展先进制造业为重点全面提升实体经济</a:t>
            </a:r>
            <a:endParaRPr lang="zh-CN" altLang="en-US" sz="2400" dirty="0">
              <a:solidFill>
                <a:schemeClr val="accent2">
                  <a:lumMod val="75000"/>
                </a:schemeClr>
              </a:solidFill>
              <a:cs typeface="微软雅黑" panose="020B0503020204020204" charset="-122"/>
              <a:sym typeface="+mn-ea"/>
            </a:endParaRPr>
          </a:p>
        </p:txBody>
      </p:sp>
      <p:sp>
        <p:nvSpPr>
          <p:cNvPr id="78857" name="圆角矩形 6"/>
          <p:cNvSpPr/>
          <p:nvPr/>
        </p:nvSpPr>
        <p:spPr>
          <a:xfrm>
            <a:off x="203835" y="2139950"/>
            <a:ext cx="5431155" cy="4154170"/>
          </a:xfrm>
          <a:prstGeom prst="roundRect">
            <a:avLst>
              <a:gd name="adj" fmla="val 16667"/>
            </a:avLst>
          </a:prstGeom>
          <a:noFill/>
          <a:ln w="28575" cap="flat" cmpd="sng">
            <a:noFill/>
            <a:prstDash val="solid"/>
            <a:round/>
            <a:headEnd type="none" w="med" len="med"/>
            <a:tailEnd type="none" w="med" len="med"/>
          </a:ln>
        </p:spPr>
        <p:txBody>
          <a:bodyPr anchor="t"/>
          <a:p>
            <a:pPr>
              <a:lnSpc>
                <a:spcPct val="125000"/>
              </a:lnSpc>
            </a:pPr>
            <a:r>
              <a:rPr lang="en-US" altLang="zh-CN" sz="2400" b="1" dirty="0">
                <a:solidFill>
                  <a:schemeClr val="accent2"/>
                </a:solidFill>
                <a:latin typeface="楷体" panose="02010609060101010101" charset="-122"/>
                <a:ea typeface="楷体" panose="02010609060101010101" charset="-122"/>
              </a:rPr>
              <a:t> </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zh-CN" sz="2400" dirty="0">
                <a:solidFill>
                  <a:schemeClr val="tx1"/>
                </a:solidFill>
                <a:latin typeface="微软雅黑" panose="020B0503020204020204" charset="-122"/>
                <a:ea typeface="微软雅黑" panose="020B0503020204020204" charset="-122"/>
                <a:cs typeface="微软雅黑" panose="020B0503020204020204" charset="-122"/>
              </a:rPr>
              <a:t>“新旧动能”自2015年开始出现在中央和地方政府主要领导讲话和文件中。</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新旧动能转换是指通过新的科技革命和产业变革中形成的经济社会</a:t>
            </a:r>
            <a:r>
              <a:rPr lang="zh-CN" altLang="zh-CN" sz="2400" b="1" dirty="0">
                <a:solidFill>
                  <a:srgbClr val="FF0000"/>
                </a:solidFill>
                <a:latin typeface="微软雅黑" panose="020B0503020204020204" charset="-122"/>
                <a:ea typeface="微软雅黑" panose="020B0503020204020204" charset="-122"/>
                <a:cs typeface="微软雅黑" panose="020B0503020204020204" charset="-122"/>
                <a:sym typeface="+mn-ea"/>
              </a:rPr>
              <a:t>发展新动力</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zh-CN" sz="2400" b="1" dirty="0">
                <a:solidFill>
                  <a:srgbClr val="FF0000"/>
                </a:solidFill>
                <a:latin typeface="微软雅黑" panose="020B0503020204020204" charset="-122"/>
                <a:ea typeface="微软雅黑" panose="020B0503020204020204" charset="-122"/>
                <a:cs typeface="微软雅黑" panose="020B0503020204020204" charset="-122"/>
                <a:sym typeface="+mn-ea"/>
              </a:rPr>
              <a:t>新技术、新产业、新业态、新模式</a:t>
            </a:r>
            <a:r>
              <a:rPr lang="zh-CN"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等来转换掉传统以资源和政府为导向的经济发展模式。</a:t>
            </a:r>
            <a:endParaRPr lang="zh-CN" altLang="zh-CN" b="1" dirty="0">
              <a:solidFill>
                <a:schemeClr val="accent2"/>
              </a:solidFill>
              <a:latin typeface="楷体" panose="02010609060101010101" charset="-122"/>
              <a:ea typeface="楷体" panose="02010609060101010101" charset="-122"/>
            </a:endParaRPr>
          </a:p>
          <a:p>
            <a:pPr>
              <a:lnSpc>
                <a:spcPct val="125000"/>
              </a:lnSpc>
            </a:pPr>
            <a:endParaRPr lang="zh-CN" altLang="zh-CN" b="1" dirty="0">
              <a:solidFill>
                <a:schemeClr val="accent2"/>
              </a:solidFill>
              <a:latin typeface="楷体" panose="02010609060101010101" charset="-122"/>
              <a:ea typeface="楷体" panose="02010609060101010101" charset="-122"/>
            </a:endParaRPr>
          </a:p>
        </p:txBody>
      </p:sp>
      <p:pic>
        <p:nvPicPr>
          <p:cNvPr id="4" name="图片 3"/>
          <p:cNvPicPr>
            <a:picLocks noChangeAspect="1"/>
          </p:cNvPicPr>
          <p:nvPr/>
        </p:nvPicPr>
        <p:blipFill>
          <a:blip r:embed="rId1"/>
          <a:stretch>
            <a:fillRect/>
          </a:stretch>
        </p:blipFill>
        <p:spPr>
          <a:xfrm>
            <a:off x="5877560" y="2588895"/>
            <a:ext cx="3065145" cy="2600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9" name="圆角矩形 6"/>
          <p:cNvSpPr/>
          <p:nvPr/>
        </p:nvSpPr>
        <p:spPr>
          <a:xfrm>
            <a:off x="202565" y="1599565"/>
            <a:ext cx="4693920" cy="4057015"/>
          </a:xfrm>
          <a:prstGeom prst="roundRect">
            <a:avLst>
              <a:gd name="adj" fmla="val 16667"/>
            </a:avLst>
          </a:prstGeom>
          <a:noFill/>
          <a:ln w="28575" cap="flat" cmpd="sng">
            <a:noFill/>
            <a:prstDash val="solid"/>
            <a:round/>
            <a:headEnd type="none" w="med" len="med"/>
            <a:tailEnd type="none" w="med" len="med"/>
          </a:ln>
        </p:spPr>
        <p:txBody>
          <a:bodyPr anchor="t"/>
          <a:p>
            <a:pPr>
              <a:lnSpc>
                <a:spcPct val="150000"/>
              </a:lnSpc>
            </a:pPr>
            <a:r>
              <a:rPr lang="zh-CN" altLang="en-US" sz="2800" b="1" dirty="0">
                <a:solidFill>
                  <a:srgbClr val="FF0000"/>
                </a:solidFill>
                <a:latin typeface="黑体" panose="02010609060101010101" pitchFamily="49" charset="-122"/>
                <a:ea typeface="黑体" panose="02010609060101010101" pitchFamily="49" charset="-122"/>
              </a:rPr>
              <a:t>什么是先进制造业</a:t>
            </a:r>
            <a:endParaRPr lang="zh-CN" altLang="en-US" sz="2800" b="1" dirty="0">
              <a:solidFill>
                <a:srgbClr val="FF0000"/>
              </a:solidFill>
              <a:latin typeface="黑体" panose="02010609060101010101" pitchFamily="49" charset="-122"/>
              <a:ea typeface="黑体" panose="02010609060101010101" pitchFamily="49" charset="-122"/>
            </a:endParaRPr>
          </a:p>
          <a:p>
            <a:pPr>
              <a:lnSpc>
                <a:spcPct val="150000"/>
              </a:lnSpc>
            </a:pPr>
            <a:r>
              <a:rPr lang="en-US" altLang="zh-CN" b="1" dirty="0">
                <a:solidFill>
                  <a:schemeClr val="accent2"/>
                </a:solidFill>
                <a:latin typeface="楷体" panose="02010609060101010101" charset="-122"/>
                <a:ea typeface="楷体" panose="02010609060101010101" charset="-122"/>
              </a:rPr>
              <a:t>     </a:t>
            </a:r>
            <a:r>
              <a:rPr lang="zh-CN" altLang="zh-CN" sz="2400" dirty="0">
                <a:solidFill>
                  <a:schemeClr val="tx1"/>
                </a:solidFill>
                <a:latin typeface="楷体" panose="02010609060101010101" charset="-122"/>
                <a:ea typeface="楷体" panose="02010609060101010101" charset="-122"/>
              </a:rPr>
              <a:t>先进制造业是</a:t>
            </a:r>
            <a:r>
              <a:rPr lang="zh-CN" altLang="zh-CN" sz="2400" b="1" dirty="0">
                <a:solidFill>
                  <a:schemeClr val="accent2">
                    <a:lumMod val="75000"/>
                  </a:schemeClr>
                </a:solidFill>
                <a:latin typeface="楷体" panose="02010609060101010101" charset="-122"/>
                <a:ea typeface="楷体" panose="02010609060101010101" charset="-122"/>
              </a:rPr>
              <a:t>融合应用信息技术、新材料技术、新能源技术和现代化管理手段</a:t>
            </a:r>
            <a:r>
              <a:rPr lang="zh-CN" altLang="zh-CN" sz="2400" dirty="0">
                <a:solidFill>
                  <a:schemeClr val="tx1"/>
                </a:solidFill>
                <a:latin typeface="楷体" panose="02010609060101010101" charset="-122"/>
                <a:ea typeface="楷体" panose="02010609060101010101" charset="-122"/>
              </a:rPr>
              <a:t>，实现</a:t>
            </a:r>
            <a:r>
              <a:rPr lang="zh-CN" altLang="zh-CN" sz="2400" b="1" dirty="0">
                <a:solidFill>
                  <a:schemeClr val="accent2">
                    <a:lumMod val="75000"/>
                  </a:schemeClr>
                </a:solidFill>
                <a:latin typeface="楷体" panose="02010609060101010101" charset="-122"/>
                <a:ea typeface="楷体" panose="02010609060101010101" charset="-122"/>
              </a:rPr>
              <a:t>高质量、高效率、高效益</a:t>
            </a:r>
            <a:r>
              <a:rPr lang="zh-CN" altLang="zh-CN" sz="2400" dirty="0">
                <a:solidFill>
                  <a:schemeClr val="tx1"/>
                </a:solidFill>
                <a:latin typeface="楷体" panose="02010609060101010101" charset="-122"/>
                <a:ea typeface="楷体" panose="02010609060101010101" charset="-122"/>
              </a:rPr>
              <a:t>发展的制造活动的总称。</a:t>
            </a:r>
            <a:endParaRPr lang="zh-CN" altLang="zh-CN" sz="2400" dirty="0">
              <a:solidFill>
                <a:schemeClr val="tx1"/>
              </a:solidFill>
              <a:latin typeface="楷体" panose="02010609060101010101" charset="-122"/>
              <a:ea typeface="楷体" panose="02010609060101010101" charset="-122"/>
            </a:endParaRPr>
          </a:p>
        </p:txBody>
      </p:sp>
      <p:pic>
        <p:nvPicPr>
          <p:cNvPr id="4" name="图片 3"/>
          <p:cNvPicPr>
            <a:picLocks noChangeAspect="1"/>
          </p:cNvPicPr>
          <p:nvPr/>
        </p:nvPicPr>
        <p:blipFill>
          <a:blip r:embed="rId1"/>
          <a:stretch>
            <a:fillRect/>
          </a:stretch>
        </p:blipFill>
        <p:spPr>
          <a:xfrm>
            <a:off x="5083175" y="1461770"/>
            <a:ext cx="3761740" cy="2362200"/>
          </a:xfrm>
          <a:prstGeom prst="rect">
            <a:avLst/>
          </a:prstGeom>
        </p:spPr>
      </p:pic>
      <p:pic>
        <p:nvPicPr>
          <p:cNvPr id="5" name="图片 4"/>
          <p:cNvPicPr>
            <a:picLocks noChangeAspect="1"/>
          </p:cNvPicPr>
          <p:nvPr/>
        </p:nvPicPr>
        <p:blipFill>
          <a:blip r:embed="rId2"/>
          <a:srcRect l="3160" r="17616"/>
          <a:stretch>
            <a:fillRect/>
          </a:stretch>
        </p:blipFill>
        <p:spPr>
          <a:xfrm>
            <a:off x="5083175" y="4001770"/>
            <a:ext cx="3827780" cy="27158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t="4961"/>
          <a:stretch>
            <a:fillRect/>
          </a:stretch>
        </p:blipFill>
        <p:spPr>
          <a:xfrm>
            <a:off x="346710" y="1215390"/>
            <a:ext cx="8451215" cy="47320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34010" y="1457325"/>
            <a:ext cx="4391660" cy="2501265"/>
          </a:xfrm>
        </p:spPr>
        <p:txBody>
          <a:bodyPr/>
          <a:p>
            <a:pPr>
              <a:lnSpc>
                <a:spcPct val="170000"/>
              </a:lnSpc>
            </a:pPr>
            <a:r>
              <a:rPr lang="en-US" altLang="zh-CN"/>
              <a:t>       </a:t>
            </a:r>
            <a:r>
              <a:rPr lang="zh-CN" altLang="en-US"/>
              <a:t>推进中国制造向中国创造转变，中国速度向中国质量转变，制造大国向制造强国转变</a:t>
            </a:r>
            <a:endParaRPr lang="zh-CN" altLang="en-US"/>
          </a:p>
        </p:txBody>
      </p:sp>
      <p:pic>
        <p:nvPicPr>
          <p:cNvPr id="4" name="中国制造2025">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1835150" y="5438775"/>
            <a:ext cx="1389380" cy="1057910"/>
          </a:xfrm>
          <a:prstGeom prst="rect">
            <a:avLst/>
          </a:prstGeom>
        </p:spPr>
      </p:pic>
      <p:pic>
        <p:nvPicPr>
          <p:cNvPr id="8" name="图片 7"/>
          <p:cNvPicPr>
            <a:picLocks noChangeAspect="1"/>
          </p:cNvPicPr>
          <p:nvPr/>
        </p:nvPicPr>
        <p:blipFill>
          <a:blip r:embed="rId4"/>
          <a:stretch>
            <a:fillRect/>
          </a:stretch>
        </p:blipFill>
        <p:spPr>
          <a:xfrm>
            <a:off x="5200015" y="1257300"/>
            <a:ext cx="3515360" cy="2454275"/>
          </a:xfrm>
          <a:prstGeom prst="rect">
            <a:avLst/>
          </a:prstGeom>
        </p:spPr>
      </p:pic>
      <p:grpSp>
        <p:nvGrpSpPr>
          <p:cNvPr id="105" name="组合 104"/>
          <p:cNvGrpSpPr/>
          <p:nvPr/>
        </p:nvGrpSpPr>
        <p:grpSpPr>
          <a:xfrm>
            <a:off x="5025390" y="3694430"/>
            <a:ext cx="3850640" cy="1967230"/>
            <a:chOff x="560425" y="3698460"/>
            <a:chExt cx="5489381" cy="2801389"/>
          </a:xfrm>
        </p:grpSpPr>
        <p:pic>
          <p:nvPicPr>
            <p:cNvPr id="1026" name="Picture 2" descr="https://timgsa.baidu.com/timg?image&amp;quality=80&amp;size=b9999_10000&amp;sec=1516672737225&amp;di=a068790c9f6b123b89d9006184b486dd&amp;imgtype=0&amp;src=http%3A%2F%2Fupload.admin5.com%2F2016%2F0629%2F146718594496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043" y="3723153"/>
              <a:ext cx="5470763" cy="2776696"/>
            </a:xfrm>
            <a:prstGeom prst="rect">
              <a:avLst/>
            </a:prstGeom>
            <a:noFill/>
            <a:extLst>
              <a:ext uri="{909E8E84-426E-40DD-AFC4-6F175D3DCCD1}">
                <a14:hiddenFill xmlns:a14="http://schemas.microsoft.com/office/drawing/2010/main">
                  <a:solidFill>
                    <a:srgbClr val="FFFFFF"/>
                  </a:solidFill>
                </a14:hiddenFill>
              </a:ext>
            </a:extLst>
          </p:spPr>
        </p:pic>
        <p:sp>
          <p:nvSpPr>
            <p:cNvPr id="95" name="Freeform 78"/>
            <p:cNvSpPr/>
            <p:nvPr/>
          </p:nvSpPr>
          <p:spPr bwMode="auto">
            <a:xfrm>
              <a:off x="771466" y="3812909"/>
              <a:ext cx="1366755" cy="562236"/>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rgbClr val="FFFFFF"/>
            </a:solidFill>
            <a:ln>
              <a:noFill/>
            </a:ln>
          </p:spPr>
          <p:txBody>
            <a:bodyPr vert="horz" wrap="square" lIns="34290" tIns="17145" rIns="34290" bIns="17145" numCol="1" anchor="t" anchorCtr="0" compatLnSpc="1"/>
            <a:p>
              <a:endParaRPr lang="en-US" sz="1800" dirty="0">
                <a:solidFill>
                  <a:schemeClr val="tx2"/>
                </a:solidFill>
              </a:endParaRPr>
            </a:p>
          </p:txBody>
        </p:sp>
        <p:sp>
          <p:nvSpPr>
            <p:cNvPr id="93" name="矩形 92"/>
            <p:cNvSpPr/>
            <p:nvPr/>
          </p:nvSpPr>
          <p:spPr>
            <a:xfrm>
              <a:off x="849549" y="4040300"/>
              <a:ext cx="1189443" cy="392448"/>
            </a:xfrm>
            <a:prstGeom prst="rect">
              <a:avLst/>
            </a:prstGeom>
          </p:spPr>
          <p:txBody>
            <a:bodyPr wrap="square">
              <a:spAutoFit/>
            </a:bodyPr>
            <a:p>
              <a:r>
                <a:rPr lang="zh-CN" altLang="zh-CN" sz="1200" kern="100" dirty="0">
                  <a:latin typeface="Calibri" panose="020F0502020204030204" charset="0"/>
                  <a:cs typeface="Times New Roman" panose="02020603050405020304" charset="0"/>
                </a:rPr>
                <a:t>中高端消费</a:t>
              </a:r>
              <a:endParaRPr lang="zh-CN" altLang="en-US" sz="1200" dirty="0"/>
            </a:p>
          </p:txBody>
        </p:sp>
        <p:sp>
          <p:nvSpPr>
            <p:cNvPr id="96" name="Freeform 78"/>
            <p:cNvSpPr/>
            <p:nvPr/>
          </p:nvSpPr>
          <p:spPr bwMode="auto">
            <a:xfrm>
              <a:off x="4649059" y="3825030"/>
              <a:ext cx="1366755" cy="562236"/>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rgbClr val="FFFFFF"/>
            </a:solidFill>
            <a:ln>
              <a:noFill/>
            </a:ln>
          </p:spPr>
          <p:txBody>
            <a:bodyPr vert="horz" wrap="square" lIns="34290" tIns="17145" rIns="34290" bIns="17145" numCol="1" anchor="t" anchorCtr="0" compatLnSpc="1"/>
            <a:p>
              <a:endParaRPr lang="en-US" sz="1800" dirty="0">
                <a:solidFill>
                  <a:schemeClr val="tx2"/>
                </a:solidFill>
              </a:endParaRPr>
            </a:p>
          </p:txBody>
        </p:sp>
        <p:sp>
          <p:nvSpPr>
            <p:cNvPr id="97" name="矩形 96"/>
            <p:cNvSpPr/>
            <p:nvPr/>
          </p:nvSpPr>
          <p:spPr>
            <a:xfrm>
              <a:off x="4727142" y="4052421"/>
              <a:ext cx="1189443" cy="392448"/>
            </a:xfrm>
            <a:prstGeom prst="rect">
              <a:avLst/>
            </a:prstGeom>
          </p:spPr>
          <p:txBody>
            <a:bodyPr wrap="square">
              <a:spAutoFit/>
            </a:bodyPr>
            <a:p>
              <a:r>
                <a:rPr lang="zh-CN" altLang="zh-CN" sz="1200" kern="100" dirty="0">
                  <a:latin typeface="Calibri" panose="020F0502020204030204" charset="0"/>
                  <a:cs typeface="Times New Roman" panose="02020603050405020304" charset="0"/>
                </a:rPr>
                <a:t>中高端消费</a:t>
              </a:r>
              <a:endParaRPr lang="zh-CN" altLang="en-US" sz="1200" dirty="0"/>
            </a:p>
          </p:txBody>
        </p:sp>
        <p:sp>
          <p:nvSpPr>
            <p:cNvPr id="98" name="Freeform 78"/>
            <p:cNvSpPr/>
            <p:nvPr/>
          </p:nvSpPr>
          <p:spPr bwMode="auto">
            <a:xfrm>
              <a:off x="2720225" y="3698460"/>
              <a:ext cx="1099424" cy="562236"/>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rgbClr val="FFFFFF"/>
            </a:solidFill>
            <a:ln>
              <a:noFill/>
            </a:ln>
          </p:spPr>
          <p:txBody>
            <a:bodyPr vert="horz" wrap="square" lIns="34290" tIns="17145" rIns="34290" bIns="17145" numCol="1" anchor="t" anchorCtr="0" compatLnSpc="1"/>
            <a:p>
              <a:endParaRPr lang="en-US" sz="1800" dirty="0">
                <a:solidFill>
                  <a:schemeClr val="tx2"/>
                </a:solidFill>
              </a:endParaRPr>
            </a:p>
          </p:txBody>
        </p:sp>
        <p:sp>
          <p:nvSpPr>
            <p:cNvPr id="99" name="矩形 98"/>
            <p:cNvSpPr/>
            <p:nvPr/>
          </p:nvSpPr>
          <p:spPr>
            <a:xfrm>
              <a:off x="2774315" y="3898481"/>
              <a:ext cx="997597" cy="392448"/>
            </a:xfrm>
            <a:prstGeom prst="rect">
              <a:avLst/>
            </a:prstGeom>
          </p:spPr>
          <p:txBody>
            <a:bodyPr wrap="square">
              <a:spAutoFit/>
            </a:bodyPr>
            <a:p>
              <a:r>
                <a:rPr lang="zh-CN" altLang="zh-CN" sz="1200" kern="100" dirty="0">
                  <a:latin typeface="Calibri" panose="020F0502020204030204" charset="0"/>
                  <a:cs typeface="Times New Roman" panose="02020603050405020304" charset="0"/>
                </a:rPr>
                <a:t>创新引领</a:t>
              </a:r>
              <a:endParaRPr lang="zh-CN" altLang="en-US" sz="1200" dirty="0"/>
            </a:p>
          </p:txBody>
        </p:sp>
        <p:sp>
          <p:nvSpPr>
            <p:cNvPr id="100" name="Freeform 78"/>
            <p:cNvSpPr/>
            <p:nvPr/>
          </p:nvSpPr>
          <p:spPr bwMode="auto">
            <a:xfrm>
              <a:off x="577780" y="4948498"/>
              <a:ext cx="824688" cy="344023"/>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rgbClr val="FFFFFF"/>
            </a:solidFill>
            <a:ln>
              <a:noFill/>
            </a:ln>
          </p:spPr>
          <p:txBody>
            <a:bodyPr vert="horz" wrap="square" lIns="34290" tIns="17145" rIns="34290" bIns="17145" numCol="1" anchor="t" anchorCtr="0" compatLnSpc="1"/>
            <a:p>
              <a:endParaRPr lang="en-US" sz="1050" dirty="0">
                <a:solidFill>
                  <a:schemeClr val="tx2"/>
                </a:solidFill>
              </a:endParaRPr>
            </a:p>
          </p:txBody>
        </p:sp>
        <p:sp>
          <p:nvSpPr>
            <p:cNvPr id="94" name="矩形 93"/>
            <p:cNvSpPr/>
            <p:nvPr/>
          </p:nvSpPr>
          <p:spPr>
            <a:xfrm>
              <a:off x="560425" y="5061766"/>
              <a:ext cx="901675" cy="359894"/>
            </a:xfrm>
            <a:prstGeom prst="rect">
              <a:avLst/>
            </a:prstGeom>
          </p:spPr>
          <p:txBody>
            <a:bodyPr wrap="square">
              <a:spAutoFit/>
            </a:bodyPr>
            <a:p>
              <a:r>
                <a:rPr lang="zh-CN" altLang="zh-CN" sz="1050" kern="100" dirty="0">
                  <a:latin typeface="Calibri" panose="020F0502020204030204" charset="0"/>
                  <a:cs typeface="Times New Roman" panose="02020603050405020304" charset="0"/>
                </a:rPr>
                <a:t>绿色低碳</a:t>
              </a:r>
              <a:endParaRPr lang="en-US" altLang="zh-CN" sz="1050" dirty="0">
                <a:solidFill>
                  <a:schemeClr val="tx2"/>
                </a:solidFill>
              </a:endParaRPr>
            </a:p>
          </p:txBody>
        </p:sp>
        <p:sp>
          <p:nvSpPr>
            <p:cNvPr id="101" name="矩形 100"/>
            <p:cNvSpPr/>
            <p:nvPr/>
          </p:nvSpPr>
          <p:spPr>
            <a:xfrm>
              <a:off x="3127184" y="5357476"/>
              <a:ext cx="997597" cy="392448"/>
            </a:xfrm>
            <a:prstGeom prst="rect">
              <a:avLst/>
            </a:prstGeom>
          </p:spPr>
          <p:txBody>
            <a:bodyPr wrap="square">
              <a:spAutoFit/>
            </a:bodyPr>
            <a:p>
              <a:r>
                <a:rPr lang="zh-CN" altLang="zh-CN" sz="1200" kern="100" dirty="0">
                  <a:latin typeface="Calibri" panose="020F0502020204030204" charset="0"/>
                  <a:cs typeface="Times New Roman" panose="02020603050405020304" charset="0"/>
                </a:rPr>
                <a:t>共享经济</a:t>
              </a:r>
              <a:endParaRPr lang="zh-CN" altLang="en-US" sz="1200" dirty="0"/>
            </a:p>
          </p:txBody>
        </p:sp>
        <p:sp>
          <p:nvSpPr>
            <p:cNvPr id="103" name="Freeform 78"/>
            <p:cNvSpPr/>
            <p:nvPr/>
          </p:nvSpPr>
          <p:spPr bwMode="auto">
            <a:xfrm>
              <a:off x="2901943" y="5852470"/>
              <a:ext cx="1269164" cy="562236"/>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rgbClr val="FFFFFF"/>
            </a:solidFill>
            <a:ln>
              <a:noFill/>
            </a:ln>
          </p:spPr>
          <p:txBody>
            <a:bodyPr vert="horz" wrap="square" lIns="34290" tIns="17145" rIns="34290" bIns="17145" numCol="1" anchor="t" anchorCtr="0" compatLnSpc="1"/>
            <a:p>
              <a:endParaRPr lang="en-US" sz="1050" dirty="0"/>
            </a:p>
          </p:txBody>
        </p:sp>
        <p:sp>
          <p:nvSpPr>
            <p:cNvPr id="102" name="矩形 101"/>
            <p:cNvSpPr/>
            <p:nvPr/>
          </p:nvSpPr>
          <p:spPr>
            <a:xfrm>
              <a:off x="2918112" y="6043304"/>
              <a:ext cx="1253392" cy="410533"/>
            </a:xfrm>
            <a:prstGeom prst="rect">
              <a:avLst/>
            </a:prstGeom>
          </p:spPr>
          <p:txBody>
            <a:bodyPr wrap="square">
              <a:spAutoFit/>
            </a:bodyPr>
            <a:p>
              <a:r>
                <a:rPr lang="zh-CN" altLang="en-US" sz="1275" dirty="0"/>
                <a:t>现代供应链</a:t>
              </a:r>
              <a:endParaRPr lang="en-US" altLang="zh-CN" sz="1275" dirty="0"/>
            </a:p>
          </p:txBody>
        </p:sp>
        <p:sp>
          <p:nvSpPr>
            <p:cNvPr id="106" name="Freeform 78"/>
            <p:cNvSpPr/>
            <p:nvPr/>
          </p:nvSpPr>
          <p:spPr bwMode="auto">
            <a:xfrm>
              <a:off x="4216340" y="4426385"/>
              <a:ext cx="1451322" cy="562236"/>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rgbClr val="FFFFFF"/>
            </a:solidFill>
            <a:ln>
              <a:noFill/>
            </a:ln>
          </p:spPr>
          <p:txBody>
            <a:bodyPr vert="horz" wrap="square" lIns="34290" tIns="17145" rIns="34290" bIns="17145" numCol="1" anchor="t" anchorCtr="0" compatLnSpc="1"/>
            <a:p>
              <a:endParaRPr lang="en-US" sz="1800" dirty="0">
                <a:solidFill>
                  <a:schemeClr val="tx2"/>
                </a:solidFill>
              </a:endParaRPr>
            </a:p>
          </p:txBody>
        </p:sp>
        <p:sp>
          <p:nvSpPr>
            <p:cNvPr id="104" name="矩形 103"/>
            <p:cNvSpPr/>
            <p:nvPr/>
          </p:nvSpPr>
          <p:spPr>
            <a:xfrm>
              <a:off x="4171107" y="4630742"/>
              <a:ext cx="1458027" cy="410533"/>
            </a:xfrm>
            <a:prstGeom prst="rect">
              <a:avLst/>
            </a:prstGeom>
          </p:spPr>
          <p:txBody>
            <a:bodyPr wrap="square">
              <a:spAutoFit/>
            </a:bodyPr>
            <a:p>
              <a:r>
                <a:rPr lang="zh-CN" altLang="zh-CN" sz="1275" kern="100" dirty="0">
                  <a:latin typeface="Calibri" panose="020F0502020204030204" charset="0"/>
                  <a:cs typeface="Times New Roman" panose="02020603050405020304" charset="0"/>
                </a:rPr>
                <a:t>人力资本服务</a:t>
              </a:r>
              <a:endParaRPr lang="zh-CN" altLang="en-US" sz="1275" dirty="0"/>
            </a:p>
          </p:txBody>
        </p:sp>
      </p:grpSp>
      <p:pic>
        <p:nvPicPr>
          <p:cNvPr id="9" name="图片 8"/>
          <p:cNvPicPr>
            <a:picLocks noChangeAspect="1"/>
          </p:cNvPicPr>
          <p:nvPr/>
        </p:nvPicPr>
        <p:blipFill>
          <a:blip r:embed="rId6"/>
          <a:stretch>
            <a:fillRect/>
          </a:stretch>
        </p:blipFill>
        <p:spPr>
          <a:xfrm>
            <a:off x="355600" y="3503295"/>
            <a:ext cx="4370070" cy="1631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427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4610" y="1376045"/>
            <a:ext cx="8987155" cy="549275"/>
          </a:xfrm>
        </p:spPr>
        <p:txBody>
          <a:bodyPr/>
          <a:p>
            <a:r>
              <a:rPr lang="zh-CN" altLang="en-US" sz="2400">
                <a:solidFill>
                  <a:schemeClr val="accent2">
                    <a:lumMod val="75000"/>
                  </a:schemeClr>
                </a:solidFill>
              </a:rPr>
              <a:t>2、深化要素市场化配置改革，实现由以价取胜向以质取胜的转变</a:t>
            </a:r>
            <a:endParaRPr lang="zh-CN" altLang="en-US" sz="2400">
              <a:solidFill>
                <a:schemeClr val="accent2">
                  <a:lumMod val="75000"/>
                </a:schemeClr>
              </a:solidFill>
            </a:endParaRPr>
          </a:p>
        </p:txBody>
      </p:sp>
      <p:sp>
        <p:nvSpPr>
          <p:cNvPr id="3" name="内容占位符 2"/>
          <p:cNvSpPr>
            <a:spLocks noGrp="1"/>
          </p:cNvSpPr>
          <p:nvPr>
            <p:ph idx="1"/>
          </p:nvPr>
        </p:nvSpPr>
        <p:spPr>
          <a:xfrm>
            <a:off x="259715" y="2123440"/>
            <a:ext cx="8624570" cy="3570605"/>
          </a:xfrm>
        </p:spPr>
        <p:txBody>
          <a:bodyPr/>
          <a:p>
            <a:pPr>
              <a:lnSpc>
                <a:spcPct val="140000"/>
              </a:lnSpc>
            </a:pPr>
            <a:r>
              <a:rPr lang="zh-CN" altLang="en-US"/>
              <a:t>       要素市场是在生产经营活动中利用的各种经济资源的统称，包括土地、劳动力、资本、技术和信息等。市场经济要求生产要素商品化，以商品的形式在市场上通过市场交易实现流动和配置，从而形成各种要素市场。 </a:t>
            </a:r>
            <a:endParaRPr lang="zh-CN" altLang="en-US"/>
          </a:p>
          <a:p>
            <a:pPr>
              <a:lnSpc>
                <a:spcPct val="140000"/>
              </a:lnSpc>
            </a:pPr>
            <a:r>
              <a:rPr lang="zh-CN" altLang="en-US"/>
              <a:t>       市场在资源配置中起决定性作用，前提是要形成</a:t>
            </a:r>
            <a:r>
              <a:rPr lang="zh-CN" altLang="en-US" b="1">
                <a:solidFill>
                  <a:srgbClr val="FF0000"/>
                </a:solidFill>
              </a:rPr>
              <a:t>统一、开放、竞争、有序</a:t>
            </a:r>
            <a:r>
              <a:rPr lang="zh-CN" altLang="en-US"/>
              <a:t>的市场体系。</a:t>
            </a:r>
            <a:endParaRPr lang="zh-CN" altLang="en-US"/>
          </a:p>
          <a:p>
            <a:pPr>
              <a:lnSpc>
                <a:spcPct val="140000"/>
              </a:lnSpc>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2842260" cy="826770"/>
          </a:xfrm>
        </p:spPr>
        <p:txBody>
          <a:bodyPr/>
          <a:p>
            <a:r>
              <a:rPr lang="zh-CN" altLang="en-US"/>
              <a:t>主要措施</a:t>
            </a:r>
            <a:endParaRPr lang="zh-CN" altLang="en-US"/>
          </a:p>
        </p:txBody>
      </p:sp>
      <p:sp>
        <p:nvSpPr>
          <p:cNvPr id="3" name="内容占位符 2"/>
          <p:cNvSpPr>
            <a:spLocks noGrp="1"/>
          </p:cNvSpPr>
          <p:nvPr>
            <p:ph idx="1"/>
          </p:nvPr>
        </p:nvSpPr>
        <p:spPr>
          <a:xfrm>
            <a:off x="511175" y="2150745"/>
            <a:ext cx="4283710" cy="3569335"/>
          </a:xfrm>
        </p:spPr>
        <p:txBody>
          <a:bodyPr/>
          <a:p>
            <a:pPr>
              <a:lnSpc>
                <a:spcPct val="150000"/>
              </a:lnSpc>
            </a:pPr>
            <a:r>
              <a:rPr lang="zh-CN" altLang="en-US"/>
              <a:t>破除无效供给</a:t>
            </a:r>
            <a:endParaRPr lang="zh-CN" altLang="en-US"/>
          </a:p>
          <a:p>
            <a:pPr algn="l">
              <a:lnSpc>
                <a:spcPct val="150000"/>
              </a:lnSpc>
            </a:pPr>
            <a:r>
              <a:rPr lang="zh-CN" altLang="en-US"/>
              <a:t>调整产业结构，淘汰落后产能</a:t>
            </a:r>
            <a:endParaRPr lang="zh-CN" altLang="en-US"/>
          </a:p>
          <a:p>
            <a:pPr algn="l">
              <a:lnSpc>
                <a:spcPct val="150000"/>
              </a:lnSpc>
            </a:pPr>
            <a:r>
              <a:rPr lang="zh-CN" altLang="en-US"/>
              <a:t>培育新动能</a:t>
            </a:r>
            <a:endParaRPr lang="zh-CN" altLang="en-US"/>
          </a:p>
          <a:p>
            <a:pPr algn="l">
              <a:lnSpc>
                <a:spcPct val="150000"/>
              </a:lnSpc>
            </a:pPr>
            <a:r>
              <a:rPr lang="zh-CN" altLang="en-US">
                <a:sym typeface="宋体" panose="02010600030101010101" pitchFamily="2" charset="-122"/>
              </a:rPr>
              <a:t>降低实体经济成本</a:t>
            </a:r>
            <a:endParaRPr lang="zh-CN" altLang="en-US">
              <a:sym typeface="宋体" panose="02010600030101010101" pitchFamily="2" charset="-122"/>
            </a:endParaRPr>
          </a:p>
          <a:p>
            <a:pPr algn="l">
              <a:lnSpc>
                <a:spcPct val="150000"/>
              </a:lnSpc>
            </a:pPr>
            <a:r>
              <a:rPr lang="zh-CN" altLang="en-US"/>
              <a:t>优化存量资源配置</a:t>
            </a:r>
            <a:endParaRPr lang="zh-CN" altLang="en-US"/>
          </a:p>
        </p:txBody>
      </p:sp>
      <p:pic>
        <p:nvPicPr>
          <p:cNvPr id="89100" name="图片 3"/>
          <p:cNvPicPr>
            <a:picLocks noChangeAspect="1"/>
          </p:cNvPicPr>
          <p:nvPr/>
        </p:nvPicPr>
        <p:blipFill>
          <a:blip r:embed="rId1"/>
          <a:srcRect l="3818" r="8217"/>
          <a:stretch>
            <a:fillRect/>
          </a:stretch>
        </p:blipFill>
        <p:spPr>
          <a:xfrm>
            <a:off x="5102225" y="1313815"/>
            <a:ext cx="3573780" cy="2095500"/>
          </a:xfrm>
          <a:prstGeom prst="rect">
            <a:avLst/>
          </a:prstGeom>
          <a:noFill/>
          <a:ln w="9525">
            <a:noFill/>
          </a:ln>
        </p:spPr>
      </p:pic>
      <p:pic>
        <p:nvPicPr>
          <p:cNvPr id="89103" name="图片 3"/>
          <p:cNvPicPr>
            <a:picLocks noChangeAspect="1"/>
          </p:cNvPicPr>
          <p:nvPr/>
        </p:nvPicPr>
        <p:blipFill>
          <a:blip r:embed="rId2">
            <a:clrChange>
              <a:clrFrom>
                <a:srgbClr val="FFFFFF"/>
              </a:clrFrom>
              <a:clrTo>
                <a:srgbClr val="FFFFFF">
                  <a:alpha val="0"/>
                </a:srgbClr>
              </a:clrTo>
            </a:clrChange>
          </a:blip>
          <a:stretch>
            <a:fillRect/>
          </a:stretch>
        </p:blipFill>
        <p:spPr>
          <a:xfrm>
            <a:off x="5102225" y="3500120"/>
            <a:ext cx="3573780" cy="23437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38250"/>
            <a:ext cx="8399780" cy="718185"/>
          </a:xfrm>
        </p:spPr>
        <p:txBody>
          <a:bodyPr/>
          <a:p>
            <a:r>
              <a:rPr lang="zh-CN" altLang="en-US" sz="2400">
                <a:solidFill>
                  <a:schemeClr val="accent2">
                    <a:lumMod val="75000"/>
                  </a:schemeClr>
                </a:solidFill>
              </a:rPr>
              <a:t>3、加大人力资本培育力度，更加注重调动和保护人的积极性</a:t>
            </a:r>
            <a:endParaRPr lang="zh-CN" altLang="en-US" sz="2400">
              <a:solidFill>
                <a:schemeClr val="accent2">
                  <a:lumMod val="75000"/>
                </a:schemeClr>
              </a:solidFill>
            </a:endParaRPr>
          </a:p>
        </p:txBody>
      </p:sp>
      <p:sp>
        <p:nvSpPr>
          <p:cNvPr id="3" name="内容占位符 2"/>
          <p:cNvSpPr>
            <a:spLocks noGrp="1"/>
          </p:cNvSpPr>
          <p:nvPr>
            <p:ph idx="1"/>
          </p:nvPr>
        </p:nvSpPr>
        <p:spPr>
          <a:xfrm>
            <a:off x="451485" y="2197100"/>
            <a:ext cx="5445125" cy="3181985"/>
          </a:xfrm>
        </p:spPr>
        <p:txBody>
          <a:bodyPr/>
          <a:p>
            <a:pPr>
              <a:lnSpc>
                <a:spcPct val="160000"/>
              </a:lnSpc>
            </a:pPr>
            <a:r>
              <a:rPr lang="en-US" altLang="zh-CN">
                <a:solidFill>
                  <a:schemeClr val="tx1"/>
                </a:solidFill>
              </a:rPr>
              <a:t>      </a:t>
            </a:r>
            <a:r>
              <a:rPr lang="zh-CN" altLang="en-US">
                <a:solidFill>
                  <a:schemeClr val="tx1"/>
                </a:solidFill>
              </a:rPr>
              <a:t>人是生产力中最活跃的因素，</a:t>
            </a:r>
            <a:r>
              <a:rPr lang="zh-CN" altLang="en-US" dirty="0">
                <a:solidFill>
                  <a:schemeClr val="tx1"/>
                </a:solidFill>
                <a:sym typeface="+mn-ea"/>
              </a:rPr>
              <a:t>高素质的企业家、工匠和劳模是推动供给侧结构性改革、振兴实体经济发展的重要力量</a:t>
            </a:r>
            <a:r>
              <a:rPr lang="zh-CN" altLang="en-US">
                <a:solidFill>
                  <a:schemeClr val="tx1"/>
                </a:solidFill>
              </a:rPr>
              <a:t>。建设知识型、技能型、创新型劳动者大军。</a:t>
            </a:r>
            <a:endParaRPr lang="zh-CN" altLang="en-US">
              <a:solidFill>
                <a:schemeClr val="tx1"/>
              </a:solidFill>
            </a:endParaRPr>
          </a:p>
        </p:txBody>
      </p:sp>
      <p:pic>
        <p:nvPicPr>
          <p:cNvPr id="16" name="图片 15"/>
          <p:cNvPicPr>
            <a:picLocks noChangeAspect="1"/>
          </p:cNvPicPr>
          <p:nvPr/>
        </p:nvPicPr>
        <p:blipFill>
          <a:blip r:embed="rId1"/>
          <a:stretch>
            <a:fillRect/>
          </a:stretch>
        </p:blipFill>
        <p:spPr>
          <a:xfrm>
            <a:off x="1998980" y="4726940"/>
            <a:ext cx="4188460" cy="1985645"/>
          </a:xfrm>
          <a:prstGeom prst="rect">
            <a:avLst/>
          </a:prstGeom>
        </p:spPr>
      </p:pic>
      <p:pic>
        <p:nvPicPr>
          <p:cNvPr id="95244" name="图片 11"/>
          <p:cNvPicPr>
            <a:picLocks noChangeAspect="1"/>
          </p:cNvPicPr>
          <p:nvPr/>
        </p:nvPicPr>
        <p:blipFill>
          <a:blip r:embed="rId2">
            <a:clrChange>
              <a:clrFrom>
                <a:srgbClr val="FFFFFF"/>
              </a:clrFrom>
              <a:clrTo>
                <a:srgbClr val="FFFFFF">
                  <a:alpha val="0"/>
                </a:srgbClr>
              </a:clrTo>
            </a:clrChange>
          </a:blip>
          <a:stretch>
            <a:fillRect/>
          </a:stretch>
        </p:blipFill>
        <p:spPr>
          <a:xfrm>
            <a:off x="5896610" y="2510790"/>
            <a:ext cx="3134995" cy="25228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400"/>
              <a:t>4、持续推进“三去一降一补”，优化市场供求结构</a:t>
            </a:r>
            <a:endParaRPr lang="zh-CN" altLang="en-US" sz="2400"/>
          </a:p>
        </p:txBody>
      </p:sp>
      <p:pic>
        <p:nvPicPr>
          <p:cNvPr id="97291" name="图片 3"/>
          <p:cNvPicPr>
            <a:picLocks noChangeAspect="1"/>
          </p:cNvPicPr>
          <p:nvPr>
            <p:ph idx="1"/>
          </p:nvPr>
        </p:nvPicPr>
        <p:blipFill>
          <a:blip r:embed="rId1"/>
          <a:stretch>
            <a:fillRect/>
          </a:stretch>
        </p:blipFill>
        <p:spPr>
          <a:xfrm>
            <a:off x="5408295" y="2433955"/>
            <a:ext cx="3603625" cy="2623820"/>
          </a:xfrm>
          <a:prstGeom prst="rect">
            <a:avLst/>
          </a:prstGeom>
          <a:noFill/>
          <a:ln w="9525">
            <a:noFill/>
          </a:ln>
        </p:spPr>
      </p:pic>
      <p:sp>
        <p:nvSpPr>
          <p:cNvPr id="4" name="文本框 3"/>
          <p:cNvSpPr txBox="1"/>
          <p:nvPr/>
        </p:nvSpPr>
        <p:spPr>
          <a:xfrm>
            <a:off x="434340" y="2190115"/>
            <a:ext cx="4829175" cy="4225925"/>
          </a:xfrm>
          <a:prstGeom prst="rect">
            <a:avLst/>
          </a:prstGeom>
          <a:noFill/>
        </p:spPr>
        <p:txBody>
          <a:bodyPr wrap="square" rtlCol="0">
            <a:spAutoFit/>
          </a:bodyPr>
          <a:p>
            <a:pPr>
              <a:lnSpc>
                <a:spcPct val="140000"/>
              </a:lnSpc>
            </a:pPr>
            <a:r>
              <a:rPr lang="en-US" altLang="zh-CN" sz="24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供给侧结构性改革是实现经济高质量发展的必由之路，当前和今后一个时期的核心任务是“三去一降一补”。“去杠杆”、“补短板”是难度最大的。当前，“去杠杆”、金融风险已是最为迫切的任务。“补短板”方面，脱贫攻坚和生态环境治理是当前的重点。</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5721350" y="5258435"/>
            <a:ext cx="3290570" cy="645160"/>
          </a:xfrm>
          <a:prstGeom prst="rect">
            <a:avLst/>
          </a:prstGeom>
          <a:noFill/>
        </p:spPr>
        <p:txBody>
          <a:bodyPr wrap="none" rtlCol="0" anchor="t">
            <a:spAutoFit/>
          </a:bodyPr>
          <a:p>
            <a:pPr algn="ctr"/>
            <a:r>
              <a:rPr lang="en-US" altLang="zh-CN" b="1" dirty="0">
                <a:solidFill>
                  <a:schemeClr val="accent2"/>
                </a:solidFill>
                <a:latin typeface="楷体" panose="02010609060101010101" charset="-122"/>
                <a:ea typeface="楷体" panose="02010609060101010101" charset="-122"/>
                <a:sym typeface="+mn-ea"/>
              </a:rPr>
              <a:t> </a:t>
            </a:r>
            <a:r>
              <a:rPr lang="zh-CN" altLang="en-US" b="1" dirty="0">
                <a:solidFill>
                  <a:srgbClr val="0000FF"/>
                </a:solidFill>
                <a:latin typeface="楷体" panose="02010609060101010101" charset="-122"/>
                <a:ea typeface="楷体" panose="02010609060101010101" charset="-122"/>
                <a:sym typeface="+mn-ea"/>
              </a:rPr>
              <a:t>2015年12月中央经济工作会议</a:t>
            </a:r>
            <a:endParaRPr lang="zh-CN" altLang="en-US" b="1" dirty="0">
              <a:solidFill>
                <a:srgbClr val="0000FF"/>
              </a:solidFill>
              <a:latin typeface="楷体" panose="02010609060101010101" charset="-122"/>
              <a:ea typeface="楷体" panose="02010609060101010101" charset="-122"/>
              <a:sym typeface="+mn-ea"/>
            </a:endParaRPr>
          </a:p>
          <a:p>
            <a:pPr algn="ctr"/>
            <a:r>
              <a:rPr lang="zh-CN" altLang="en-US" b="1" dirty="0">
                <a:solidFill>
                  <a:srgbClr val="0000FF"/>
                </a:solidFill>
                <a:latin typeface="楷体" panose="02010609060101010101" charset="-122"/>
                <a:ea typeface="楷体" panose="02010609060101010101" charset="-122"/>
                <a:sym typeface="+mn-ea"/>
              </a:rPr>
              <a:t>首次提出</a:t>
            </a:r>
            <a:endParaRPr lang="zh-CN" altLang="en-US" b="1" dirty="0">
              <a:solidFill>
                <a:srgbClr val="0000FF"/>
              </a:solidFill>
              <a:latin typeface="楷体" panose="02010609060101010101" charset="-122"/>
              <a:ea typeface="楷体" panose="02010609060101010101" charset="-122"/>
              <a:sym typeface="+mn-ea"/>
            </a:endParaRPr>
          </a:p>
        </p:txBody>
      </p:sp>
      <p:pic>
        <p:nvPicPr>
          <p:cNvPr id="3" name="摩根士丹利：中国经济数据显示了三去一降一补的成就2018年">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5177790" y="5794375"/>
            <a:ext cx="787400" cy="6223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902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 建设现代化经济体系的主要任务</a:t>
            </a:r>
            <a:endParaRPr lang="zh-CN" altLang="en-US"/>
          </a:p>
        </p:txBody>
      </p:sp>
      <p:sp>
        <p:nvSpPr>
          <p:cNvPr id="4" name="内容占位符 3"/>
          <p:cNvSpPr/>
          <p:nvPr>
            <p:ph idx="1"/>
          </p:nvPr>
        </p:nvSpPr>
        <p:spPr>
          <a:xfrm>
            <a:off x="203835" y="2320925"/>
            <a:ext cx="4975860" cy="3569335"/>
          </a:xfrm>
        </p:spPr>
        <p:txBody>
          <a:bodyPr/>
          <a:p>
            <a:pPr>
              <a:lnSpc>
                <a:spcPct val="160000"/>
              </a:lnSpc>
            </a:pPr>
            <a:r>
              <a:rPr lang="en-US" altLang="zh-CN"/>
              <a:t>      </a:t>
            </a:r>
            <a:r>
              <a:rPr lang="zh-CN" altLang="en-US"/>
              <a:t>建设现代化经济体系是我国发展的战略目标，也是转变经济发展方式、优化经济结构、转换经济增长动力的迫切要求。也是确保社会主义现代化强国目标如期实现的必然要求。</a:t>
            </a:r>
            <a:endParaRPr lang="zh-CN" altLang="en-US"/>
          </a:p>
        </p:txBody>
      </p:sp>
      <p:pic>
        <p:nvPicPr>
          <p:cNvPr id="74754" name="Picture 2" descr="http://flv4.haiwainet.cn/video_haiwai/pvmsimage/2018/1/23/WuZhengDan_3d7af51f42d60fbb9721205b63bc3f78.jpg"/>
          <p:cNvPicPr>
            <a:picLocks noChangeAspect="1" noChangeArrowheads="1"/>
          </p:cNvPicPr>
          <p:nvPr/>
        </p:nvPicPr>
        <p:blipFill>
          <a:blip r:embed="rId1" cstate="print"/>
          <a:srcRect/>
          <a:stretch>
            <a:fillRect/>
          </a:stretch>
        </p:blipFill>
        <p:spPr bwMode="auto">
          <a:xfrm>
            <a:off x="5179695" y="2320925"/>
            <a:ext cx="3514090" cy="3220085"/>
          </a:xfrm>
          <a:prstGeom prst="snip2DiagRect">
            <a:avLst>
              <a:gd name="adj1" fmla="val 3959"/>
              <a:gd name="adj2" fmla="val 16667"/>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现代化经济体系</a:t>
            </a:r>
            <a:endParaRPr lang="zh-CN" altLang="en-US"/>
          </a:p>
        </p:txBody>
      </p:sp>
      <p:sp>
        <p:nvSpPr>
          <p:cNvPr id="3" name="内容占位符 2"/>
          <p:cNvSpPr>
            <a:spLocks noGrp="1"/>
          </p:cNvSpPr>
          <p:nvPr>
            <p:ph idx="1"/>
          </p:nvPr>
        </p:nvSpPr>
        <p:spPr>
          <a:xfrm>
            <a:off x="325120" y="1950085"/>
            <a:ext cx="8493760" cy="2207260"/>
          </a:xfrm>
        </p:spPr>
        <p:txBody>
          <a:bodyPr/>
          <a:p>
            <a:pPr>
              <a:lnSpc>
                <a:spcPct val="170000"/>
              </a:lnSpc>
            </a:pPr>
            <a:r>
              <a:rPr lang="en-US" altLang="zh-CN"/>
              <a:t>       </a:t>
            </a:r>
            <a:r>
              <a:rPr lang="zh-CN" altLang="en-US"/>
              <a:t>现代化经济体系指的是整个国家相互联系、相互影响的经济系统，在发展总量和速度、发展水平和质量、体制机制运行、开放发展程度等诸多方面均达到</a:t>
            </a:r>
            <a:r>
              <a:rPr lang="zh-CN" altLang="en-US" b="1">
                <a:solidFill>
                  <a:schemeClr val="accent2">
                    <a:lumMod val="75000"/>
                  </a:schemeClr>
                </a:solidFill>
              </a:rPr>
              <a:t>现代化水平和状态</a:t>
            </a:r>
            <a:r>
              <a:rPr lang="zh-CN" altLang="en-US"/>
              <a:t>。</a:t>
            </a:r>
            <a:endParaRPr lang="zh-CN" altLang="en-US"/>
          </a:p>
        </p:txBody>
      </p:sp>
      <p:pic>
        <p:nvPicPr>
          <p:cNvPr id="4" name="图片 3"/>
          <p:cNvPicPr>
            <a:picLocks noChangeAspect="1"/>
          </p:cNvPicPr>
          <p:nvPr/>
        </p:nvPicPr>
        <p:blipFill rotWithShape="1">
          <a:blip r:embed="rId1" cstate="print"/>
          <a:srcRect l="5556" t="2618" r="4184" b="13691"/>
          <a:stretch>
            <a:fillRect/>
          </a:stretch>
        </p:blipFill>
        <p:spPr>
          <a:xfrm>
            <a:off x="476250" y="4068445"/>
            <a:ext cx="2962910" cy="2687320"/>
          </a:xfrm>
          <a:prstGeom prst="rect">
            <a:avLst/>
          </a:prstGeom>
        </p:spPr>
      </p:pic>
      <p:grpSp>
        <p:nvGrpSpPr>
          <p:cNvPr id="22" name="组合 21"/>
          <p:cNvGrpSpPr/>
          <p:nvPr/>
        </p:nvGrpSpPr>
        <p:grpSpPr>
          <a:xfrm>
            <a:off x="3594267" y="3924899"/>
            <a:ext cx="5097532" cy="2803643"/>
            <a:chOff x="5049213" y="2484550"/>
            <a:chExt cx="6796709" cy="3738190"/>
          </a:xfrm>
        </p:grpSpPr>
        <p:pic>
          <p:nvPicPr>
            <p:cNvPr id="18" name="图片 17"/>
            <p:cNvPicPr>
              <a:picLocks noChangeAspect="1"/>
            </p:cNvPicPr>
            <p:nvPr/>
          </p:nvPicPr>
          <p:blipFill>
            <a:blip r:embed="rId2"/>
            <a:stretch>
              <a:fillRect/>
            </a:stretch>
          </p:blipFill>
          <p:spPr>
            <a:xfrm>
              <a:off x="5049213" y="2484550"/>
              <a:ext cx="6796709" cy="3738190"/>
            </a:xfrm>
            <a:prstGeom prst="rect">
              <a:avLst/>
            </a:prstGeom>
          </p:spPr>
        </p:pic>
        <p:sp>
          <p:nvSpPr>
            <p:cNvPr id="19" name="矩形 18"/>
            <p:cNvSpPr/>
            <p:nvPr/>
          </p:nvSpPr>
          <p:spPr>
            <a:xfrm rot="20805159">
              <a:off x="6481766" y="3076670"/>
              <a:ext cx="2545080" cy="737447"/>
            </a:xfrm>
            <a:prstGeom prst="rect">
              <a:avLst/>
            </a:prstGeom>
          </p:spPr>
          <p:txBody>
            <a:bodyPr wrap="none">
              <a:spAutoFit/>
            </a:bodyPr>
            <a:p>
              <a:r>
                <a:rPr lang="zh-CN" altLang="en-US" sz="1500" b="1" dirty="0">
                  <a:solidFill>
                    <a:schemeClr val="bg1"/>
                  </a:solidFill>
                </a:rPr>
                <a:t>坚持加强党对</a:t>
              </a:r>
              <a:r>
                <a:rPr lang="zh-CN" altLang="en-US" sz="1500" b="1" dirty="0" smtClean="0">
                  <a:solidFill>
                    <a:schemeClr val="bg1"/>
                  </a:solidFill>
                </a:rPr>
                <a:t>经济</a:t>
              </a:r>
              <a:endParaRPr lang="en-US" altLang="zh-CN" sz="1500" b="1" dirty="0" smtClean="0">
                <a:solidFill>
                  <a:schemeClr val="bg1"/>
                </a:solidFill>
              </a:endParaRPr>
            </a:p>
            <a:p>
              <a:r>
                <a:rPr lang="zh-CN" altLang="en-US" sz="1500" b="1" dirty="0" smtClean="0">
                  <a:solidFill>
                    <a:schemeClr val="bg1"/>
                  </a:solidFill>
                </a:rPr>
                <a:t>工作</a:t>
              </a:r>
              <a:r>
                <a:rPr lang="zh-CN" altLang="en-US" sz="1500" b="1" dirty="0">
                  <a:solidFill>
                    <a:schemeClr val="bg1"/>
                  </a:solidFill>
                </a:rPr>
                <a:t>的集中统一领导</a:t>
              </a:r>
              <a:endParaRPr lang="en-US" altLang="zh-CN" sz="1500" b="1" dirty="0">
                <a:solidFill>
                  <a:schemeClr val="bg1"/>
                </a:solidFill>
              </a:endParaRPr>
            </a:p>
          </p:txBody>
        </p:sp>
        <p:sp>
          <p:nvSpPr>
            <p:cNvPr id="20" name="矩形 19"/>
            <p:cNvSpPr/>
            <p:nvPr/>
          </p:nvSpPr>
          <p:spPr>
            <a:xfrm rot="20709004">
              <a:off x="6440666" y="3841993"/>
              <a:ext cx="3056467" cy="429260"/>
            </a:xfrm>
            <a:prstGeom prst="rect">
              <a:avLst/>
            </a:prstGeom>
          </p:spPr>
          <p:txBody>
            <a:bodyPr wrap="none">
              <a:spAutoFit/>
            </a:bodyPr>
            <a:p>
              <a:r>
                <a:rPr lang="zh-CN" altLang="en-US" sz="1500" b="1" dirty="0">
                  <a:solidFill>
                    <a:schemeClr val="bg1"/>
                  </a:solidFill>
                </a:rPr>
                <a:t>坚持稳中求进工作总基调</a:t>
              </a:r>
              <a:endParaRPr lang="zh-CN" altLang="en-US" sz="1500" b="1" dirty="0">
                <a:solidFill>
                  <a:schemeClr val="bg1"/>
                </a:solidFill>
              </a:endParaRPr>
            </a:p>
          </p:txBody>
        </p:sp>
        <p:sp>
          <p:nvSpPr>
            <p:cNvPr id="21" name="矩形 20"/>
            <p:cNvSpPr/>
            <p:nvPr/>
          </p:nvSpPr>
          <p:spPr>
            <a:xfrm rot="20709004">
              <a:off x="7055647" y="4299540"/>
              <a:ext cx="2783840" cy="737447"/>
            </a:xfrm>
            <a:prstGeom prst="rect">
              <a:avLst/>
            </a:prstGeom>
          </p:spPr>
          <p:txBody>
            <a:bodyPr wrap="none">
              <a:spAutoFit/>
            </a:bodyPr>
            <a:p>
              <a:pPr algn="ctr"/>
              <a:r>
                <a:rPr lang="zh-CN" altLang="en-US" sz="1500" b="1" dirty="0">
                  <a:solidFill>
                    <a:schemeClr val="bg1"/>
                  </a:solidFill>
                </a:rPr>
                <a:t>重点抓好决胜全面建成</a:t>
              </a:r>
              <a:endParaRPr lang="en-US" altLang="zh-CN" sz="1500" b="1" dirty="0">
                <a:solidFill>
                  <a:schemeClr val="bg1"/>
                </a:solidFill>
              </a:endParaRPr>
            </a:p>
            <a:p>
              <a:pPr algn="ctr"/>
              <a:r>
                <a:rPr lang="zh-CN" altLang="en-US" sz="1500" b="1" dirty="0">
                  <a:solidFill>
                    <a:schemeClr val="bg1"/>
                  </a:solidFill>
                </a:rPr>
                <a:t>小康社会三大攻坚战</a:t>
              </a:r>
              <a:endParaRPr lang="zh-CN" altLang="en-US" sz="15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501140"/>
            <a:ext cx="4467860" cy="517525"/>
          </a:xfrm>
        </p:spPr>
        <p:txBody>
          <a:bodyPr/>
          <a:p>
            <a:r>
              <a:rPr lang="zh-CN" altLang="en-US"/>
              <a:t>如何建设现代化经济体系？</a:t>
            </a:r>
            <a:endParaRPr lang="zh-CN" altLang="en-US"/>
          </a:p>
        </p:txBody>
      </p:sp>
      <p:pic>
        <p:nvPicPr>
          <p:cNvPr id="17" name="《今天我学习》：如何建设现代化经济体系">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2719705" y="4648200"/>
            <a:ext cx="1951990" cy="821690"/>
          </a:xfrm>
          <a:prstGeom prst="rect">
            <a:avLst/>
          </a:prstGeom>
        </p:spPr>
      </p:pic>
      <p:sp>
        <p:nvSpPr>
          <p:cNvPr id="3" name="文本框 2"/>
          <p:cNvSpPr txBox="1"/>
          <p:nvPr/>
        </p:nvSpPr>
        <p:spPr>
          <a:xfrm>
            <a:off x="396240" y="2235200"/>
            <a:ext cx="8246745" cy="1753235"/>
          </a:xfrm>
          <a:prstGeom prst="rect">
            <a:avLst/>
          </a:prstGeom>
          <a:noFill/>
        </p:spPr>
        <p:txBody>
          <a:bodyPr wrap="square" rtlCol="0">
            <a:spAutoFit/>
          </a:bodyPr>
          <a:p>
            <a:pPr>
              <a:lnSpc>
                <a:spcPct val="150000"/>
              </a:lnSpc>
            </a:pPr>
            <a:r>
              <a:rPr lang="en-US" altLang="zh-CN" sz="2400">
                <a:solidFill>
                  <a:schemeClr val="tx2"/>
                </a:solidFill>
                <a:latin typeface="微软雅黑" panose="020B0503020204020204" charset="-122"/>
                <a:ea typeface="微软雅黑" panose="020B0503020204020204" charset="-122"/>
              </a:rPr>
              <a:t>       </a:t>
            </a:r>
            <a:r>
              <a:rPr lang="zh-CN" altLang="en-US" sz="2400">
                <a:solidFill>
                  <a:schemeClr val="tx2"/>
                </a:solidFill>
                <a:latin typeface="微软雅黑" panose="020B0503020204020204" charset="-122"/>
                <a:ea typeface="微软雅黑" panose="020B0503020204020204" charset="-122"/>
              </a:rPr>
              <a:t>建设现代化经济体系，必须坚持质量第一、效益优先，推动经济发展质量变革、效率变革、动力变革，提高全要素生产率。</a:t>
            </a:r>
            <a:endParaRPr lang="zh-CN" altLang="en-US" sz="2400">
              <a:solidFill>
                <a:schemeClr val="tx2"/>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259584"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425575"/>
            <a:ext cx="8229600" cy="593090"/>
          </a:xfrm>
        </p:spPr>
        <p:txBody>
          <a:bodyPr/>
          <a:p>
            <a:r>
              <a:rPr lang="zh-CN" altLang="en-US" sz="2400">
                <a:solidFill>
                  <a:schemeClr val="accent2">
                    <a:lumMod val="75000"/>
                  </a:schemeClr>
                </a:solidFill>
              </a:rPr>
              <a:t>六个体系统一整体，要一体建设、一体推进</a:t>
            </a:r>
            <a:endParaRPr lang="zh-CN" altLang="en-US" sz="2400">
              <a:solidFill>
                <a:schemeClr val="accent2">
                  <a:lumMod val="75000"/>
                </a:schemeClr>
              </a:solidFill>
            </a:endParaRPr>
          </a:p>
        </p:txBody>
      </p:sp>
      <p:sp>
        <p:nvSpPr>
          <p:cNvPr id="3" name="内容占位符 2"/>
          <p:cNvSpPr>
            <a:spLocks noGrp="1"/>
          </p:cNvSpPr>
          <p:nvPr>
            <p:ph idx="1"/>
          </p:nvPr>
        </p:nvSpPr>
        <p:spPr>
          <a:xfrm>
            <a:off x="929640" y="2292985"/>
            <a:ext cx="7503795" cy="3651885"/>
          </a:xfrm>
        </p:spPr>
        <p:txBody>
          <a:bodyPr/>
          <a:p>
            <a:pPr marL="342900" indent="-342900">
              <a:lnSpc>
                <a:spcPct val="140000"/>
              </a:lnSpc>
              <a:buClr>
                <a:srgbClr val="FF0000"/>
              </a:buClr>
              <a:buSzPct val="150000"/>
              <a:buFont typeface="Wingdings" panose="05000000000000000000" charset="0"/>
              <a:buChar char="n"/>
            </a:pPr>
            <a:r>
              <a:rPr lang="en-US" altLang="zh-CN"/>
              <a:t> </a:t>
            </a:r>
            <a:r>
              <a:rPr lang="zh-CN" altLang="en-US"/>
              <a:t>建设创新引领、协同发展的产业体系</a:t>
            </a:r>
            <a:endParaRPr lang="zh-CN" altLang="en-US"/>
          </a:p>
          <a:p>
            <a:pPr marL="342900" indent="-342900">
              <a:lnSpc>
                <a:spcPct val="140000"/>
              </a:lnSpc>
              <a:buClr>
                <a:srgbClr val="FF0000"/>
              </a:buClr>
              <a:buSzPct val="150000"/>
              <a:buFont typeface="Wingdings" panose="05000000000000000000" charset="0"/>
              <a:buChar char="n"/>
            </a:pPr>
            <a:r>
              <a:rPr lang="zh-CN" altLang="en-US"/>
              <a:t> 建设统一开放、竞争有序的市场体系</a:t>
            </a:r>
            <a:endParaRPr lang="zh-CN" altLang="en-US"/>
          </a:p>
          <a:p>
            <a:pPr marL="342900" indent="-342900">
              <a:lnSpc>
                <a:spcPct val="140000"/>
              </a:lnSpc>
              <a:buClr>
                <a:srgbClr val="FF0000"/>
              </a:buClr>
              <a:buSzPct val="150000"/>
              <a:buFont typeface="Wingdings" panose="05000000000000000000" charset="0"/>
              <a:buChar char="n"/>
            </a:pPr>
            <a:r>
              <a:rPr lang="zh-CN" altLang="en-US"/>
              <a:t> 建设体现效率、促进公平的收入分配体系</a:t>
            </a:r>
            <a:endParaRPr lang="zh-CN" altLang="en-US"/>
          </a:p>
          <a:p>
            <a:pPr marL="342900" indent="-342900">
              <a:lnSpc>
                <a:spcPct val="140000"/>
              </a:lnSpc>
              <a:buClr>
                <a:srgbClr val="FF0000"/>
              </a:buClr>
              <a:buSzPct val="150000"/>
              <a:buFont typeface="Wingdings" panose="05000000000000000000" charset="0"/>
              <a:buChar char="n"/>
            </a:pPr>
            <a:r>
              <a:rPr lang="zh-CN" altLang="en-US"/>
              <a:t> 建设彰显优势、协调联动的城乡区域发展体系</a:t>
            </a:r>
            <a:endParaRPr lang="zh-CN" altLang="en-US"/>
          </a:p>
          <a:p>
            <a:pPr marL="342900" indent="-342900">
              <a:lnSpc>
                <a:spcPct val="140000"/>
              </a:lnSpc>
              <a:buClr>
                <a:srgbClr val="FF0000"/>
              </a:buClr>
              <a:buSzPct val="150000"/>
              <a:buFont typeface="Wingdings" panose="05000000000000000000" charset="0"/>
              <a:buChar char="n"/>
            </a:pPr>
            <a:r>
              <a:rPr lang="zh-CN" altLang="en-US"/>
              <a:t> 建设资源节约、环境友好的绿色发展体系</a:t>
            </a:r>
            <a:endParaRPr lang="zh-CN" altLang="en-US"/>
          </a:p>
          <a:p>
            <a:pPr marL="342900" indent="-342900">
              <a:lnSpc>
                <a:spcPct val="140000"/>
              </a:lnSpc>
              <a:buClr>
                <a:srgbClr val="FF0000"/>
              </a:buClr>
              <a:buSzPct val="150000"/>
              <a:buFont typeface="Wingdings" panose="05000000000000000000" charset="0"/>
              <a:buChar char="n"/>
            </a:pPr>
            <a:r>
              <a:rPr lang="zh-CN" altLang="en-US"/>
              <a:t> 建设多元平衡、安全高效的全面开放体系</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439545"/>
            <a:ext cx="8229600" cy="579120"/>
          </a:xfrm>
        </p:spPr>
        <p:txBody>
          <a:bodyPr/>
          <a:p>
            <a:r>
              <a:rPr lang="zh-CN" altLang="en-US" sz="2400">
                <a:solidFill>
                  <a:schemeClr val="accent2">
                    <a:lumMod val="75000"/>
                  </a:schemeClr>
                </a:solidFill>
              </a:rPr>
              <a:t>政策举措和行动</a:t>
            </a:r>
            <a:endParaRPr lang="zh-CN" altLang="en-US" sz="2400">
              <a:solidFill>
                <a:schemeClr val="accent2">
                  <a:lumMod val="75000"/>
                </a:schemeClr>
              </a:solidFill>
            </a:endParaRPr>
          </a:p>
        </p:txBody>
      </p:sp>
      <p:sp>
        <p:nvSpPr>
          <p:cNvPr id="71684" name="文本框 1"/>
          <p:cNvSpPr txBox="1"/>
          <p:nvPr/>
        </p:nvSpPr>
        <p:spPr>
          <a:xfrm>
            <a:off x="2027238" y="2310765"/>
            <a:ext cx="4514850" cy="53403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大力发展实体经济</a:t>
            </a:r>
            <a:endParaRPr lang="zh-CN" altLang="en-US" sz="2400" dirty="0">
              <a:solidFill>
                <a:schemeClr val="tx1"/>
              </a:solidFill>
              <a:latin typeface="微软雅黑" panose="020B0503020204020204" charset="-122"/>
              <a:ea typeface="微软雅黑" panose="020B0503020204020204" charset="-122"/>
            </a:endParaRPr>
          </a:p>
        </p:txBody>
      </p:sp>
      <p:sp>
        <p:nvSpPr>
          <p:cNvPr id="71685" name="文本框 5"/>
          <p:cNvSpPr txBox="1"/>
          <p:nvPr/>
        </p:nvSpPr>
        <p:spPr>
          <a:xfrm>
            <a:off x="2027238" y="3060065"/>
            <a:ext cx="4514850" cy="53403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加快实施创新驱动发展战略</a:t>
            </a:r>
            <a:endParaRPr lang="zh-CN" altLang="en-US" sz="2400" dirty="0">
              <a:solidFill>
                <a:schemeClr val="tx1"/>
              </a:solidFill>
              <a:latin typeface="微软雅黑" panose="020B0503020204020204" charset="-122"/>
              <a:ea typeface="微软雅黑" panose="020B0503020204020204" charset="-122"/>
            </a:endParaRPr>
          </a:p>
        </p:txBody>
      </p:sp>
      <p:sp>
        <p:nvSpPr>
          <p:cNvPr id="71686" name="文本框 6"/>
          <p:cNvSpPr txBox="1"/>
          <p:nvPr/>
        </p:nvSpPr>
        <p:spPr>
          <a:xfrm>
            <a:off x="2027238" y="3809365"/>
            <a:ext cx="3919537" cy="53403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激发各类市场主体活力</a:t>
            </a:r>
            <a:endParaRPr lang="zh-CN" altLang="en-US" sz="2400" dirty="0">
              <a:solidFill>
                <a:schemeClr val="tx1"/>
              </a:solidFill>
              <a:latin typeface="微软雅黑" panose="020B0503020204020204" charset="-122"/>
              <a:ea typeface="微软雅黑" panose="020B0503020204020204" charset="-122"/>
            </a:endParaRPr>
          </a:p>
        </p:txBody>
      </p:sp>
      <p:sp>
        <p:nvSpPr>
          <p:cNvPr id="71687" name="文本框 9"/>
          <p:cNvSpPr txBox="1"/>
          <p:nvPr/>
        </p:nvSpPr>
        <p:spPr>
          <a:xfrm>
            <a:off x="2027238" y="4558665"/>
            <a:ext cx="4389437" cy="53403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积极推动城乡区域协调发展</a:t>
            </a:r>
            <a:endParaRPr lang="zh-CN" altLang="en-US" sz="2400" dirty="0">
              <a:solidFill>
                <a:schemeClr val="tx1"/>
              </a:solidFill>
              <a:latin typeface="微软雅黑" panose="020B0503020204020204" charset="-122"/>
              <a:ea typeface="微软雅黑" panose="020B0503020204020204" charset="-122"/>
            </a:endParaRPr>
          </a:p>
        </p:txBody>
      </p:sp>
      <p:sp>
        <p:nvSpPr>
          <p:cNvPr id="71688" name="文本框 10"/>
          <p:cNvSpPr txBox="1"/>
          <p:nvPr/>
        </p:nvSpPr>
        <p:spPr>
          <a:xfrm>
            <a:off x="2027238" y="5307965"/>
            <a:ext cx="3919537" cy="53403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着力发展开放型经济</a:t>
            </a:r>
            <a:endParaRPr lang="zh-CN" altLang="en-US" sz="2400" dirty="0">
              <a:solidFill>
                <a:schemeClr val="tx1"/>
              </a:solidFill>
              <a:latin typeface="微软雅黑" panose="020B0503020204020204" charset="-122"/>
              <a:ea typeface="微软雅黑" panose="020B0503020204020204" charset="-122"/>
            </a:endParaRPr>
          </a:p>
        </p:txBody>
      </p:sp>
      <p:sp>
        <p:nvSpPr>
          <p:cNvPr id="71689" name="文本框 11"/>
          <p:cNvSpPr txBox="1"/>
          <p:nvPr/>
        </p:nvSpPr>
        <p:spPr>
          <a:xfrm>
            <a:off x="2027238" y="6057265"/>
            <a:ext cx="3703637" cy="53403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深化经济体制改革</a:t>
            </a:r>
            <a:endParaRPr lang="zh-CN" altLang="en-US" sz="2400" dirty="0">
              <a:solidFill>
                <a:schemeClr val="tx1"/>
              </a:solidFill>
              <a:latin typeface="微软雅黑" panose="020B0503020204020204" charset="-122"/>
              <a:ea typeface="微软雅黑" panose="020B0503020204020204" charset="-122"/>
            </a:endParaRPr>
          </a:p>
        </p:txBody>
      </p:sp>
      <p:sp>
        <p:nvSpPr>
          <p:cNvPr id="13" name="椭圆 12"/>
          <p:cNvSpPr/>
          <p:nvPr/>
        </p:nvSpPr>
        <p:spPr>
          <a:xfrm>
            <a:off x="1239838" y="2310765"/>
            <a:ext cx="560388" cy="560388"/>
          </a:xfrm>
          <a:prstGeom prst="ellipse">
            <a:avLst/>
          </a:prstGeom>
          <a:solidFill>
            <a:srgbClr val="FFC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rPr>
              <a:t>1</a:t>
            </a:r>
            <a:endPar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4" name="椭圆 13"/>
          <p:cNvSpPr/>
          <p:nvPr/>
        </p:nvSpPr>
        <p:spPr>
          <a:xfrm>
            <a:off x="1239838" y="3053715"/>
            <a:ext cx="560388" cy="560388"/>
          </a:xfrm>
          <a:prstGeom prst="ellipse">
            <a:avLst/>
          </a:prstGeom>
          <a:solidFill>
            <a:srgbClr val="FFC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rPr>
              <a:t>2</a:t>
            </a:r>
            <a:endPar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5" name="椭圆 14"/>
          <p:cNvSpPr/>
          <p:nvPr/>
        </p:nvSpPr>
        <p:spPr>
          <a:xfrm>
            <a:off x="1239838" y="3796665"/>
            <a:ext cx="560388" cy="560388"/>
          </a:xfrm>
          <a:prstGeom prst="ellipse">
            <a:avLst/>
          </a:prstGeom>
          <a:solidFill>
            <a:srgbClr val="FFC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rPr>
              <a:t>3</a:t>
            </a:r>
            <a:endPar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6" name="椭圆 15"/>
          <p:cNvSpPr/>
          <p:nvPr/>
        </p:nvSpPr>
        <p:spPr>
          <a:xfrm>
            <a:off x="1239838" y="4539615"/>
            <a:ext cx="560388" cy="560388"/>
          </a:xfrm>
          <a:prstGeom prst="ellipse">
            <a:avLst/>
          </a:prstGeom>
          <a:solidFill>
            <a:srgbClr val="FFC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rPr>
              <a:t>4</a:t>
            </a:r>
            <a:endPar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8" name="椭圆 17"/>
          <p:cNvSpPr/>
          <p:nvPr/>
        </p:nvSpPr>
        <p:spPr>
          <a:xfrm>
            <a:off x="1239838" y="5282565"/>
            <a:ext cx="560388" cy="560388"/>
          </a:xfrm>
          <a:prstGeom prst="ellipse">
            <a:avLst/>
          </a:prstGeom>
          <a:solidFill>
            <a:srgbClr val="FFC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rPr>
              <a:t>5</a:t>
            </a:r>
            <a:endPar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19" name="椭圆 18"/>
          <p:cNvSpPr/>
          <p:nvPr/>
        </p:nvSpPr>
        <p:spPr>
          <a:xfrm>
            <a:off x="1239838" y="6025515"/>
            <a:ext cx="560388" cy="560388"/>
          </a:xfrm>
          <a:prstGeom prst="ellipse">
            <a:avLst/>
          </a:prstGeom>
          <a:solidFill>
            <a:srgbClr val="FFC000"/>
          </a:solidFill>
          <a:ln w="12700" cap="flat" cmpd="sng" algn="ctr">
            <a:noFill/>
            <a:prstDash val="solid"/>
            <a:miter lim="800000"/>
          </a:ln>
          <a:effectLst/>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rPr>
              <a:t>6</a:t>
            </a:r>
            <a:endParaRPr kumimoji="0" lang="en-US" altLang="zh-CN" sz="2400" b="1" i="0" u="none" strike="noStrike" kern="0" cap="none" spc="0" normalizeH="0" baseline="0" noProof="0" dirty="0">
              <a:ln>
                <a:noFill/>
              </a:ln>
              <a:solidFill>
                <a:srgbClr val="FF0000"/>
              </a:solidFill>
              <a:effectLst/>
              <a:uLnTx/>
              <a:uFillTx/>
              <a:latin typeface="微软雅黑" panose="020B0503020204020204" charset="-122"/>
              <a:ea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a:hlinkClick r:id="" action="ppaction://noaction"/>
          </p:cNvPr>
          <p:cNvSpPr txBox="1"/>
          <p:nvPr/>
        </p:nvSpPr>
        <p:spPr>
          <a:xfrm>
            <a:off x="2530341" y="1704249"/>
            <a:ext cx="3138744" cy="461665"/>
          </a:xfrm>
          <a:prstGeom prst="rect">
            <a:avLst/>
          </a:prstGeom>
          <a:noFill/>
        </p:spPr>
        <p:txBody>
          <a:bodyPr>
            <a:spAutoFit/>
            <a:scene3d>
              <a:camera prst="orthographicFront"/>
              <a:lightRig rig="threePt" dir="t"/>
            </a:scene3d>
            <a:sp3d contourW="12700"/>
          </a:bodyPr>
          <a:p>
            <a:pPr marR="0" algn="just" defTabSz="457200" eaLnBrk="1" fontAlgn="auto" hangingPunct="1">
              <a:spcBef>
                <a:spcPts val="0"/>
              </a:spcBef>
              <a:spcAft>
                <a:spcPts val="0"/>
              </a:spcAft>
              <a:buClrTx/>
              <a:buSzTx/>
              <a:buFontTx/>
              <a:buNone/>
              <a:defRPr/>
            </a:pPr>
            <a:r>
              <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rPr>
              <a:t>建设现代化经济体系</a:t>
            </a:r>
            <a:endPar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endParaRPr>
          </a:p>
        </p:txBody>
      </p:sp>
      <p:sp>
        <p:nvSpPr>
          <p:cNvPr id="14" name="文本框 13">
            <a:hlinkClick r:id="" action="ppaction://noaction"/>
          </p:cNvPr>
          <p:cNvSpPr txBox="1"/>
          <p:nvPr/>
        </p:nvSpPr>
        <p:spPr>
          <a:xfrm>
            <a:off x="2530341" y="3264464"/>
            <a:ext cx="3425359" cy="830580"/>
          </a:xfrm>
          <a:prstGeom prst="rect">
            <a:avLst/>
          </a:prstGeom>
          <a:noFill/>
        </p:spPr>
        <p:txBody>
          <a:bodyPr>
            <a:spAutoFit/>
            <a:scene3d>
              <a:camera prst="orthographicFront"/>
              <a:lightRig rig="threePt" dir="t"/>
            </a:scene3d>
            <a:sp3d contourW="12700"/>
          </a:bodyPr>
          <a:p>
            <a:pPr marR="0" algn="just" defTabSz="457200" eaLnBrk="1" fontAlgn="auto" hangingPunct="1">
              <a:spcBef>
                <a:spcPts val="0"/>
              </a:spcBef>
              <a:spcAft>
                <a:spcPts val="0"/>
              </a:spcAft>
              <a:buClrTx/>
              <a:buSzTx/>
              <a:buFontTx/>
              <a:buNone/>
              <a:defRPr/>
            </a:pPr>
            <a:r>
              <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rPr>
              <a:t>推动社会主义文化繁荣兴盛</a:t>
            </a:r>
            <a:endPar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endParaRPr>
          </a:p>
        </p:txBody>
      </p:sp>
      <p:sp>
        <p:nvSpPr>
          <p:cNvPr id="16" name="文本框 15">
            <a:hlinkClick r:id="" action="ppaction://noaction"/>
          </p:cNvPr>
          <p:cNvSpPr txBox="1"/>
          <p:nvPr/>
        </p:nvSpPr>
        <p:spPr>
          <a:xfrm>
            <a:off x="2530341" y="2576759"/>
            <a:ext cx="3425359" cy="461645"/>
          </a:xfrm>
          <a:prstGeom prst="rect">
            <a:avLst/>
          </a:prstGeom>
          <a:noFill/>
        </p:spPr>
        <p:txBody>
          <a:bodyPr>
            <a:spAutoFit/>
            <a:scene3d>
              <a:camera prst="orthographicFront"/>
              <a:lightRig rig="threePt" dir="t"/>
            </a:scene3d>
            <a:sp3d contourW="12700"/>
          </a:bodyPr>
          <a:p>
            <a:pPr marR="0" algn="just" defTabSz="457200" eaLnBrk="1" fontAlgn="auto" hangingPunct="1">
              <a:spcBef>
                <a:spcPts val="0"/>
              </a:spcBef>
              <a:spcAft>
                <a:spcPts val="0"/>
              </a:spcAft>
              <a:buClrTx/>
              <a:buSzTx/>
              <a:buFontTx/>
              <a:buNone/>
              <a:defRPr/>
            </a:pPr>
            <a:r>
              <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rPr>
              <a:t>发展社会主义民主政治</a:t>
            </a:r>
            <a:endPar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endParaRPr>
          </a:p>
        </p:txBody>
      </p:sp>
      <p:sp>
        <p:nvSpPr>
          <p:cNvPr id="20" name="文本框 19">
            <a:hlinkClick r:id="" action="ppaction://noaction"/>
          </p:cNvPr>
          <p:cNvSpPr txBox="1"/>
          <p:nvPr/>
        </p:nvSpPr>
        <p:spPr>
          <a:xfrm>
            <a:off x="1391237" y="1704249"/>
            <a:ext cx="1694548" cy="461665"/>
          </a:xfrm>
          <a:prstGeom prst="rect">
            <a:avLst/>
          </a:prstGeom>
          <a:noFill/>
        </p:spPr>
        <p:txBody>
          <a:bodyPr>
            <a:spAutoFit/>
            <a:scene3d>
              <a:camera prst="orthographicFront"/>
              <a:lightRig rig="threePt" dir="t"/>
            </a:scene3d>
            <a:sp3d contourW="12700"/>
          </a:bodyPr>
          <a:p>
            <a:pPr marR="0" defTabSz="457200" eaLnBrk="1" fontAlgn="auto" hangingPunct="1">
              <a:spcBef>
                <a:spcPts val="0"/>
              </a:spcBef>
              <a:spcAft>
                <a:spcPts val="0"/>
              </a:spcAft>
              <a:buClrTx/>
              <a:buSzTx/>
              <a:buFontTx/>
              <a:buNone/>
              <a:defRPr/>
            </a:pPr>
            <a:r>
              <a:rPr kumimoji="0" lang="zh-CN" altLang="en-US" sz="2400" b="1" kern="1200" cap="none" spc="0" normalizeH="0" baseline="0" noProof="0" dirty="0">
                <a:solidFill>
                  <a:srgbClr val="C00000"/>
                </a:solidFill>
                <a:latin typeface="微软雅黑" panose="020B0503020204020204" charset="-122"/>
                <a:ea typeface="微软雅黑" panose="020B0503020204020204" charset="-122"/>
                <a:cs typeface="+mn-ea"/>
              </a:rPr>
              <a:t>第一节</a:t>
            </a:r>
            <a:endPar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endParaRPr>
          </a:p>
        </p:txBody>
      </p:sp>
      <p:sp>
        <p:nvSpPr>
          <p:cNvPr id="21" name="文本框 20">
            <a:hlinkClick r:id="" action="ppaction://noaction"/>
          </p:cNvPr>
          <p:cNvSpPr txBox="1"/>
          <p:nvPr/>
        </p:nvSpPr>
        <p:spPr>
          <a:xfrm>
            <a:off x="1391237" y="3449249"/>
            <a:ext cx="1476814" cy="461645"/>
          </a:xfrm>
          <a:prstGeom prst="rect">
            <a:avLst/>
          </a:prstGeom>
          <a:noFill/>
        </p:spPr>
        <p:txBody>
          <a:bodyPr>
            <a:spAutoFit/>
            <a:scene3d>
              <a:camera prst="orthographicFront"/>
              <a:lightRig rig="threePt" dir="t"/>
            </a:scene3d>
            <a:sp3d contourW="12700"/>
          </a:bodyPr>
          <a:p>
            <a:pPr marL="1076325" marR="0" indent="-1076325" algn="just" defTabSz="457200" eaLnBrk="1" fontAlgn="auto" hangingPunct="1">
              <a:spcBef>
                <a:spcPts val="0"/>
              </a:spcBef>
              <a:spcAft>
                <a:spcPts val="0"/>
              </a:spcAft>
              <a:buClrTx/>
              <a:buSzTx/>
              <a:buFontTx/>
              <a:buNone/>
              <a:defRPr/>
            </a:pPr>
            <a:r>
              <a:rPr kumimoji="0" lang="zh-CN" altLang="en-US" sz="2400" b="1" kern="1200" cap="none" spc="0" normalizeH="0" baseline="0" noProof="0" dirty="0">
                <a:solidFill>
                  <a:srgbClr val="C00000"/>
                </a:solidFill>
                <a:latin typeface="微软雅黑" panose="020B0503020204020204" charset="-122"/>
                <a:ea typeface="微软雅黑" panose="020B0503020204020204" charset="-122"/>
                <a:cs typeface="+mn-ea"/>
              </a:rPr>
              <a:t>第三节</a:t>
            </a:r>
            <a:endPar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endParaRPr>
          </a:p>
        </p:txBody>
      </p:sp>
      <p:sp>
        <p:nvSpPr>
          <p:cNvPr id="22" name="文本框 21">
            <a:hlinkClick r:id="" action="ppaction://noaction"/>
          </p:cNvPr>
          <p:cNvSpPr txBox="1"/>
          <p:nvPr/>
        </p:nvSpPr>
        <p:spPr>
          <a:xfrm>
            <a:off x="1391237" y="2576759"/>
            <a:ext cx="1383030" cy="461645"/>
          </a:xfrm>
          <a:prstGeom prst="rect">
            <a:avLst/>
          </a:prstGeom>
          <a:noFill/>
        </p:spPr>
        <p:txBody>
          <a:bodyPr>
            <a:spAutoFit/>
            <a:scene3d>
              <a:camera prst="orthographicFront"/>
              <a:lightRig rig="threePt" dir="t"/>
            </a:scene3d>
            <a:sp3d contourW="12700"/>
          </a:bodyPr>
          <a:p>
            <a:pPr marL="1076325" marR="0" indent="-1076325" algn="just" defTabSz="457200" eaLnBrk="1" fontAlgn="auto" hangingPunct="1">
              <a:spcBef>
                <a:spcPts val="0"/>
              </a:spcBef>
              <a:spcAft>
                <a:spcPts val="0"/>
              </a:spcAft>
              <a:buClrTx/>
              <a:buSzTx/>
              <a:buFontTx/>
              <a:buNone/>
              <a:defRPr/>
            </a:pPr>
            <a:r>
              <a:rPr kumimoji="0" lang="zh-CN" altLang="en-US" sz="2400" b="1" kern="1200" cap="none" spc="0" normalizeH="0" baseline="0" noProof="0" dirty="0">
                <a:solidFill>
                  <a:srgbClr val="C00000"/>
                </a:solidFill>
                <a:latin typeface="微软雅黑" panose="020B0503020204020204" charset="-122"/>
                <a:ea typeface="微软雅黑" panose="020B0503020204020204" charset="-122"/>
                <a:cs typeface="+mn-ea"/>
              </a:rPr>
              <a:t>第二节</a:t>
            </a:r>
            <a:endPar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endParaRPr>
          </a:p>
        </p:txBody>
      </p:sp>
      <p:sp>
        <p:nvSpPr>
          <p:cNvPr id="12" name="文本框 11">
            <a:hlinkClick r:id="" action="ppaction://noaction"/>
          </p:cNvPr>
          <p:cNvSpPr txBox="1"/>
          <p:nvPr/>
        </p:nvSpPr>
        <p:spPr>
          <a:xfrm>
            <a:off x="2530341" y="4321739"/>
            <a:ext cx="3425359" cy="830580"/>
          </a:xfrm>
          <a:prstGeom prst="rect">
            <a:avLst/>
          </a:prstGeom>
          <a:noFill/>
        </p:spPr>
        <p:txBody>
          <a:bodyPr>
            <a:spAutoFit/>
            <a:scene3d>
              <a:camera prst="orthographicFront"/>
              <a:lightRig rig="threePt" dir="t"/>
            </a:scene3d>
            <a:sp3d contourW="12700"/>
          </a:bodyPr>
          <a:p>
            <a:pPr marR="0" algn="just" defTabSz="457200" eaLnBrk="1" fontAlgn="auto" hangingPunct="1">
              <a:spcBef>
                <a:spcPts val="0"/>
              </a:spcBef>
              <a:spcAft>
                <a:spcPts val="0"/>
              </a:spcAft>
              <a:buClrTx/>
              <a:buSzTx/>
              <a:buFontTx/>
              <a:buNone/>
              <a:defRPr/>
            </a:pPr>
            <a:r>
              <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rPr>
              <a:t>坚持在发展中保障和改善民生</a:t>
            </a:r>
            <a:endPar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endParaRPr>
          </a:p>
        </p:txBody>
      </p:sp>
      <p:sp>
        <p:nvSpPr>
          <p:cNvPr id="15" name="文本框 14">
            <a:hlinkClick r:id="" action="ppaction://noaction"/>
          </p:cNvPr>
          <p:cNvSpPr txBox="1"/>
          <p:nvPr/>
        </p:nvSpPr>
        <p:spPr>
          <a:xfrm>
            <a:off x="1391237" y="4321739"/>
            <a:ext cx="1476814" cy="461645"/>
          </a:xfrm>
          <a:prstGeom prst="rect">
            <a:avLst/>
          </a:prstGeom>
          <a:noFill/>
        </p:spPr>
        <p:txBody>
          <a:bodyPr>
            <a:spAutoFit/>
            <a:scene3d>
              <a:camera prst="orthographicFront"/>
              <a:lightRig rig="threePt" dir="t"/>
            </a:scene3d>
            <a:sp3d contourW="12700"/>
          </a:bodyPr>
          <a:p>
            <a:pPr marL="1076325" marR="0" indent="-1076325" algn="just" defTabSz="457200" eaLnBrk="1" fontAlgn="auto" hangingPunct="1">
              <a:spcBef>
                <a:spcPts val="0"/>
              </a:spcBef>
              <a:spcAft>
                <a:spcPts val="0"/>
              </a:spcAft>
              <a:buClrTx/>
              <a:buSzTx/>
              <a:buFontTx/>
              <a:buNone/>
              <a:defRPr/>
            </a:pPr>
            <a:r>
              <a:rPr kumimoji="0" lang="zh-CN" altLang="en-US" sz="2400" b="1" kern="1200" cap="none" spc="0" normalizeH="0" baseline="0" noProof="0" dirty="0">
                <a:solidFill>
                  <a:srgbClr val="C00000"/>
                </a:solidFill>
                <a:latin typeface="微软雅黑" panose="020B0503020204020204" charset="-122"/>
                <a:ea typeface="微软雅黑" panose="020B0503020204020204" charset="-122"/>
                <a:cs typeface="+mn-ea"/>
              </a:rPr>
              <a:t>第四节</a:t>
            </a:r>
            <a:endPar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endParaRPr>
          </a:p>
        </p:txBody>
      </p:sp>
      <p:sp>
        <p:nvSpPr>
          <p:cNvPr id="17" name="文本框 16">
            <a:hlinkClick r:id="" action="ppaction://noaction"/>
          </p:cNvPr>
          <p:cNvSpPr txBox="1"/>
          <p:nvPr/>
        </p:nvSpPr>
        <p:spPr>
          <a:xfrm>
            <a:off x="2530341" y="5336469"/>
            <a:ext cx="3425359" cy="461645"/>
          </a:xfrm>
          <a:prstGeom prst="rect">
            <a:avLst/>
          </a:prstGeom>
          <a:noFill/>
        </p:spPr>
        <p:txBody>
          <a:bodyPr>
            <a:spAutoFit/>
            <a:scene3d>
              <a:camera prst="orthographicFront"/>
              <a:lightRig rig="threePt" dir="t"/>
            </a:scene3d>
            <a:sp3d contourW="12700"/>
          </a:bodyPr>
          <a:p>
            <a:pPr marR="0" algn="just" defTabSz="457200" eaLnBrk="1" fontAlgn="auto" hangingPunct="1">
              <a:spcBef>
                <a:spcPts val="0"/>
              </a:spcBef>
              <a:spcAft>
                <a:spcPts val="0"/>
              </a:spcAft>
              <a:buClrTx/>
              <a:buSzTx/>
              <a:buFontTx/>
              <a:buNone/>
              <a:defRPr/>
            </a:pPr>
            <a:r>
              <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rPr>
              <a:t>建设美丽中国</a:t>
            </a:r>
            <a:endPar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endParaRPr>
          </a:p>
        </p:txBody>
      </p:sp>
      <p:sp>
        <p:nvSpPr>
          <p:cNvPr id="18" name="文本框 17">
            <a:hlinkClick r:id="" action="ppaction://noaction"/>
          </p:cNvPr>
          <p:cNvSpPr txBox="1"/>
          <p:nvPr/>
        </p:nvSpPr>
        <p:spPr>
          <a:xfrm>
            <a:off x="1391237" y="5337739"/>
            <a:ext cx="1476814" cy="461645"/>
          </a:xfrm>
          <a:prstGeom prst="rect">
            <a:avLst/>
          </a:prstGeom>
          <a:noFill/>
        </p:spPr>
        <p:txBody>
          <a:bodyPr>
            <a:spAutoFit/>
            <a:scene3d>
              <a:camera prst="orthographicFront"/>
              <a:lightRig rig="threePt" dir="t"/>
            </a:scene3d>
            <a:sp3d contourW="12700"/>
          </a:bodyPr>
          <a:p>
            <a:pPr marL="1076325" marR="0" indent="-1076325" algn="just" defTabSz="457200" eaLnBrk="1" fontAlgn="auto" hangingPunct="1">
              <a:spcBef>
                <a:spcPts val="0"/>
              </a:spcBef>
              <a:spcAft>
                <a:spcPts val="0"/>
              </a:spcAft>
              <a:buClrTx/>
              <a:buSzTx/>
              <a:buFontTx/>
              <a:buNone/>
              <a:defRPr/>
            </a:pPr>
            <a:r>
              <a:rPr kumimoji="0" lang="zh-CN" altLang="en-US" sz="2400" b="1" kern="1200" cap="none" spc="0" normalizeH="0" baseline="0" noProof="0" dirty="0">
                <a:solidFill>
                  <a:srgbClr val="C00000"/>
                </a:solidFill>
                <a:latin typeface="微软雅黑" panose="020B0503020204020204" charset="-122"/>
                <a:ea typeface="微软雅黑" panose="020B0503020204020204" charset="-122"/>
                <a:cs typeface="+mn-ea"/>
              </a:rPr>
              <a:t>第五节</a:t>
            </a:r>
            <a:endParaRPr kumimoji="0" lang="zh-CN" altLang="en-US" sz="2400" b="1" kern="1200" cap="none" spc="0" normalizeH="0" baseline="0" noProof="0" dirty="0">
              <a:solidFill>
                <a:sysClr val="windowText" lastClr="000000">
                  <a:lumMod val="75000"/>
                  <a:lumOff val="25000"/>
                </a:sysClr>
              </a:solidFill>
              <a:latin typeface="微软雅黑" panose="020B0503020204020204" charset="-122"/>
              <a:ea typeface="微软雅黑" panose="020B0503020204020204" charset="-122"/>
              <a:cs typeface="+mn-ea"/>
            </a:endParaRPr>
          </a:p>
        </p:txBody>
      </p:sp>
      <p:sp>
        <p:nvSpPr>
          <p:cNvPr id="19" name="文本框 18"/>
          <p:cNvSpPr txBox="1"/>
          <p:nvPr/>
        </p:nvSpPr>
        <p:spPr>
          <a:xfrm>
            <a:off x="429895" y="1696085"/>
            <a:ext cx="658495" cy="1198880"/>
          </a:xfrm>
          <a:prstGeom prst="rect">
            <a:avLst/>
          </a:prstGeom>
          <a:noFill/>
        </p:spPr>
        <p:txBody>
          <a:bodyPr wrap="square">
            <a:spAutoFit/>
            <a:scene3d>
              <a:camera prst="orthographicFront"/>
              <a:lightRig rig="threePt" dir="t"/>
            </a:scene3d>
            <a:sp3d contourW="12700"/>
          </a:bodyPr>
          <a:p>
            <a:pPr marR="0" defTabSz="457200" eaLnBrk="1" fontAlgn="auto" hangingPunct="1">
              <a:spcBef>
                <a:spcPts val="0"/>
              </a:spcBef>
              <a:spcAft>
                <a:spcPts val="0"/>
              </a:spcAft>
              <a:buClrTx/>
              <a:buSzTx/>
              <a:buFontTx/>
              <a:buNone/>
              <a:defRPr/>
            </a:pPr>
            <a:r>
              <a:rPr kumimoji="0" lang="zh-CN" altLang="en-US" sz="3600" b="1" kern="1200" cap="none" spc="0" normalizeH="0" baseline="0" noProof="0" dirty="0">
                <a:solidFill>
                  <a:srgbClr val="FF0000"/>
                </a:solidFill>
                <a:latin typeface="微软雅黑" panose="020B0503020204020204" charset="-122"/>
                <a:ea typeface="微软雅黑" panose="020B0503020204020204" charset="-122"/>
                <a:cs typeface="经典综艺体简" panose="02010609000101010101" pitchFamily="49" charset="-122"/>
              </a:rPr>
              <a:t>目录</a:t>
            </a:r>
            <a:endParaRPr kumimoji="0" lang="zh-CN" altLang="en-US" sz="3600" b="1" kern="1200" cap="none" spc="0" normalizeH="0" baseline="0" noProof="0" dirty="0">
              <a:solidFill>
                <a:srgbClr val="FF0000"/>
              </a:solidFill>
              <a:latin typeface="微软雅黑" panose="020B0503020204020204" charset="-122"/>
              <a:ea typeface="微软雅黑" panose="020B0503020204020204" charset="-122"/>
              <a:cs typeface="经典综艺体简" panose="02010609000101010101" pitchFamily="49" charset="-122"/>
            </a:endParaRPr>
          </a:p>
        </p:txBody>
      </p:sp>
      <p:graphicFrame>
        <p:nvGraphicFramePr>
          <p:cNvPr id="5" name="表格 4"/>
          <p:cNvGraphicFramePr/>
          <p:nvPr/>
        </p:nvGraphicFramePr>
        <p:xfrm>
          <a:off x="6494145" y="1704340"/>
          <a:ext cx="2098040" cy="4251325"/>
        </p:xfrm>
        <a:graphic>
          <a:graphicData uri="http://schemas.openxmlformats.org/drawingml/2006/table">
            <a:tbl>
              <a:tblPr firstRow="1" bandRow="1">
                <a:tableStyleId>{5C22544A-7EE6-4342-B048-85BDC9FD1C3A}</a:tableStyleId>
              </a:tblPr>
              <a:tblGrid>
                <a:gridCol w="2098040"/>
              </a:tblGrid>
              <a:tr h="850265">
                <a:tc>
                  <a:txBody>
                    <a:bodyPr/>
                    <a:p>
                      <a:pPr>
                        <a:buNone/>
                      </a:pPr>
                      <a:r>
                        <a:rPr lang="zh-CN" altLang="en-US" sz="3600">
                          <a:latin typeface="微软雅黑" panose="020B0503020204020204" charset="-122"/>
                          <a:ea typeface="微软雅黑" panose="020B0503020204020204" charset="-122"/>
                        </a:rPr>
                        <a:t>经济</a:t>
                      </a:r>
                      <a:endParaRPr lang="zh-CN" altLang="en-US" sz="3600">
                        <a:latin typeface="微软雅黑" panose="020B0503020204020204" charset="-122"/>
                        <a:ea typeface="微软雅黑" panose="020B0503020204020204" charset="-122"/>
                      </a:endParaRPr>
                    </a:p>
                  </a:txBody>
                  <a:tcPr/>
                </a:tc>
              </a:tr>
              <a:tr h="850265">
                <a:tc>
                  <a:txBody>
                    <a:bodyPr/>
                    <a:p>
                      <a:pPr>
                        <a:buNone/>
                      </a:pPr>
                      <a:r>
                        <a:rPr lang="zh-CN" altLang="en-US" sz="3600" b="1">
                          <a:latin typeface="微软雅黑" panose="020B0503020204020204" charset="-122"/>
                          <a:ea typeface="微软雅黑" panose="020B0503020204020204" charset="-122"/>
                        </a:rPr>
                        <a:t>政治</a:t>
                      </a:r>
                      <a:endParaRPr lang="zh-CN" altLang="en-US" sz="3600" b="1">
                        <a:latin typeface="微软雅黑" panose="020B0503020204020204" charset="-122"/>
                        <a:ea typeface="微软雅黑" panose="020B0503020204020204" charset="-122"/>
                      </a:endParaRPr>
                    </a:p>
                  </a:txBody>
                  <a:tcPr/>
                </a:tc>
              </a:tr>
              <a:tr h="850265">
                <a:tc>
                  <a:txBody>
                    <a:bodyPr/>
                    <a:p>
                      <a:pPr>
                        <a:buNone/>
                      </a:pPr>
                      <a:r>
                        <a:rPr lang="zh-CN" altLang="en-US" sz="3600" b="1">
                          <a:latin typeface="微软雅黑" panose="020B0503020204020204" charset="-122"/>
                          <a:ea typeface="微软雅黑" panose="020B0503020204020204" charset="-122"/>
                        </a:rPr>
                        <a:t>文化</a:t>
                      </a:r>
                      <a:endParaRPr lang="zh-CN" altLang="en-US" sz="3600" b="1">
                        <a:latin typeface="微软雅黑" panose="020B0503020204020204" charset="-122"/>
                        <a:ea typeface="微软雅黑" panose="020B0503020204020204" charset="-122"/>
                      </a:endParaRPr>
                    </a:p>
                  </a:txBody>
                  <a:tcPr/>
                </a:tc>
              </a:tr>
              <a:tr h="850265">
                <a:tc>
                  <a:txBody>
                    <a:bodyPr/>
                    <a:p>
                      <a:pPr>
                        <a:buNone/>
                      </a:pPr>
                      <a:r>
                        <a:rPr lang="zh-CN" altLang="en-US" sz="3600" b="1">
                          <a:latin typeface="微软雅黑" panose="020B0503020204020204" charset="-122"/>
                          <a:ea typeface="微软雅黑" panose="020B0503020204020204" charset="-122"/>
                        </a:rPr>
                        <a:t>社会</a:t>
                      </a:r>
                      <a:endParaRPr lang="zh-CN" altLang="en-US" sz="3600" b="1">
                        <a:latin typeface="微软雅黑" panose="020B0503020204020204" charset="-122"/>
                        <a:ea typeface="微软雅黑" panose="020B0503020204020204" charset="-122"/>
                      </a:endParaRPr>
                    </a:p>
                  </a:txBody>
                  <a:tcPr/>
                </a:tc>
              </a:tr>
              <a:tr h="850265">
                <a:tc>
                  <a:txBody>
                    <a:bodyPr/>
                    <a:p>
                      <a:pPr>
                        <a:buNone/>
                      </a:pPr>
                      <a:r>
                        <a:rPr lang="zh-CN" altLang="en-US" sz="3600" b="1">
                          <a:latin typeface="微软雅黑" panose="020B0503020204020204" charset="-122"/>
                          <a:ea typeface="微软雅黑" panose="020B0503020204020204" charset="-122"/>
                        </a:rPr>
                        <a:t>生态文明</a:t>
                      </a:r>
                      <a:endParaRPr lang="zh-CN" altLang="en-US" sz="3600" b="1">
                        <a:latin typeface="微软雅黑" panose="020B0503020204020204" charset="-122"/>
                        <a:ea typeface="微软雅黑" panose="020B0503020204020204"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9075" y="1346835"/>
            <a:ext cx="2765425" cy="702945"/>
          </a:xfrm>
        </p:spPr>
        <p:txBody>
          <a:bodyPr/>
          <a:p>
            <a:r>
              <a:rPr lang="zh-CN" altLang="en-US"/>
              <a:t>新时代创业故事</a:t>
            </a:r>
            <a:endParaRPr lang="zh-CN" altLang="en-US"/>
          </a:p>
        </p:txBody>
      </p:sp>
      <p:pic>
        <p:nvPicPr>
          <p:cNvPr id="4" name="图片 3"/>
          <p:cNvPicPr>
            <a:picLocks noChangeAspect="1"/>
          </p:cNvPicPr>
          <p:nvPr/>
        </p:nvPicPr>
        <p:blipFill>
          <a:blip r:embed="rId1"/>
          <a:stretch>
            <a:fillRect/>
          </a:stretch>
        </p:blipFill>
        <p:spPr>
          <a:xfrm>
            <a:off x="534670" y="2397125"/>
            <a:ext cx="5109210" cy="2775585"/>
          </a:xfrm>
          <a:prstGeom prst="rect">
            <a:avLst/>
          </a:prstGeom>
        </p:spPr>
      </p:pic>
      <p:pic>
        <p:nvPicPr>
          <p:cNvPr id="5" name="饿了么创始人张旭豪讲述创业故事">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6043295" y="2810510"/>
            <a:ext cx="2598420" cy="1565275"/>
          </a:xfrm>
          <a:prstGeom prst="rect">
            <a:avLst/>
          </a:prstGeom>
        </p:spPr>
      </p:pic>
      <p:sp>
        <p:nvSpPr>
          <p:cNvPr id="3" name="文本框 2"/>
          <p:cNvSpPr txBox="1"/>
          <p:nvPr/>
        </p:nvSpPr>
        <p:spPr>
          <a:xfrm>
            <a:off x="6443345" y="4658360"/>
            <a:ext cx="2198370" cy="368300"/>
          </a:xfrm>
          <a:prstGeom prst="rect">
            <a:avLst/>
          </a:prstGeom>
          <a:noFill/>
        </p:spPr>
        <p:txBody>
          <a:bodyPr wrap="square" rtlCol="0">
            <a:spAutoFit/>
          </a:bodyPr>
          <a:p>
            <a:r>
              <a:rPr lang="zh-CN" altLang="en-US" b="1">
                <a:solidFill>
                  <a:srgbClr val="FF0000"/>
                </a:solidFill>
              </a:rPr>
              <a:t>饿了么 创业故事</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7355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第二节  发展社会主义民主政治</a:t>
            </a:r>
            <a:endParaRPr lang="zh-CN" altLang="en-US"/>
          </a:p>
        </p:txBody>
      </p:sp>
      <p:grpSp>
        <p:nvGrpSpPr>
          <p:cNvPr id="6" name="组合 5"/>
          <p:cNvGrpSpPr/>
          <p:nvPr/>
        </p:nvGrpSpPr>
        <p:grpSpPr>
          <a:xfrm>
            <a:off x="975360" y="2416810"/>
            <a:ext cx="2153920" cy="3446147"/>
            <a:chOff x="755576" y="987574"/>
            <a:chExt cx="3171190" cy="4252504"/>
          </a:xfrm>
        </p:grpSpPr>
        <p:pic>
          <p:nvPicPr>
            <p:cNvPr id="4" name="图片 3" descr="u=2253635412,1488768776&amp;fm=27&amp;gp=0.jpg"/>
            <p:cNvPicPr>
              <a:picLocks noChangeAspect="1"/>
            </p:cNvPicPr>
            <p:nvPr/>
          </p:nvPicPr>
          <p:blipFill>
            <a:blip r:embed="rId1" cstate="print"/>
            <a:stretch>
              <a:fillRect/>
            </a:stretch>
          </p:blipFill>
          <p:spPr>
            <a:xfrm>
              <a:off x="755576" y="987574"/>
              <a:ext cx="2952328" cy="3456384"/>
            </a:xfrm>
            <a:prstGeom prst="rect">
              <a:avLst/>
            </a:prstGeom>
          </p:spPr>
        </p:pic>
        <p:sp>
          <p:nvSpPr>
            <p:cNvPr id="5" name="TextBox 4"/>
            <p:cNvSpPr txBox="1"/>
            <p:nvPr/>
          </p:nvSpPr>
          <p:spPr>
            <a:xfrm>
              <a:off x="755576" y="4443958"/>
              <a:ext cx="3171190" cy="796120"/>
            </a:xfrm>
            <a:prstGeom prst="rect">
              <a:avLst/>
            </a:prstGeom>
            <a:noFill/>
          </p:spPr>
          <p:txBody>
            <a:bodyPr wrap="square" rtlCol="0">
              <a:spAutoFit/>
            </a:bodyPr>
            <a:p>
              <a:pPr algn="ctr"/>
              <a:r>
                <a:rPr lang="zh-CN" altLang="en-US" b="1" dirty="0" smtClean="0">
                  <a:solidFill>
                    <a:srgbClr val="FF0000"/>
                  </a:solidFill>
                  <a:latin typeface="楷体" panose="02010609060101010101" charset="-122"/>
                  <a:ea typeface="楷体" panose="02010609060101010101" charset="-122"/>
                </a:rPr>
                <a:t>毛泽东与黄炎培的“窑洞对”</a:t>
              </a:r>
              <a:endParaRPr lang="zh-CN" altLang="en-US" b="1" dirty="0" smtClean="0">
                <a:solidFill>
                  <a:srgbClr val="FF0000"/>
                </a:solidFill>
                <a:latin typeface="楷体" panose="02010609060101010101" charset="-122"/>
                <a:ea typeface="楷体" panose="02010609060101010101" charset="-122"/>
              </a:endParaRPr>
            </a:p>
          </p:txBody>
        </p:sp>
      </p:grpSp>
      <p:sp>
        <p:nvSpPr>
          <p:cNvPr id="7" name="矩形 6"/>
          <p:cNvSpPr/>
          <p:nvPr/>
        </p:nvSpPr>
        <p:spPr>
          <a:xfrm>
            <a:off x="3484880" y="2416810"/>
            <a:ext cx="5264150" cy="3421380"/>
          </a:xfrm>
          <a:prstGeom prst="rect">
            <a:avLst/>
          </a:prstGeom>
          <a:ln>
            <a:solidFill>
              <a:schemeClr val="tx1"/>
            </a:solidFill>
            <a:prstDash val="dash"/>
          </a:ln>
        </p:spPr>
        <p:txBody>
          <a:bodyPr wrap="square" lIns="98466" tIns="49233" rIns="98466" bIns="49233">
            <a:spAutoFit/>
          </a:bodyPr>
          <a:p>
            <a:pPr>
              <a:lnSpc>
                <a:spcPct val="150000"/>
              </a:lnSpc>
            </a:pPr>
            <a:r>
              <a:rPr lang="en-US" altLang="zh-CN" sz="2400" dirty="0" smtClean="0">
                <a:solidFill>
                  <a:schemeClr val="tx2"/>
                </a:solidFill>
                <a:latin typeface="楷体" panose="02010609060101010101" charset="-122"/>
                <a:ea typeface="楷体" panose="02010609060101010101" charset="-122"/>
              </a:rPr>
              <a:t>     </a:t>
            </a:r>
            <a:r>
              <a:rPr lang="zh-CN" altLang="en-US" sz="2400" dirty="0" smtClean="0">
                <a:solidFill>
                  <a:schemeClr val="tx2"/>
                </a:solidFill>
                <a:latin typeface="楷体" panose="02010609060101010101" charset="-122"/>
                <a:ea typeface="楷体" panose="02010609060101010101" charset="-122"/>
              </a:rPr>
              <a:t>黄炎培“其兴也勃焉，其亡也忽焉”。毛泽东说“我们已经找到新路，我们能跳出这周期率。这条新路，就是</a:t>
            </a:r>
            <a:r>
              <a:rPr lang="zh-CN" altLang="en-US" sz="2400" b="1" dirty="0" smtClean="0">
                <a:solidFill>
                  <a:srgbClr val="FF0000"/>
                </a:solidFill>
                <a:latin typeface="楷体" panose="02010609060101010101" charset="-122"/>
                <a:ea typeface="楷体" panose="02010609060101010101" charset="-122"/>
              </a:rPr>
              <a:t>民主</a:t>
            </a:r>
            <a:r>
              <a:rPr lang="zh-CN" altLang="en-US" sz="2400" dirty="0" smtClean="0">
                <a:solidFill>
                  <a:schemeClr val="tx2"/>
                </a:solidFill>
                <a:latin typeface="楷体" panose="02010609060101010101" charset="-122"/>
                <a:ea typeface="楷体" panose="02010609060101010101" charset="-122"/>
              </a:rPr>
              <a:t>。只有让人民来监督政府，政府才不敢松懈。只有人人起来负责，才不会人亡政息。”</a:t>
            </a:r>
            <a:endParaRPr lang="zh-CN" altLang="en-US" sz="2400" dirty="0" smtClean="0">
              <a:solidFill>
                <a:schemeClr val="tx2"/>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400"/>
              <a:t>一 坚持中国特色社会主义政治发展道路</a:t>
            </a:r>
            <a:endParaRPr lang="zh-CN" altLang="en-US" sz="2400"/>
          </a:p>
        </p:txBody>
      </p:sp>
      <p:sp>
        <p:nvSpPr>
          <p:cNvPr id="3" name="内容占位符 2"/>
          <p:cNvSpPr>
            <a:spLocks noGrp="1"/>
          </p:cNvSpPr>
          <p:nvPr>
            <p:ph idx="1"/>
          </p:nvPr>
        </p:nvSpPr>
        <p:spPr>
          <a:xfrm>
            <a:off x="203835" y="2216150"/>
            <a:ext cx="8561705" cy="1645920"/>
          </a:xfrm>
        </p:spPr>
        <p:txBody>
          <a:bodyPr/>
          <a:p>
            <a:pPr>
              <a:lnSpc>
                <a:spcPct val="130000"/>
              </a:lnSpc>
            </a:pPr>
            <a:r>
              <a:rPr lang="en-US" altLang="zh-CN"/>
              <a:t>       </a:t>
            </a:r>
            <a:r>
              <a:rPr lang="zh-CN" altLang="en-US"/>
              <a:t>走什么样的政治发展道路，是由这个国家的具体国情和历史文化条件决定的，必须与这个国家的国情和性质相适应。在新征程上，必须坚定不移走中国特色社会主义政治发展道路。</a:t>
            </a:r>
            <a:endParaRPr lang="zh-CN" altLang="en-US"/>
          </a:p>
        </p:txBody>
      </p:sp>
      <p:grpSp>
        <p:nvGrpSpPr>
          <p:cNvPr id="12294" name="组合 2079"/>
          <p:cNvGrpSpPr/>
          <p:nvPr/>
        </p:nvGrpSpPr>
        <p:grpSpPr>
          <a:xfrm>
            <a:off x="1270953" y="4060190"/>
            <a:ext cx="4243387" cy="952500"/>
            <a:chOff x="0" y="0"/>
            <a:chExt cx="3696" cy="384"/>
          </a:xfrm>
        </p:grpSpPr>
        <p:sp>
          <p:nvSpPr>
            <p:cNvPr id="12295" name="圆角矩形 2080"/>
            <p:cNvSpPr/>
            <p:nvPr/>
          </p:nvSpPr>
          <p:spPr>
            <a:xfrm>
              <a:off x="0" y="0"/>
              <a:ext cx="3696"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a:buFont typeface="Arial" panose="020B0604020202020204" pitchFamily="34" charset="0"/>
                <a:buNone/>
              </a:pPr>
              <a:endParaRPr lang="zh-CN" altLang="zh-CN" dirty="0">
                <a:latin typeface="Arial" panose="020B0604020202020204" pitchFamily="34" charset="0"/>
                <a:ea typeface="宋体" panose="02010600030101010101" pitchFamily="2" charset="-122"/>
              </a:endParaRPr>
            </a:p>
          </p:txBody>
        </p:sp>
        <p:sp>
          <p:nvSpPr>
            <p:cNvPr id="12296" name="文本框 2081"/>
            <p:cNvSpPr txBox="1"/>
            <p:nvPr/>
          </p:nvSpPr>
          <p:spPr>
            <a:xfrm>
              <a:off x="43" y="13"/>
              <a:ext cx="3609" cy="347"/>
            </a:xfrm>
            <a:prstGeom prst="rect">
              <a:avLst/>
            </a:prstGeom>
            <a:solidFill>
              <a:srgbClr val="CCFFFF"/>
            </a:solidFill>
            <a:ln w="9525">
              <a:noFill/>
            </a:ln>
          </p:spPr>
          <p:txBody>
            <a:bodyPr wrap="square" anchor="t">
              <a:spAutoFit/>
            </a:bodyPr>
            <a:p>
              <a:pPr>
                <a:lnSpc>
                  <a:spcPct val="125000"/>
                </a:lnSpc>
                <a:buFont typeface="Arial" panose="020B0604020202020204" pitchFamily="34" charset="0"/>
                <a:buNone/>
              </a:pPr>
              <a:r>
                <a:rPr lang="en-US" altLang="zh-CN" sz="2000" b="1" dirty="0">
                  <a:solidFill>
                    <a:srgbClr val="0000FF"/>
                  </a:solidFill>
                  <a:latin typeface="楷体" panose="02010609060101010101" charset="-122"/>
                  <a:ea typeface="楷体" panose="02010609060101010101" charset="-122"/>
                </a:rPr>
                <a:t>1 </a:t>
              </a:r>
              <a:r>
                <a:rPr lang="zh-CN" altLang="en-US" sz="2000" b="1" dirty="0">
                  <a:solidFill>
                    <a:srgbClr val="0000FF"/>
                  </a:solidFill>
                  <a:latin typeface="楷体" panose="02010609060101010101" charset="-122"/>
                  <a:ea typeface="楷体" panose="02010609060101010101" charset="-122"/>
                </a:rPr>
                <a:t>必须坚持党的领导、人民当家作主、依法治国有机统一</a:t>
              </a:r>
              <a:endParaRPr lang="zh-CN" altLang="en-US" sz="2000" b="1" dirty="0">
                <a:solidFill>
                  <a:srgbClr val="0000FF"/>
                </a:solidFill>
                <a:latin typeface="楷体" panose="02010609060101010101" charset="-122"/>
                <a:ea typeface="楷体" panose="02010609060101010101" charset="-122"/>
              </a:endParaRPr>
            </a:p>
          </p:txBody>
        </p:sp>
      </p:grpSp>
      <p:grpSp>
        <p:nvGrpSpPr>
          <p:cNvPr id="12297" name="组合 2079"/>
          <p:cNvGrpSpPr/>
          <p:nvPr/>
        </p:nvGrpSpPr>
        <p:grpSpPr>
          <a:xfrm>
            <a:off x="1270953" y="5150803"/>
            <a:ext cx="4243387" cy="492125"/>
            <a:chOff x="0" y="0"/>
            <a:chExt cx="3696" cy="397"/>
          </a:xfrm>
        </p:grpSpPr>
        <p:sp>
          <p:nvSpPr>
            <p:cNvPr id="12298" name="圆角矩形 2080"/>
            <p:cNvSpPr/>
            <p:nvPr/>
          </p:nvSpPr>
          <p:spPr>
            <a:xfrm>
              <a:off x="0" y="0"/>
              <a:ext cx="3696"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a:buFont typeface="Arial" panose="020B0604020202020204" pitchFamily="34" charset="0"/>
                <a:buNone/>
              </a:pPr>
              <a:endParaRPr lang="zh-CN" altLang="zh-CN" dirty="0">
                <a:latin typeface="Arial" panose="020B0604020202020204" pitchFamily="34" charset="0"/>
                <a:ea typeface="宋体" panose="02010600030101010101" pitchFamily="2" charset="-122"/>
              </a:endParaRPr>
            </a:p>
          </p:txBody>
        </p:sp>
        <p:sp>
          <p:nvSpPr>
            <p:cNvPr id="12299" name="文本框 2081"/>
            <p:cNvSpPr txBox="1"/>
            <p:nvPr/>
          </p:nvSpPr>
          <p:spPr>
            <a:xfrm>
              <a:off x="43" y="13"/>
              <a:ext cx="3609" cy="384"/>
            </a:xfrm>
            <a:prstGeom prst="rect">
              <a:avLst/>
            </a:prstGeom>
            <a:solidFill>
              <a:srgbClr val="CCFFFF"/>
            </a:solidFill>
            <a:ln w="9525">
              <a:noFill/>
            </a:ln>
          </p:spPr>
          <p:txBody>
            <a:bodyPr wrap="square" anchor="t">
              <a:spAutoFit/>
            </a:bodyPr>
            <a:p>
              <a:pPr>
                <a:lnSpc>
                  <a:spcPct val="125000"/>
                </a:lnSpc>
                <a:buFont typeface="Arial" panose="020B0604020202020204" pitchFamily="34" charset="0"/>
                <a:buNone/>
              </a:pPr>
              <a:r>
                <a:rPr lang="en-US" altLang="zh-CN" sz="2000" b="1" dirty="0">
                  <a:solidFill>
                    <a:srgbClr val="0000FF"/>
                  </a:solidFill>
                  <a:latin typeface="楷体" panose="02010609060101010101" charset="-122"/>
                  <a:ea typeface="楷体" panose="02010609060101010101" charset="-122"/>
                </a:rPr>
                <a:t>2 </a:t>
              </a:r>
              <a:r>
                <a:rPr lang="zh-CN" altLang="en-US" sz="2000" b="1" dirty="0">
                  <a:solidFill>
                    <a:srgbClr val="0000FF"/>
                  </a:solidFill>
                  <a:latin typeface="楷体" panose="02010609060101010101" charset="-122"/>
                  <a:ea typeface="楷体" panose="02010609060101010101" charset="-122"/>
                </a:rPr>
                <a:t>必须坚持正确政治方向 </a:t>
              </a:r>
              <a:endParaRPr lang="zh-CN" altLang="en-US" sz="2000" b="1" dirty="0">
                <a:solidFill>
                  <a:srgbClr val="0000FF"/>
                </a:solidFill>
                <a:latin typeface="楷体" panose="02010609060101010101" charset="-122"/>
                <a:ea typeface="楷体" panose="02010609060101010101" charset="-122"/>
              </a:endParaRPr>
            </a:p>
          </p:txBody>
        </p:sp>
      </p:grpSp>
      <p:grpSp>
        <p:nvGrpSpPr>
          <p:cNvPr id="12301" name="组合 2079"/>
          <p:cNvGrpSpPr/>
          <p:nvPr/>
        </p:nvGrpSpPr>
        <p:grpSpPr>
          <a:xfrm>
            <a:off x="1263650" y="5787390"/>
            <a:ext cx="4413250" cy="476250"/>
            <a:chOff x="0" y="0"/>
            <a:chExt cx="3696" cy="384"/>
          </a:xfrm>
        </p:grpSpPr>
        <p:sp>
          <p:nvSpPr>
            <p:cNvPr id="12302" name="圆角矩形 2080"/>
            <p:cNvSpPr/>
            <p:nvPr/>
          </p:nvSpPr>
          <p:spPr>
            <a:xfrm>
              <a:off x="0" y="0"/>
              <a:ext cx="3696"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a:buFont typeface="Arial" panose="020B0604020202020204" pitchFamily="34" charset="0"/>
                <a:buNone/>
              </a:pPr>
              <a:endParaRPr lang="zh-CN" altLang="zh-CN" dirty="0">
                <a:latin typeface="Arial" panose="020B0604020202020204" pitchFamily="34" charset="0"/>
                <a:ea typeface="宋体" panose="02010600030101010101" pitchFamily="2" charset="-122"/>
              </a:endParaRPr>
            </a:p>
          </p:txBody>
        </p:sp>
        <p:sp>
          <p:nvSpPr>
            <p:cNvPr id="12303" name="文本框 2081"/>
            <p:cNvSpPr txBox="1"/>
            <p:nvPr/>
          </p:nvSpPr>
          <p:spPr>
            <a:xfrm>
              <a:off x="44" y="0"/>
              <a:ext cx="3609" cy="383"/>
            </a:xfrm>
            <a:prstGeom prst="rect">
              <a:avLst/>
            </a:prstGeom>
            <a:solidFill>
              <a:srgbClr val="CCFFFF"/>
            </a:solidFill>
            <a:ln w="9525">
              <a:noFill/>
            </a:ln>
          </p:spPr>
          <p:txBody>
            <a:bodyPr wrap="square" anchor="t">
              <a:spAutoFit/>
            </a:bodyPr>
            <a:p>
              <a:pPr>
                <a:lnSpc>
                  <a:spcPct val="125000"/>
                </a:lnSpc>
                <a:buFont typeface="Arial" panose="020B0604020202020204" pitchFamily="34" charset="0"/>
                <a:buNone/>
              </a:pPr>
              <a:r>
                <a:rPr lang="en-US" altLang="zh-CN" sz="2000" b="1" dirty="0">
                  <a:solidFill>
                    <a:srgbClr val="0000FF"/>
                  </a:solidFill>
                  <a:latin typeface="楷体" panose="02010609060101010101" charset="-122"/>
                  <a:ea typeface="楷体" panose="02010609060101010101" charset="-122"/>
                </a:rPr>
                <a:t>3 </a:t>
              </a:r>
              <a:r>
                <a:rPr lang="zh-CN" altLang="en-US" sz="2000" b="1" dirty="0">
                  <a:solidFill>
                    <a:srgbClr val="0000FF"/>
                  </a:solidFill>
                  <a:latin typeface="楷体" panose="02010609060101010101" charset="-122"/>
                  <a:ea typeface="楷体" panose="02010609060101010101" charset="-122"/>
                </a:rPr>
                <a:t>全面提高国家治理能力和治理水平 </a:t>
              </a:r>
              <a:endParaRPr lang="zh-CN" altLang="en-US" sz="2000" b="1" dirty="0">
                <a:solidFill>
                  <a:srgbClr val="0000FF"/>
                </a:solidFill>
                <a:latin typeface="楷体" panose="02010609060101010101" charset="-122"/>
                <a:ea typeface="楷体"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70330"/>
            <a:ext cx="7680960" cy="538480"/>
          </a:xfrm>
          <a:noFill/>
        </p:spPr>
        <p:txBody>
          <a:bodyPr/>
          <a:p>
            <a:r>
              <a:rPr lang="en-US" altLang="zh-CN" sz="2400" dirty="0">
                <a:latin typeface="Arial" panose="020B0604020202020204" pitchFamily="34" charset="0"/>
                <a:sym typeface="+mn-ea"/>
              </a:rPr>
              <a:t>1</a:t>
            </a:r>
            <a:r>
              <a:rPr lang="zh-CN" altLang="en-US" sz="2400" dirty="0">
                <a:latin typeface="Arial" panose="020B0604020202020204" pitchFamily="34" charset="0"/>
                <a:sym typeface="+mn-ea"/>
              </a:rPr>
              <a:t>、坚持党的领导、人民当家作主、依法治国有机统一</a:t>
            </a:r>
            <a:endParaRPr lang="zh-CN" altLang="en-US" sz="2400" dirty="0">
              <a:latin typeface="Arial" panose="020B0604020202020204" pitchFamily="34" charset="0"/>
              <a:sym typeface="+mn-ea"/>
            </a:endParaRPr>
          </a:p>
        </p:txBody>
      </p:sp>
      <p:pic>
        <p:nvPicPr>
          <p:cNvPr id="4" name="图片 3"/>
          <p:cNvPicPr>
            <a:picLocks noChangeAspect="1"/>
          </p:cNvPicPr>
          <p:nvPr/>
        </p:nvPicPr>
        <p:blipFill>
          <a:blip r:embed="rId1" cstate="print"/>
          <a:stretch>
            <a:fillRect/>
          </a:stretch>
        </p:blipFill>
        <p:spPr>
          <a:xfrm>
            <a:off x="6768566" y="2485648"/>
            <a:ext cx="2156676" cy="2991922"/>
          </a:xfrm>
          <a:prstGeom prst="roundRect">
            <a:avLst>
              <a:gd name="adj" fmla="val 8594"/>
            </a:avLst>
          </a:prstGeom>
          <a:solidFill>
            <a:srgbClr val="FFFFFF">
              <a:shade val="85000"/>
            </a:srgbClr>
          </a:solidFill>
          <a:ln>
            <a:noFill/>
          </a:ln>
          <a:effectLst/>
        </p:spPr>
      </p:pic>
      <p:cxnSp>
        <p:nvCxnSpPr>
          <p:cNvPr id="5" name="直接连接符 4"/>
          <p:cNvCxnSpPr/>
          <p:nvPr/>
        </p:nvCxnSpPr>
        <p:spPr>
          <a:xfrm>
            <a:off x="407988" y="2087880"/>
            <a:ext cx="8328025" cy="0"/>
          </a:xfrm>
          <a:prstGeom prst="line">
            <a:avLst/>
          </a:prstGeom>
          <a:ln>
            <a:solidFill>
              <a:srgbClr val="E7E6E6">
                <a:lumMod val="75000"/>
              </a:srgbClr>
            </a:solidFill>
            <a:prstDash val="dash"/>
          </a:ln>
        </p:spPr>
        <p:style>
          <a:lnRef idx="1">
            <a:srgbClr val="4472C4"/>
          </a:lnRef>
          <a:fillRef idx="0">
            <a:srgbClr val="4472C4"/>
          </a:fillRef>
          <a:effectRef idx="0">
            <a:srgbClr val="4472C4"/>
          </a:effectRef>
          <a:fontRef idx="minor">
            <a:sysClr val="windowText" lastClr="000000"/>
          </a:fontRef>
        </p:style>
      </p:cxnSp>
      <p:sp>
        <p:nvSpPr>
          <p:cNvPr id="75781" name="文本框 1"/>
          <p:cNvSpPr txBox="1"/>
          <p:nvPr/>
        </p:nvSpPr>
        <p:spPr>
          <a:xfrm>
            <a:off x="407988" y="2266633"/>
            <a:ext cx="6119812" cy="4026535"/>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cs typeface="微软雅黑" panose="020B0503020204020204" charset="-122"/>
              </a:rPr>
              <a:t>“发展社会主义民主政治，最根本的是要把坚持党的领导、人民当家作主和依法治国有机统一起来。”</a:t>
            </a:r>
            <a:endParaRPr lang="zh-CN" altLang="en-US" sz="2400" dirty="0">
              <a:latin typeface="微软雅黑" panose="020B0503020204020204" charset="-122"/>
              <a:ea typeface="微软雅黑" panose="020B0503020204020204" charset="-122"/>
              <a:cs typeface="微软雅黑" panose="020B0503020204020204" charset="-122"/>
            </a:endParaRPr>
          </a:p>
          <a:p>
            <a:pPr algn="r">
              <a:lnSpc>
                <a:spcPct val="120000"/>
              </a:lnSpc>
              <a:spcBef>
                <a:spcPts val="1400"/>
              </a:spcBef>
            </a:pPr>
            <a:r>
              <a:rPr lang="en-US" altLang="zh-CN" sz="2400" b="1"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十六大报告</a:t>
            </a:r>
            <a:endParaRPr lang="zh-CN" altLang="en-US" sz="2400" b="1" dirty="0">
              <a:solidFill>
                <a:srgbClr val="C00000"/>
              </a:solidFill>
              <a:latin typeface="微软雅黑" panose="020B0503020204020204" charset="-122"/>
              <a:ea typeface="微软雅黑" panose="020B0503020204020204" charset="-122"/>
              <a:cs typeface="微软雅黑" panose="020B0503020204020204" charset="-122"/>
            </a:endParaRPr>
          </a:p>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cs typeface="微软雅黑" panose="020B0503020204020204" charset="-122"/>
              </a:rPr>
              <a:t>“要坚持中国特色社会主义政治发展道路，坚持党的领导、人民当家作主、依法治国有机统一。”</a:t>
            </a:r>
            <a:endParaRPr lang="zh-CN" altLang="en-US" sz="2400" dirty="0">
              <a:latin typeface="微软雅黑" panose="020B0503020204020204" charset="-122"/>
              <a:ea typeface="微软雅黑" panose="020B0503020204020204" charset="-122"/>
              <a:cs typeface="微软雅黑" panose="020B0503020204020204" charset="-122"/>
            </a:endParaRPr>
          </a:p>
          <a:p>
            <a:pPr algn="r">
              <a:lnSpc>
                <a:spcPct val="80000"/>
              </a:lnSpc>
              <a:spcBef>
                <a:spcPts val="1400"/>
              </a:spcBef>
            </a:pPr>
            <a:r>
              <a:rPr lang="en-US" altLang="zh-CN" sz="2400" b="1"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十八大报告</a:t>
            </a:r>
            <a:endParaRPr lang="zh-CN" altLang="en-US"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3"/>
          <p:cNvSpPr/>
          <p:nvPr/>
        </p:nvSpPr>
        <p:spPr>
          <a:xfrm>
            <a:off x="0" y="0"/>
            <a:ext cx="247650" cy="366713"/>
          </a:xfrm>
          <a:prstGeom prst="rect">
            <a:avLst/>
          </a:prstGeom>
          <a:noFill/>
          <a:ln w="9525">
            <a:noFill/>
          </a:ln>
        </p:spPr>
        <p:txBody>
          <a:bodyPr wrap="none" anchor="ctr">
            <a:spAutoFit/>
          </a:bodyPr>
          <a:p>
            <a:r>
              <a:rPr lang="en-US" altLang="zh-CN" dirty="0">
                <a:latin typeface="Arial" panose="020B0604020202020204" pitchFamily="34" charset="0"/>
              </a:rPr>
              <a:t> </a:t>
            </a:r>
            <a:endParaRPr lang="en-US" altLang="zh-CN" dirty="0">
              <a:latin typeface="Arial" panose="020B0604020202020204" pitchFamily="34" charset="0"/>
            </a:endParaRPr>
          </a:p>
        </p:txBody>
      </p:sp>
      <p:pic>
        <p:nvPicPr>
          <p:cNvPr id="51208" name="Picture 2" descr="http://images.shobserver.com/news/690_390/2017/8/3/bb4c6dbe-f8f1-49ee-939f-cc71d44e694e.jpg"/>
          <p:cNvPicPr>
            <a:picLocks noChangeAspect="1" noChangeArrowheads="1"/>
          </p:cNvPicPr>
          <p:nvPr/>
        </p:nvPicPr>
        <p:blipFill>
          <a:blip r:embed="rId1"/>
          <a:srcRect/>
          <a:stretch>
            <a:fillRect/>
          </a:stretch>
        </p:blipFill>
        <p:spPr bwMode="auto">
          <a:xfrm>
            <a:off x="2051050" y="4822427"/>
            <a:ext cx="2952750" cy="1668463"/>
          </a:xfrm>
          <a:prstGeom prst="rect">
            <a:avLst/>
          </a:prstGeom>
          <a:ln>
            <a:noFill/>
          </a:ln>
          <a:effectLst>
            <a:softEdge rad="112500"/>
          </a:effectLst>
        </p:spPr>
      </p:pic>
      <p:sp>
        <p:nvSpPr>
          <p:cNvPr id="12" name="圆角矩形 12"/>
          <p:cNvSpPr/>
          <p:nvPr/>
        </p:nvSpPr>
        <p:spPr bwMode="auto">
          <a:xfrm>
            <a:off x="2413000" y="1365885"/>
            <a:ext cx="4125595" cy="487045"/>
          </a:xfrm>
          <a:prstGeom prst="roundRect">
            <a:avLst/>
          </a:prstGeom>
          <a:gradFill flip="none" rotWithShape="1">
            <a:gsLst>
              <a:gs pos="0">
                <a:srgbClr val="FB9D2E"/>
              </a:gs>
              <a:gs pos="50000">
                <a:srgbClr val="FDB457"/>
              </a:gs>
              <a:gs pos="100000">
                <a:srgbClr val="FEE9CE"/>
              </a:gs>
            </a:gsLst>
            <a:lin ang="5400000" scaled="1"/>
            <a:tileRect/>
          </a:gradFill>
          <a:ln>
            <a:solidFill>
              <a:srgbClr val="FDB457"/>
            </a:solidFill>
            <a:headEnd type="none" w="med" len="med"/>
            <a:tailEnd type="none" w="med" len="med"/>
          </a:ln>
        </p:spPr>
        <p:style>
          <a:lnRef idx="1">
            <a:srgbClr val="5B9BD5"/>
          </a:lnRef>
          <a:fillRef idx="1002">
            <a:sysClr val="window" lastClr="FFFFFF"/>
          </a:fillRef>
          <a:effectRef idx="2">
            <a:srgbClr val="5B9BD5"/>
          </a:effectRef>
          <a:fontRef idx="minor">
            <a:sysClr val="window" lastClr="FFFFFF"/>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rPr>
              <a:t>坚持党对一切工作的领导</a:t>
            </a:r>
            <a:endPar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endParaRPr>
          </a:p>
        </p:txBody>
      </p:sp>
      <p:sp>
        <p:nvSpPr>
          <p:cNvPr id="76806" name="文本框 1"/>
          <p:cNvSpPr txBox="1"/>
          <p:nvPr/>
        </p:nvSpPr>
        <p:spPr>
          <a:xfrm>
            <a:off x="274638" y="2019300"/>
            <a:ext cx="8594725" cy="3225165"/>
          </a:xfrm>
          <a:prstGeom prst="rect">
            <a:avLst/>
          </a:prstGeom>
          <a:noFill/>
          <a:ln w="9525">
            <a:noFill/>
          </a:ln>
        </p:spPr>
        <p:txBody>
          <a:bodyPr>
            <a:spAutoFit/>
          </a:bodyPr>
          <a:p>
            <a:pPr algn="just">
              <a:spcBef>
                <a:spcPts val="1400"/>
              </a:spcBef>
            </a:pPr>
            <a:r>
              <a:rPr lang="en-US" altLang="zh-CN" sz="2400" dirty="0">
                <a:solidFill>
                  <a:schemeClr val="tx2"/>
                </a:solidFill>
                <a:latin typeface="Arial" panose="020B0604020202020204" pitchFamily="34" charset="0"/>
              </a:rPr>
              <a:t>      </a:t>
            </a:r>
            <a:r>
              <a:rPr lang="en-US" altLang="zh-CN" sz="2400" b="1" dirty="0">
                <a:solidFill>
                  <a:srgbClr val="FF0000"/>
                </a:solidFill>
                <a:latin typeface="Arial" panose="020B0604020202020204" pitchFamily="34" charset="0"/>
              </a:rPr>
              <a:t> </a:t>
            </a:r>
            <a:r>
              <a:rPr lang="zh-CN" altLang="en-US" sz="2400" b="1" dirty="0">
                <a:solidFill>
                  <a:srgbClr val="FF0000"/>
                </a:solidFill>
                <a:latin typeface="Arial" panose="020B0604020202020204" pitchFamily="34" charset="0"/>
              </a:rPr>
              <a:t>党政军民学，东西南北中，党是领导一切的。</a:t>
            </a:r>
            <a:r>
              <a:rPr lang="zh-CN" altLang="en-US" sz="2400" dirty="0">
                <a:solidFill>
                  <a:schemeClr val="tx2"/>
                </a:solidFill>
                <a:latin typeface="Arial" panose="020B0604020202020204" pitchFamily="34" charset="0"/>
              </a:rPr>
              <a:t>必须增强政治意识、大局意识、核心意识、看齐意识，自觉维护党中央权威和集中统一领导，自觉在思想上政治上行动上同党中央保持高度一致，完善坚持党的领导的体制机制，坚持稳中求进工作总基调，统筹推进“五位一体”总体布局，协调推进“四个全面”战略布局，提高党把方向、谋大局、定政策、促改革的能力和定力，确保党始终总揽全局、协调各方。</a:t>
            </a:r>
            <a:endParaRPr lang="zh-CN" altLang="en-US" sz="2400" dirty="0">
              <a:latin typeface="Arial" panose="020B0604020202020204" pitchFamily="34" charset="0"/>
            </a:endParaRPr>
          </a:p>
          <a:p>
            <a:pPr algn="r">
              <a:spcBef>
                <a:spcPts val="1400"/>
              </a:spcBef>
            </a:pPr>
            <a:r>
              <a:rPr lang="en-US" altLang="zh-CN" sz="2400" b="1" dirty="0">
                <a:solidFill>
                  <a:srgbClr val="C00000"/>
                </a:solidFill>
                <a:latin typeface="Arial" panose="020B0604020202020204" pitchFamily="34" charset="0"/>
              </a:rPr>
              <a:t>——</a:t>
            </a:r>
            <a:r>
              <a:rPr lang="zh-CN" altLang="en-US" sz="2400" b="1" dirty="0">
                <a:solidFill>
                  <a:srgbClr val="C00000"/>
                </a:solidFill>
                <a:latin typeface="Arial" panose="020B0604020202020204" pitchFamily="34" charset="0"/>
              </a:rPr>
              <a:t>十九大报告</a:t>
            </a:r>
            <a:endParaRPr lang="zh-CN" altLang="en-US" sz="2400" b="1" dirty="0">
              <a:solidFill>
                <a:srgbClr val="C00000"/>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7827" name="组合 16"/>
          <p:cNvGrpSpPr/>
          <p:nvPr/>
        </p:nvGrpSpPr>
        <p:grpSpPr>
          <a:xfrm>
            <a:off x="2353628" y="1573213"/>
            <a:ext cx="4719637" cy="4216400"/>
            <a:chOff x="4456245" y="2516188"/>
            <a:chExt cx="3536584" cy="3159422"/>
          </a:xfrm>
        </p:grpSpPr>
        <p:sp>
          <p:nvSpPr>
            <p:cNvPr id="12" name="椭圆 11"/>
            <p:cNvSpPr/>
            <p:nvPr/>
          </p:nvSpPr>
          <p:spPr>
            <a:xfrm>
              <a:off x="4571633" y="4545546"/>
              <a:ext cx="971877" cy="971855"/>
            </a:xfrm>
            <a:prstGeom prst="ellipse">
              <a:avLst/>
            </a:prstGeom>
            <a:solidFill>
              <a:sysClr val="window" lastClr="FFFFFF"/>
            </a:solidFill>
            <a:ln w="22225">
              <a:solidFill>
                <a:srgbClr val="C00000"/>
              </a:solidFill>
            </a:ln>
          </p:spPr>
          <p:style>
            <a:lnRef idx="2">
              <a:sysClr val="window" lastClr="FFFFFF">
                <a:hueOff val="0"/>
                <a:satOff val="0"/>
                <a:lumOff val="0"/>
                <a:alphaOff val="0"/>
              </a:sysClr>
            </a:lnRef>
            <a:fillRef idx="1">
              <a:srgbClr val="4472C4">
                <a:hueOff val="0"/>
                <a:satOff val="0"/>
                <a:lumOff val="0"/>
                <a:alphaOff val="0"/>
              </a:srgbClr>
            </a:fillRef>
            <a:effectRef idx="0">
              <a:srgbClr val="4472C4">
                <a:hueOff val="0"/>
                <a:satOff val="0"/>
                <a:lumOff val="0"/>
                <a:alphaOff val="0"/>
              </a:srgbClr>
            </a:effectRef>
            <a:fontRef idx="minor">
              <a:sysClr val="window" lastClr="FFFFFF"/>
            </a:fontRef>
          </p:style>
          <p:txBody>
            <a:bodyPr lIns="0" tIns="0" rIns="0" bIns="180000" anchor="ctr"/>
            <a:lstStyle/>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rPr>
                <a:t>人民当家作主</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endParaRPr>
            </a:p>
          </p:txBody>
        </p:sp>
        <p:grpSp>
          <p:nvGrpSpPr>
            <p:cNvPr id="77830" name="组合 13"/>
            <p:cNvGrpSpPr/>
            <p:nvPr/>
          </p:nvGrpSpPr>
          <p:grpSpPr>
            <a:xfrm>
              <a:off x="5519738" y="3644900"/>
              <a:ext cx="1419225" cy="1508125"/>
              <a:chOff x="5568651" y="3704290"/>
              <a:chExt cx="1419649" cy="1508164"/>
            </a:xfrm>
          </p:grpSpPr>
          <p:sp>
            <p:nvSpPr>
              <p:cNvPr id="9" name="任意多边形 8"/>
              <p:cNvSpPr/>
              <p:nvPr/>
            </p:nvSpPr>
            <p:spPr>
              <a:xfrm rot="3600000">
                <a:off x="6494500" y="3950658"/>
                <a:ext cx="739914" cy="247504"/>
              </a:xfrm>
              <a:custGeom>
                <a:avLst/>
                <a:gdLst>
                  <a:gd name="connsiteX0" fmla="*/ 0 w 739179"/>
                  <a:gd name="connsiteY0" fmla="*/ 124141 h 248282"/>
                  <a:gd name="connsiteX1" fmla="*/ 124141 w 739179"/>
                  <a:gd name="connsiteY1" fmla="*/ 0 h 248282"/>
                  <a:gd name="connsiteX2" fmla="*/ 124141 w 739179"/>
                  <a:gd name="connsiteY2" fmla="*/ 49656 h 248282"/>
                  <a:gd name="connsiteX3" fmla="*/ 615038 w 739179"/>
                  <a:gd name="connsiteY3" fmla="*/ 49656 h 248282"/>
                  <a:gd name="connsiteX4" fmla="*/ 615038 w 739179"/>
                  <a:gd name="connsiteY4" fmla="*/ 0 h 248282"/>
                  <a:gd name="connsiteX5" fmla="*/ 739179 w 739179"/>
                  <a:gd name="connsiteY5" fmla="*/ 124141 h 248282"/>
                  <a:gd name="connsiteX6" fmla="*/ 615038 w 739179"/>
                  <a:gd name="connsiteY6" fmla="*/ 248282 h 248282"/>
                  <a:gd name="connsiteX7" fmla="*/ 615038 w 739179"/>
                  <a:gd name="connsiteY7" fmla="*/ 198626 h 248282"/>
                  <a:gd name="connsiteX8" fmla="*/ 124141 w 739179"/>
                  <a:gd name="connsiteY8" fmla="*/ 198626 h 248282"/>
                  <a:gd name="connsiteX9" fmla="*/ 124141 w 739179"/>
                  <a:gd name="connsiteY9" fmla="*/ 248282 h 248282"/>
                  <a:gd name="connsiteX10" fmla="*/ 0 w 739179"/>
                  <a:gd name="connsiteY10" fmla="*/ 124141 h 2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9179" h="248282">
                    <a:moveTo>
                      <a:pt x="0" y="124141"/>
                    </a:moveTo>
                    <a:lnTo>
                      <a:pt x="124141" y="0"/>
                    </a:lnTo>
                    <a:lnTo>
                      <a:pt x="124141" y="49656"/>
                    </a:lnTo>
                    <a:lnTo>
                      <a:pt x="615038" y="49656"/>
                    </a:lnTo>
                    <a:lnTo>
                      <a:pt x="615038" y="0"/>
                    </a:lnTo>
                    <a:lnTo>
                      <a:pt x="739179" y="124141"/>
                    </a:lnTo>
                    <a:lnTo>
                      <a:pt x="615038" y="248282"/>
                    </a:lnTo>
                    <a:lnTo>
                      <a:pt x="615038" y="198626"/>
                    </a:lnTo>
                    <a:lnTo>
                      <a:pt x="124141" y="198626"/>
                    </a:lnTo>
                    <a:lnTo>
                      <a:pt x="124141" y="248282"/>
                    </a:lnTo>
                    <a:lnTo>
                      <a:pt x="0" y="124141"/>
                    </a:lnTo>
                    <a:close/>
                  </a:path>
                </a:pathLst>
              </a:custGeom>
              <a:solidFill>
                <a:sysClr val="window" lastClr="FFFFFF"/>
              </a:solidFill>
              <a:ln w="22225">
                <a:solidFill>
                  <a:srgbClr val="C00000"/>
                </a:solidFill>
              </a:ln>
            </p:spPr>
            <p:style>
              <a:lnRef idx="0">
                <a:srgbClr val="4472C4">
                  <a:tint val="60000"/>
                  <a:hueOff val="0"/>
                  <a:satOff val="0"/>
                  <a:lumOff val="0"/>
                  <a:alphaOff val="0"/>
                </a:srgbClr>
              </a:lnRef>
              <a:fillRef idx="1">
                <a:srgbClr val="4472C4">
                  <a:tint val="60000"/>
                  <a:hueOff val="0"/>
                  <a:satOff val="0"/>
                  <a:lumOff val="0"/>
                  <a:alphaOff val="0"/>
                </a:srgbClr>
              </a:fillRef>
              <a:effectRef idx="0">
                <a:srgbClr val="4472C4">
                  <a:tint val="60000"/>
                  <a:hueOff val="0"/>
                  <a:satOff val="0"/>
                  <a:lumOff val="0"/>
                  <a:alphaOff val="0"/>
                </a:srgbClr>
              </a:effectRef>
              <a:fontRef idx="minor">
                <a:sysClr val="window" lastClr="FFFFFF"/>
              </a:fontRef>
            </p:style>
            <p:txBody>
              <a:bodyPr lIns="74484" tIns="49655" rIns="74485" bIns="49656" spcCol="1270" anchor="ctr"/>
              <a:lstStyle/>
              <a:p>
                <a:pPr marL="0" marR="0" lvl="0" indent="0" algn="ctr" defTabSz="800100" rtl="0" eaLnBrk="0" fontAlgn="base" latinLnBrk="0" hangingPunct="0">
                  <a:lnSpc>
                    <a:spcPct val="90000"/>
                  </a:lnSpc>
                  <a:spcBef>
                    <a:spcPct val="0"/>
                  </a:spcBef>
                  <a:spcAft>
                    <a:spcPct val="35000"/>
                  </a:spcAft>
                  <a:buClrTx/>
                  <a:buSzTx/>
                  <a:buFontTx/>
                  <a:buNone/>
                  <a:defRPr/>
                </a:pPr>
                <a:endParaRPr kumimoji="0" lang="zh-CN" altLang="en-US" sz="2400" b="0" i="0" u="none" strike="noStrike" kern="120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mn-ea"/>
                </a:endParaRPr>
              </a:p>
            </p:txBody>
          </p:sp>
          <p:sp>
            <p:nvSpPr>
              <p:cNvPr id="11" name="任意多边形 10"/>
              <p:cNvSpPr/>
              <p:nvPr/>
            </p:nvSpPr>
            <p:spPr>
              <a:xfrm>
                <a:off x="5907759" y="4965399"/>
                <a:ext cx="741322" cy="247431"/>
              </a:xfrm>
              <a:custGeom>
                <a:avLst/>
                <a:gdLst>
                  <a:gd name="connsiteX0" fmla="*/ 0 w 739179"/>
                  <a:gd name="connsiteY0" fmla="*/ 124141 h 248282"/>
                  <a:gd name="connsiteX1" fmla="*/ 124141 w 739179"/>
                  <a:gd name="connsiteY1" fmla="*/ 0 h 248282"/>
                  <a:gd name="connsiteX2" fmla="*/ 124141 w 739179"/>
                  <a:gd name="connsiteY2" fmla="*/ 49656 h 248282"/>
                  <a:gd name="connsiteX3" fmla="*/ 615038 w 739179"/>
                  <a:gd name="connsiteY3" fmla="*/ 49656 h 248282"/>
                  <a:gd name="connsiteX4" fmla="*/ 615038 w 739179"/>
                  <a:gd name="connsiteY4" fmla="*/ 0 h 248282"/>
                  <a:gd name="connsiteX5" fmla="*/ 739179 w 739179"/>
                  <a:gd name="connsiteY5" fmla="*/ 124141 h 248282"/>
                  <a:gd name="connsiteX6" fmla="*/ 615038 w 739179"/>
                  <a:gd name="connsiteY6" fmla="*/ 248282 h 248282"/>
                  <a:gd name="connsiteX7" fmla="*/ 615038 w 739179"/>
                  <a:gd name="connsiteY7" fmla="*/ 198626 h 248282"/>
                  <a:gd name="connsiteX8" fmla="*/ 124141 w 739179"/>
                  <a:gd name="connsiteY8" fmla="*/ 198626 h 248282"/>
                  <a:gd name="connsiteX9" fmla="*/ 124141 w 739179"/>
                  <a:gd name="connsiteY9" fmla="*/ 248282 h 248282"/>
                  <a:gd name="connsiteX10" fmla="*/ 0 w 739179"/>
                  <a:gd name="connsiteY10" fmla="*/ 124141 h 2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9179" h="248282">
                    <a:moveTo>
                      <a:pt x="739179" y="124141"/>
                    </a:moveTo>
                    <a:lnTo>
                      <a:pt x="615038" y="248281"/>
                    </a:lnTo>
                    <a:lnTo>
                      <a:pt x="615038" y="198625"/>
                    </a:lnTo>
                    <a:lnTo>
                      <a:pt x="124141" y="198625"/>
                    </a:lnTo>
                    <a:lnTo>
                      <a:pt x="124141" y="248281"/>
                    </a:lnTo>
                    <a:lnTo>
                      <a:pt x="0" y="124141"/>
                    </a:lnTo>
                    <a:lnTo>
                      <a:pt x="124141" y="1"/>
                    </a:lnTo>
                    <a:lnTo>
                      <a:pt x="124141" y="49657"/>
                    </a:lnTo>
                    <a:lnTo>
                      <a:pt x="615038" y="49657"/>
                    </a:lnTo>
                    <a:lnTo>
                      <a:pt x="615038" y="1"/>
                    </a:lnTo>
                    <a:lnTo>
                      <a:pt x="739179" y="124141"/>
                    </a:lnTo>
                    <a:close/>
                  </a:path>
                </a:pathLst>
              </a:custGeom>
              <a:solidFill>
                <a:sysClr val="window" lastClr="FFFFFF"/>
              </a:solidFill>
              <a:ln w="22225">
                <a:solidFill>
                  <a:srgbClr val="C00000"/>
                </a:solidFill>
              </a:ln>
            </p:spPr>
            <p:style>
              <a:lnRef idx="0">
                <a:srgbClr val="4472C4">
                  <a:tint val="60000"/>
                  <a:hueOff val="0"/>
                  <a:satOff val="0"/>
                  <a:lumOff val="0"/>
                  <a:alphaOff val="0"/>
                </a:srgbClr>
              </a:lnRef>
              <a:fillRef idx="1">
                <a:srgbClr val="4472C4">
                  <a:tint val="60000"/>
                  <a:hueOff val="0"/>
                  <a:satOff val="0"/>
                  <a:lumOff val="0"/>
                  <a:alphaOff val="0"/>
                </a:srgbClr>
              </a:fillRef>
              <a:effectRef idx="0">
                <a:srgbClr val="4472C4">
                  <a:tint val="60000"/>
                  <a:hueOff val="0"/>
                  <a:satOff val="0"/>
                  <a:lumOff val="0"/>
                  <a:alphaOff val="0"/>
                </a:srgbClr>
              </a:effectRef>
              <a:fontRef idx="minor">
                <a:sysClr val="window" lastClr="FFFFFF"/>
              </a:fontRef>
            </p:style>
            <p:txBody>
              <a:bodyPr lIns="74485" tIns="49657" rIns="74485" bIns="49656" spcCol="1270" anchor="ctr"/>
              <a:lstStyle/>
              <a:p>
                <a:pPr marL="0" marR="0" lvl="0" indent="0" algn="ctr" defTabSz="800100" rtl="0" eaLnBrk="0" fontAlgn="base" latinLnBrk="0" hangingPunct="0">
                  <a:lnSpc>
                    <a:spcPct val="90000"/>
                  </a:lnSpc>
                  <a:spcBef>
                    <a:spcPct val="0"/>
                  </a:spcBef>
                  <a:spcAft>
                    <a:spcPct val="35000"/>
                  </a:spcAft>
                  <a:buClrTx/>
                  <a:buSzTx/>
                  <a:buFontTx/>
                  <a:buNone/>
                  <a:defRPr/>
                </a:pPr>
                <a:endParaRPr kumimoji="0" lang="zh-CN" altLang="en-US" sz="2400" b="0" i="0" u="none" strike="noStrike" kern="120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mn-ea"/>
                </a:endParaRPr>
              </a:p>
            </p:txBody>
          </p:sp>
          <p:sp>
            <p:nvSpPr>
              <p:cNvPr id="13" name="任意多边形 12"/>
              <p:cNvSpPr/>
              <p:nvPr/>
            </p:nvSpPr>
            <p:spPr>
              <a:xfrm rot="18000000">
                <a:off x="5322426" y="3950658"/>
                <a:ext cx="739914" cy="247504"/>
              </a:xfrm>
              <a:custGeom>
                <a:avLst/>
                <a:gdLst>
                  <a:gd name="connsiteX0" fmla="*/ 0 w 739179"/>
                  <a:gd name="connsiteY0" fmla="*/ 124141 h 248282"/>
                  <a:gd name="connsiteX1" fmla="*/ 124141 w 739179"/>
                  <a:gd name="connsiteY1" fmla="*/ 0 h 248282"/>
                  <a:gd name="connsiteX2" fmla="*/ 124141 w 739179"/>
                  <a:gd name="connsiteY2" fmla="*/ 49656 h 248282"/>
                  <a:gd name="connsiteX3" fmla="*/ 615038 w 739179"/>
                  <a:gd name="connsiteY3" fmla="*/ 49656 h 248282"/>
                  <a:gd name="connsiteX4" fmla="*/ 615038 w 739179"/>
                  <a:gd name="connsiteY4" fmla="*/ 0 h 248282"/>
                  <a:gd name="connsiteX5" fmla="*/ 739179 w 739179"/>
                  <a:gd name="connsiteY5" fmla="*/ 124141 h 248282"/>
                  <a:gd name="connsiteX6" fmla="*/ 615038 w 739179"/>
                  <a:gd name="connsiteY6" fmla="*/ 248282 h 248282"/>
                  <a:gd name="connsiteX7" fmla="*/ 615038 w 739179"/>
                  <a:gd name="connsiteY7" fmla="*/ 198626 h 248282"/>
                  <a:gd name="connsiteX8" fmla="*/ 124141 w 739179"/>
                  <a:gd name="connsiteY8" fmla="*/ 198626 h 248282"/>
                  <a:gd name="connsiteX9" fmla="*/ 124141 w 739179"/>
                  <a:gd name="connsiteY9" fmla="*/ 248282 h 248282"/>
                  <a:gd name="connsiteX10" fmla="*/ 0 w 739179"/>
                  <a:gd name="connsiteY10" fmla="*/ 124141 h 2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9179" h="248282">
                    <a:moveTo>
                      <a:pt x="0" y="124141"/>
                    </a:moveTo>
                    <a:lnTo>
                      <a:pt x="124141" y="0"/>
                    </a:lnTo>
                    <a:lnTo>
                      <a:pt x="124141" y="49656"/>
                    </a:lnTo>
                    <a:lnTo>
                      <a:pt x="615038" y="49656"/>
                    </a:lnTo>
                    <a:lnTo>
                      <a:pt x="615038" y="0"/>
                    </a:lnTo>
                    <a:lnTo>
                      <a:pt x="739179" y="124141"/>
                    </a:lnTo>
                    <a:lnTo>
                      <a:pt x="615038" y="248282"/>
                    </a:lnTo>
                    <a:lnTo>
                      <a:pt x="615038" y="198626"/>
                    </a:lnTo>
                    <a:lnTo>
                      <a:pt x="124141" y="198626"/>
                    </a:lnTo>
                    <a:lnTo>
                      <a:pt x="124141" y="248282"/>
                    </a:lnTo>
                    <a:lnTo>
                      <a:pt x="0" y="124141"/>
                    </a:lnTo>
                    <a:close/>
                  </a:path>
                </a:pathLst>
              </a:custGeom>
              <a:solidFill>
                <a:sysClr val="window" lastClr="FFFFFF"/>
              </a:solidFill>
              <a:ln w="22225">
                <a:solidFill>
                  <a:srgbClr val="C00000"/>
                </a:solidFill>
              </a:ln>
            </p:spPr>
            <p:style>
              <a:lnRef idx="0">
                <a:srgbClr val="4472C4">
                  <a:tint val="60000"/>
                  <a:hueOff val="0"/>
                  <a:satOff val="0"/>
                  <a:lumOff val="0"/>
                  <a:alphaOff val="0"/>
                </a:srgbClr>
              </a:lnRef>
              <a:fillRef idx="1">
                <a:srgbClr val="4472C4">
                  <a:tint val="60000"/>
                  <a:hueOff val="0"/>
                  <a:satOff val="0"/>
                  <a:lumOff val="0"/>
                  <a:alphaOff val="0"/>
                </a:srgbClr>
              </a:fillRef>
              <a:effectRef idx="0">
                <a:srgbClr val="4472C4">
                  <a:tint val="60000"/>
                  <a:hueOff val="0"/>
                  <a:satOff val="0"/>
                  <a:lumOff val="0"/>
                  <a:alphaOff val="0"/>
                </a:srgbClr>
              </a:effectRef>
              <a:fontRef idx="minor">
                <a:sysClr val="window" lastClr="FFFFFF"/>
              </a:fontRef>
            </p:style>
            <p:txBody>
              <a:bodyPr lIns="74484" tIns="49656" rIns="74485" bIns="49655" spcCol="1270" anchor="ctr"/>
              <a:lstStyle/>
              <a:p>
                <a:pPr marL="0" marR="0" lvl="0" indent="0" algn="ctr" defTabSz="800100" rtl="0" eaLnBrk="0" fontAlgn="base" latinLnBrk="0" hangingPunct="0">
                  <a:lnSpc>
                    <a:spcPct val="90000"/>
                  </a:lnSpc>
                  <a:spcBef>
                    <a:spcPct val="0"/>
                  </a:spcBef>
                  <a:spcAft>
                    <a:spcPct val="35000"/>
                  </a:spcAft>
                  <a:buClrTx/>
                  <a:buSzTx/>
                  <a:buFontTx/>
                  <a:buNone/>
                  <a:defRPr/>
                </a:pPr>
                <a:endParaRPr kumimoji="0" lang="zh-CN" altLang="en-US" sz="2400" b="0" i="0" u="none" strike="noStrike" kern="1200" cap="none" spc="0" normalizeH="0" baseline="0" noProof="0">
                  <a:ln>
                    <a:noFill/>
                  </a:ln>
                  <a:solidFill>
                    <a:sysClr val="windowText" lastClr="000000"/>
                  </a:solidFill>
                  <a:effectLst/>
                  <a:uLnTx/>
                  <a:uFillTx/>
                  <a:latin typeface="微软雅黑" panose="020B0503020204020204" charset="-122"/>
                  <a:ea typeface="微软雅黑" panose="020B0503020204020204" charset="-122"/>
                  <a:cs typeface="+mn-ea"/>
                </a:endParaRPr>
              </a:p>
            </p:txBody>
          </p:sp>
        </p:grpSp>
        <p:sp>
          <p:nvSpPr>
            <p:cNvPr id="8" name="椭圆 7"/>
            <p:cNvSpPr/>
            <p:nvPr/>
          </p:nvSpPr>
          <p:spPr>
            <a:xfrm>
              <a:off x="5736220" y="2516188"/>
              <a:ext cx="971876" cy="971855"/>
            </a:xfrm>
            <a:prstGeom prst="ellipse">
              <a:avLst/>
            </a:prstGeom>
            <a:solidFill>
              <a:sysClr val="window" lastClr="FFFFFF"/>
            </a:solidFill>
            <a:ln w="22225">
              <a:solidFill>
                <a:srgbClr val="C00000"/>
              </a:solidFill>
            </a:ln>
          </p:spPr>
          <p:style>
            <a:lnRef idx="2">
              <a:sysClr val="window" lastClr="FFFFFF">
                <a:hueOff val="0"/>
                <a:satOff val="0"/>
                <a:lumOff val="0"/>
                <a:alphaOff val="0"/>
              </a:sysClr>
            </a:lnRef>
            <a:fillRef idx="1">
              <a:srgbClr val="4472C4">
                <a:hueOff val="0"/>
                <a:satOff val="0"/>
                <a:lumOff val="0"/>
                <a:alphaOff val="0"/>
              </a:srgbClr>
            </a:fillRef>
            <a:effectRef idx="0">
              <a:srgbClr val="4472C4">
                <a:hueOff val="0"/>
                <a:satOff val="0"/>
                <a:lumOff val="0"/>
                <a:alphaOff val="0"/>
              </a:srgbClr>
            </a:effectRef>
            <a:fontRef idx="minor">
              <a:sysClr val="window" lastClr="FFFFFF"/>
            </a:fontRef>
          </p:style>
          <p:txBody>
            <a:bodyPr lIns="36000" tIns="0" rIns="36000" bIns="252000" anchor="ctr"/>
            <a:lstStyle/>
            <a:p>
              <a:pPr marL="0" marR="0" lvl="0" indent="0" algn="ctr" defTabSz="800100" rtl="0" eaLnBrk="0" fontAlgn="base" latinLnBrk="0" hangingPunct="0">
                <a:lnSpc>
                  <a:spcPct val="9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rPr>
                <a:t>党的</a:t>
              </a: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endParaRPr>
            </a:p>
            <a:p>
              <a:pPr marL="0" marR="0" lvl="0" indent="0" algn="ctr" defTabSz="800100" rtl="0" eaLnBrk="0" fontAlgn="base" latinLnBrk="0" hangingPunct="0">
                <a:lnSpc>
                  <a:spcPct val="9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rPr>
                <a:t>领导</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endParaRPr>
            </a:p>
          </p:txBody>
        </p:sp>
        <p:sp>
          <p:nvSpPr>
            <p:cNvPr id="53258" name="文本框 15"/>
            <p:cNvSpPr txBox="1">
              <a:spLocks noChangeArrowheads="1"/>
            </p:cNvSpPr>
            <p:nvPr/>
          </p:nvSpPr>
          <p:spPr bwMode="auto">
            <a:xfrm>
              <a:off x="5619642" y="3222776"/>
              <a:ext cx="1193136" cy="388980"/>
            </a:xfrm>
            <a:prstGeom prst="rect">
              <a:avLst/>
            </a:prstGeom>
            <a:solidFill>
              <a:srgbClr val="C00000"/>
            </a:solidFill>
            <a:ln>
              <a:noFill/>
            </a:ln>
          </p:spPr>
          <p:txBody>
            <a:bodyPr wrap="none">
              <a:spAutoFit/>
            </a:bodyPr>
            <a:lstStyle>
              <a:lvl1pPr>
                <a:defRPr>
                  <a:solidFill>
                    <a:sysClr val="windowText" lastClr="000000"/>
                  </a:solidFill>
                  <a:latin typeface="Arial" panose="020B0604020202020204" pitchFamily="34" charset="0"/>
                  <a:ea typeface="微软雅黑" panose="020B0503020204020204" charset="-122"/>
                </a:defRPr>
              </a:lvl1pPr>
              <a:lvl2pPr marL="742950" indent="-285750">
                <a:defRPr>
                  <a:solidFill>
                    <a:sysClr val="windowText" lastClr="000000"/>
                  </a:solidFill>
                  <a:latin typeface="Arial" panose="020B0604020202020204" pitchFamily="34" charset="0"/>
                  <a:ea typeface="微软雅黑" panose="020B0503020204020204" charset="-122"/>
                </a:defRPr>
              </a:lvl2pPr>
              <a:lvl3pPr marL="1143000" indent="-228600">
                <a:defRPr>
                  <a:solidFill>
                    <a:sysClr val="windowText" lastClr="000000"/>
                  </a:solidFill>
                  <a:latin typeface="Arial" panose="020B0604020202020204" pitchFamily="34" charset="0"/>
                  <a:ea typeface="微软雅黑" panose="020B0503020204020204" charset="-122"/>
                </a:defRPr>
              </a:lvl3pPr>
              <a:lvl4pPr marL="1600200" indent="-228600">
                <a:defRPr>
                  <a:solidFill>
                    <a:sysClr val="windowText" lastClr="000000"/>
                  </a:solidFill>
                  <a:latin typeface="Arial" panose="020B0604020202020204" pitchFamily="34" charset="0"/>
                  <a:ea typeface="微软雅黑" panose="020B0503020204020204" charset="-122"/>
                </a:defRPr>
              </a:lvl4pPr>
              <a:lvl5pPr marL="2057400" indent="-228600">
                <a:defRPr>
                  <a:solidFill>
                    <a:sysClr val="windowText" lastClr="000000"/>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9p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rPr>
                <a:t>根本保证</a:t>
              </a:r>
              <a:endParaRPr kumimoji="0" lang="zh-CN" altLang="en-US" sz="2400"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endParaRPr>
            </a:p>
          </p:txBody>
        </p:sp>
        <p:sp>
          <p:nvSpPr>
            <p:cNvPr id="10" name="椭圆 9"/>
            <p:cNvSpPr/>
            <p:nvPr/>
          </p:nvSpPr>
          <p:spPr>
            <a:xfrm>
              <a:off x="6915081" y="4545546"/>
              <a:ext cx="971877" cy="971855"/>
            </a:xfrm>
            <a:prstGeom prst="ellipse">
              <a:avLst/>
            </a:prstGeom>
            <a:solidFill>
              <a:sysClr val="window" lastClr="FFFFFF"/>
            </a:solidFill>
            <a:ln w="22225">
              <a:solidFill>
                <a:srgbClr val="C00000"/>
              </a:solidFill>
            </a:ln>
          </p:spPr>
          <p:style>
            <a:lnRef idx="2">
              <a:sysClr val="window" lastClr="FFFFFF">
                <a:hueOff val="0"/>
                <a:satOff val="0"/>
                <a:lumOff val="0"/>
                <a:alphaOff val="0"/>
              </a:sysClr>
            </a:lnRef>
            <a:fillRef idx="1">
              <a:srgbClr val="4472C4">
                <a:hueOff val="0"/>
                <a:satOff val="0"/>
                <a:lumOff val="0"/>
                <a:alphaOff val="0"/>
              </a:srgbClr>
            </a:fillRef>
            <a:effectRef idx="0">
              <a:srgbClr val="4472C4">
                <a:hueOff val="0"/>
                <a:satOff val="0"/>
                <a:lumOff val="0"/>
                <a:alphaOff val="0"/>
              </a:srgbClr>
            </a:effectRef>
            <a:fontRef idx="minor">
              <a:sysClr val="window" lastClr="FFFFFF"/>
            </a:fontRef>
          </p:style>
          <p:txBody>
            <a:bodyPr lIns="36000" tIns="0" rIns="36000" bIns="180000" anchor="ctr"/>
            <a:lstStyle/>
            <a:p>
              <a:pPr marL="0" marR="0" lvl="0" indent="0" algn="ctr" defTabSz="800100" rtl="0" eaLnBrk="0" fontAlgn="base" latinLnBrk="0" hangingPunct="0">
                <a:lnSpc>
                  <a:spcPct val="9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rPr>
                <a:t>依法</a:t>
              </a: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endParaRPr>
            </a:p>
            <a:p>
              <a:pPr marL="0" marR="0" lvl="0" indent="0" algn="ctr" defTabSz="800100" rtl="0" eaLnBrk="0" fontAlgn="base" latinLnBrk="0" hangingPunct="0">
                <a:lnSpc>
                  <a:spcPct val="9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rPr>
                <a:t>治国</a:t>
              </a:r>
              <a:endPar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endParaRPr>
            </a:p>
          </p:txBody>
        </p:sp>
        <p:sp>
          <p:nvSpPr>
            <p:cNvPr id="53260" name="文本框 18"/>
            <p:cNvSpPr txBox="1">
              <a:spLocks noChangeArrowheads="1"/>
            </p:cNvSpPr>
            <p:nvPr/>
          </p:nvSpPr>
          <p:spPr bwMode="auto">
            <a:xfrm>
              <a:off x="6799693" y="5286630"/>
              <a:ext cx="1193136" cy="388980"/>
            </a:xfrm>
            <a:prstGeom prst="rect">
              <a:avLst/>
            </a:prstGeom>
            <a:solidFill>
              <a:srgbClr val="C00000"/>
            </a:solidFill>
            <a:ln>
              <a:noFill/>
            </a:ln>
          </p:spPr>
          <p:txBody>
            <a:bodyPr wrap="none">
              <a:spAutoFit/>
            </a:bodyPr>
            <a:lstStyle>
              <a:lvl1pPr>
                <a:defRPr>
                  <a:solidFill>
                    <a:sysClr val="windowText" lastClr="000000"/>
                  </a:solidFill>
                  <a:latin typeface="Arial" panose="020B0604020202020204" pitchFamily="34" charset="0"/>
                  <a:ea typeface="微软雅黑" panose="020B0503020204020204" charset="-122"/>
                </a:defRPr>
              </a:lvl1pPr>
              <a:lvl2pPr marL="742950" indent="-285750">
                <a:defRPr>
                  <a:solidFill>
                    <a:sysClr val="windowText" lastClr="000000"/>
                  </a:solidFill>
                  <a:latin typeface="Arial" panose="020B0604020202020204" pitchFamily="34" charset="0"/>
                  <a:ea typeface="微软雅黑" panose="020B0503020204020204" charset="-122"/>
                </a:defRPr>
              </a:lvl2pPr>
              <a:lvl3pPr marL="1143000" indent="-228600">
                <a:defRPr>
                  <a:solidFill>
                    <a:sysClr val="windowText" lastClr="000000"/>
                  </a:solidFill>
                  <a:latin typeface="Arial" panose="020B0604020202020204" pitchFamily="34" charset="0"/>
                  <a:ea typeface="微软雅黑" panose="020B0503020204020204" charset="-122"/>
                </a:defRPr>
              </a:lvl3pPr>
              <a:lvl4pPr marL="1600200" indent="-228600">
                <a:defRPr>
                  <a:solidFill>
                    <a:sysClr val="windowText" lastClr="000000"/>
                  </a:solidFill>
                  <a:latin typeface="Arial" panose="020B0604020202020204" pitchFamily="34" charset="0"/>
                  <a:ea typeface="微软雅黑" panose="020B0503020204020204" charset="-122"/>
                </a:defRPr>
              </a:lvl4pPr>
              <a:lvl5pPr marL="2057400" indent="-228600">
                <a:defRPr>
                  <a:solidFill>
                    <a:sysClr val="windowText" lastClr="000000"/>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9p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ysClr val="window" lastClr="FFFFFF"/>
                  </a:solidFill>
                  <a:effectLst/>
                  <a:uLnTx/>
                  <a:uFillTx/>
                  <a:latin typeface="微软雅黑" panose="020B0503020204020204" charset="-122"/>
                  <a:ea typeface="微软雅黑" panose="020B0503020204020204" charset="-122"/>
                  <a:cs typeface="+mn-ea"/>
                </a:rPr>
                <a:t>基本方式</a:t>
              </a:r>
              <a:endParaRPr kumimoji="0" lang="zh-CN" altLang="en-US" sz="2400" b="0" i="0" u="none" strike="noStrike" kern="1200" cap="none" spc="0" normalizeH="0" baseline="0" noProof="0">
                <a:ln>
                  <a:noFill/>
                </a:ln>
                <a:solidFill>
                  <a:sysClr val="window" lastClr="FFFFFF"/>
                </a:solidFill>
                <a:effectLst/>
                <a:uLnTx/>
                <a:uFillTx/>
                <a:latin typeface="微软雅黑" panose="020B0503020204020204" charset="-122"/>
                <a:ea typeface="微软雅黑" panose="020B0503020204020204" charset="-122"/>
                <a:cs typeface="+mn-ea"/>
              </a:endParaRPr>
            </a:p>
          </p:txBody>
        </p:sp>
        <p:sp>
          <p:nvSpPr>
            <p:cNvPr id="53261" name="文本框 19"/>
            <p:cNvSpPr txBox="1">
              <a:spLocks noChangeArrowheads="1"/>
            </p:cNvSpPr>
            <p:nvPr/>
          </p:nvSpPr>
          <p:spPr bwMode="auto">
            <a:xfrm>
              <a:off x="4456245" y="5286630"/>
              <a:ext cx="1193136" cy="388980"/>
            </a:xfrm>
            <a:prstGeom prst="rect">
              <a:avLst/>
            </a:prstGeom>
            <a:solidFill>
              <a:srgbClr val="C00000"/>
            </a:solidFill>
            <a:ln>
              <a:noFill/>
            </a:ln>
          </p:spPr>
          <p:txBody>
            <a:bodyPr wrap="none">
              <a:spAutoFit/>
            </a:bodyPr>
            <a:lstStyle>
              <a:lvl1pPr>
                <a:defRPr>
                  <a:solidFill>
                    <a:sysClr val="windowText" lastClr="000000"/>
                  </a:solidFill>
                  <a:latin typeface="Arial" panose="020B0604020202020204" pitchFamily="34" charset="0"/>
                  <a:ea typeface="微软雅黑" panose="020B0503020204020204" charset="-122"/>
                </a:defRPr>
              </a:lvl1pPr>
              <a:lvl2pPr marL="742950" indent="-285750">
                <a:defRPr>
                  <a:solidFill>
                    <a:sysClr val="windowText" lastClr="000000"/>
                  </a:solidFill>
                  <a:latin typeface="Arial" panose="020B0604020202020204" pitchFamily="34" charset="0"/>
                  <a:ea typeface="微软雅黑" panose="020B0503020204020204" charset="-122"/>
                </a:defRPr>
              </a:lvl2pPr>
              <a:lvl3pPr marL="1143000" indent="-228600">
                <a:defRPr>
                  <a:solidFill>
                    <a:sysClr val="windowText" lastClr="000000"/>
                  </a:solidFill>
                  <a:latin typeface="Arial" panose="020B0604020202020204" pitchFamily="34" charset="0"/>
                  <a:ea typeface="微软雅黑" panose="020B0503020204020204" charset="-122"/>
                </a:defRPr>
              </a:lvl3pPr>
              <a:lvl4pPr marL="1600200" indent="-228600">
                <a:defRPr>
                  <a:solidFill>
                    <a:sysClr val="windowText" lastClr="000000"/>
                  </a:solidFill>
                  <a:latin typeface="Arial" panose="020B0604020202020204" pitchFamily="34" charset="0"/>
                  <a:ea typeface="微软雅黑" panose="020B0503020204020204" charset="-122"/>
                </a:defRPr>
              </a:lvl4pPr>
              <a:lvl5pPr marL="2057400" indent="-228600">
                <a:defRPr>
                  <a:solidFill>
                    <a:sysClr val="windowText" lastClr="000000"/>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9p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ysClr val="window" lastClr="FFFFFF"/>
                  </a:solidFill>
                  <a:effectLst/>
                  <a:uLnTx/>
                  <a:uFillTx/>
                  <a:latin typeface="微软雅黑" panose="020B0503020204020204" charset="-122"/>
                  <a:ea typeface="微软雅黑" panose="020B0503020204020204" charset="-122"/>
                  <a:cs typeface="+mn-ea"/>
                </a:rPr>
                <a:t>本质特征</a:t>
              </a:r>
              <a:endParaRPr kumimoji="0" lang="zh-CN" altLang="en-US" sz="2400" b="0" i="0" u="none" strike="noStrike" kern="1200" cap="none" spc="0" normalizeH="0" baseline="0" noProof="0">
                <a:ln>
                  <a:noFill/>
                </a:ln>
                <a:solidFill>
                  <a:sysClr val="window" lastClr="FFFFFF"/>
                </a:solidFill>
                <a:effectLst/>
                <a:uLnTx/>
                <a:uFillTx/>
                <a:latin typeface="微软雅黑" panose="020B0503020204020204" charset="-122"/>
                <a:ea typeface="微软雅黑" panose="020B050302020402020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21945" y="1824355"/>
            <a:ext cx="4203065" cy="510540"/>
          </a:xfrm>
        </p:spPr>
        <p:txBody>
          <a:bodyPr/>
          <a:p>
            <a:r>
              <a:rPr lang="en-US" altLang="zh-CN" sz="2400"/>
              <a:t>2</a:t>
            </a:r>
            <a:r>
              <a:rPr lang="zh-CN" altLang="en-US" sz="2400"/>
              <a:t>、必须坚持正确的政治方向</a:t>
            </a:r>
            <a:endParaRPr lang="zh-CN" altLang="en-US" sz="2400"/>
          </a:p>
        </p:txBody>
      </p:sp>
      <p:sp>
        <p:nvSpPr>
          <p:cNvPr id="3" name="内容占位符 2"/>
          <p:cNvSpPr>
            <a:spLocks noGrp="1"/>
          </p:cNvSpPr>
          <p:nvPr>
            <p:ph idx="1"/>
          </p:nvPr>
        </p:nvSpPr>
        <p:spPr>
          <a:xfrm>
            <a:off x="560705" y="2636520"/>
            <a:ext cx="7752715" cy="2992120"/>
          </a:xfrm>
        </p:spPr>
        <p:txBody>
          <a:bodyPr/>
          <a:p>
            <a:pPr>
              <a:lnSpc>
                <a:spcPct val="170000"/>
              </a:lnSpc>
            </a:pPr>
            <a:r>
              <a:rPr lang="zh-CN" altLang="en-US"/>
              <a:t>借鉴国外政治文明有益成果，</a:t>
            </a:r>
            <a:endParaRPr lang="zh-CN" altLang="en-US"/>
          </a:p>
          <a:p>
            <a:pPr>
              <a:lnSpc>
                <a:spcPct val="170000"/>
              </a:lnSpc>
            </a:pPr>
            <a:r>
              <a:rPr lang="zh-CN" altLang="en-US"/>
              <a:t>不放弃中国政治制度的根本</a:t>
            </a:r>
            <a:endParaRPr lang="zh-CN" altLang="en-US"/>
          </a:p>
          <a:p>
            <a:pPr>
              <a:lnSpc>
                <a:spcPct val="170000"/>
              </a:lnSpc>
            </a:pPr>
            <a:r>
              <a:rPr lang="zh-CN" altLang="en-US"/>
              <a:t>坚定对中国特色社会主义政治制度自信</a:t>
            </a:r>
            <a:endParaRPr lang="zh-CN" altLang="en-US"/>
          </a:p>
          <a:p>
            <a:pPr>
              <a:lnSpc>
                <a:spcPct val="170000"/>
              </a:lnSpc>
            </a:pPr>
            <a:r>
              <a:rPr lang="zh-CN" altLang="en-US"/>
              <a:t>增强走中国特色社会主义政治发展道路的信心和决心</a:t>
            </a:r>
            <a:endParaRPr lang="zh-CN" altLang="en-US"/>
          </a:p>
        </p:txBody>
      </p:sp>
      <p:pic>
        <p:nvPicPr>
          <p:cNvPr id="17415" name="图片 5"/>
          <p:cNvPicPr>
            <a:picLocks noChangeAspect="1"/>
          </p:cNvPicPr>
          <p:nvPr/>
        </p:nvPicPr>
        <p:blipFill>
          <a:blip r:embed="rId1"/>
          <a:stretch>
            <a:fillRect/>
          </a:stretch>
        </p:blipFill>
        <p:spPr>
          <a:xfrm>
            <a:off x="4982845" y="1710690"/>
            <a:ext cx="3756660" cy="19513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56360"/>
            <a:ext cx="5934710" cy="662305"/>
          </a:xfrm>
        </p:spPr>
        <p:txBody>
          <a:bodyPr/>
          <a:p>
            <a:r>
              <a:rPr lang="en-US" altLang="zh-CN" sz="2400"/>
              <a:t>3</a:t>
            </a:r>
            <a:r>
              <a:rPr lang="zh-CN" altLang="en-US" sz="2400"/>
              <a:t>、全面提高国家治理能力和治理水平</a:t>
            </a:r>
            <a:r>
              <a:rPr lang="zh-CN" altLang="en-US"/>
              <a:t> </a:t>
            </a:r>
            <a:endParaRPr lang="zh-CN" altLang="en-US"/>
          </a:p>
        </p:txBody>
      </p:sp>
      <p:sp>
        <p:nvSpPr>
          <p:cNvPr id="3" name="内容占位符 2"/>
          <p:cNvSpPr>
            <a:spLocks noGrp="1"/>
          </p:cNvSpPr>
          <p:nvPr>
            <p:ph idx="1"/>
          </p:nvPr>
        </p:nvSpPr>
        <p:spPr>
          <a:xfrm>
            <a:off x="300355" y="2152650"/>
            <a:ext cx="8728075" cy="784860"/>
          </a:xfrm>
        </p:spPr>
        <p:txBody>
          <a:bodyPr/>
          <a:p>
            <a:pPr>
              <a:lnSpc>
                <a:spcPct val="130000"/>
              </a:lnSpc>
            </a:pPr>
            <a:r>
              <a:rPr lang="zh-CN" altLang="en-US"/>
              <a:t>十九届三中全会《中共中央关于深化党和国家机构改革的决定》</a:t>
            </a:r>
            <a:endParaRPr lang="zh-CN" altLang="en-US"/>
          </a:p>
          <a:p>
            <a:pPr>
              <a:lnSpc>
                <a:spcPct val="130000"/>
              </a:lnSpc>
            </a:pPr>
            <a:endParaRPr lang="en-US" altLang="zh-CN"/>
          </a:p>
        </p:txBody>
      </p:sp>
      <p:graphicFrame>
        <p:nvGraphicFramePr>
          <p:cNvPr id="8" name="图示 7"/>
          <p:cNvGraphicFramePr/>
          <p:nvPr/>
        </p:nvGraphicFramePr>
        <p:xfrm>
          <a:off x="4010025" y="3028950"/>
          <a:ext cx="4320540" cy="28663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854710" y="2937510"/>
            <a:ext cx="2993390" cy="2861310"/>
          </a:xfrm>
          <a:prstGeom prst="rect">
            <a:avLst/>
          </a:prstGeom>
          <a:noFill/>
        </p:spPr>
        <p:txBody>
          <a:bodyPr wrap="square" rtlCol="0" anchor="t">
            <a:spAutoFit/>
          </a:bodyPr>
          <a:p>
            <a:pPr marL="457200" indent="-457200">
              <a:lnSpc>
                <a:spcPct val="150000"/>
              </a:lnSpc>
              <a:buClr>
                <a:srgbClr val="FF0000"/>
              </a:buClr>
              <a:buFont typeface="+mj-ea"/>
              <a:buAutoNum type="circleNumDbPlain"/>
            </a:pPr>
            <a:r>
              <a:rPr lang="zh-CN" altLang="en-US" sz="2400">
                <a:solidFill>
                  <a:schemeClr val="tx2"/>
                </a:solidFill>
                <a:latin typeface="微软雅黑" panose="020B0503020204020204" charset="-122"/>
                <a:ea typeface="微软雅黑" panose="020B0503020204020204" charset="-122"/>
              </a:rPr>
              <a:t>转变政府职能</a:t>
            </a:r>
            <a:endParaRPr lang="zh-CN" altLang="en-US" sz="2400">
              <a:solidFill>
                <a:schemeClr val="tx2"/>
              </a:solidFill>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a:solidFill>
                  <a:schemeClr val="tx2"/>
                </a:solidFill>
                <a:latin typeface="微软雅黑" panose="020B0503020204020204" charset="-122"/>
                <a:ea typeface="微软雅黑" panose="020B0503020204020204" charset="-122"/>
              </a:rPr>
              <a:t>深化简政放权</a:t>
            </a:r>
            <a:endParaRPr lang="zh-CN" altLang="en-US" sz="2400">
              <a:solidFill>
                <a:schemeClr val="tx2"/>
              </a:solidFill>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a:solidFill>
                  <a:schemeClr val="tx2"/>
                </a:solidFill>
                <a:latin typeface="微软雅黑" panose="020B0503020204020204" charset="-122"/>
                <a:ea typeface="微软雅黑" panose="020B0503020204020204" charset="-122"/>
              </a:rPr>
              <a:t>创新监管方式</a:t>
            </a:r>
            <a:endParaRPr lang="zh-CN" altLang="en-US" sz="2400">
              <a:solidFill>
                <a:schemeClr val="tx2"/>
              </a:solidFill>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a:solidFill>
                  <a:schemeClr val="tx2"/>
                </a:solidFill>
                <a:latin typeface="微软雅黑" panose="020B0503020204020204" charset="-122"/>
                <a:ea typeface="微软雅黑" panose="020B0503020204020204" charset="-122"/>
              </a:rPr>
              <a:t>增强政府公信力</a:t>
            </a:r>
            <a:endParaRPr lang="zh-CN" altLang="en-US" sz="2400">
              <a:solidFill>
                <a:schemeClr val="tx2"/>
              </a:solidFill>
              <a:latin typeface="微软雅黑" panose="020B0503020204020204" charset="-122"/>
              <a:ea typeface="微软雅黑" panose="020B0503020204020204" charset="-122"/>
            </a:endParaRPr>
          </a:p>
          <a:p>
            <a:pPr marL="457200" indent="-457200">
              <a:lnSpc>
                <a:spcPct val="150000"/>
              </a:lnSpc>
              <a:buClr>
                <a:srgbClr val="FF0000"/>
              </a:buClr>
              <a:buFont typeface="+mj-ea"/>
              <a:buAutoNum type="circleNumDbPlain"/>
            </a:pPr>
            <a:r>
              <a:rPr lang="zh-CN" altLang="en-US" sz="2400">
                <a:solidFill>
                  <a:schemeClr val="tx2"/>
                </a:solidFill>
                <a:latin typeface="微软雅黑" panose="020B0503020204020204" charset="-122"/>
                <a:ea typeface="微软雅黑" panose="020B0503020204020204" charset="-122"/>
              </a:rPr>
              <a:t>打造服务型政府</a:t>
            </a:r>
            <a:endParaRPr lang="zh-CN" altLang="en-US" sz="2400">
              <a:solidFill>
                <a:schemeClr val="tx2"/>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 健全人民当家作主的制度体系</a:t>
            </a:r>
            <a:endParaRPr lang="zh-CN" altLang="en-US"/>
          </a:p>
        </p:txBody>
      </p:sp>
      <p:sp>
        <p:nvSpPr>
          <p:cNvPr id="3" name="内容占位符 2"/>
          <p:cNvSpPr>
            <a:spLocks noGrp="1"/>
          </p:cNvSpPr>
          <p:nvPr>
            <p:ph idx="1"/>
          </p:nvPr>
        </p:nvSpPr>
        <p:spPr>
          <a:xfrm>
            <a:off x="203835" y="2169795"/>
            <a:ext cx="8493760" cy="1315720"/>
          </a:xfrm>
        </p:spPr>
        <p:txBody>
          <a:bodyPr/>
          <a:p>
            <a:pPr>
              <a:lnSpc>
                <a:spcPct val="160000"/>
              </a:lnSpc>
            </a:pPr>
            <a:r>
              <a:rPr lang="en-US" altLang="zh-CN"/>
              <a:t>        </a:t>
            </a:r>
            <a:r>
              <a:rPr lang="zh-CN" altLang="en-US"/>
              <a:t>发挥社会主义民主政治就是要体现人民意志、保障人民权益、激发人民创造活力，用制度体系保证人民当家作主。</a:t>
            </a:r>
            <a:endParaRPr lang="zh-CN" altLang="en-US"/>
          </a:p>
        </p:txBody>
      </p:sp>
      <p:pic>
        <p:nvPicPr>
          <p:cNvPr id="20" name="图片 19"/>
          <p:cNvPicPr>
            <a:picLocks noChangeAspect="1"/>
          </p:cNvPicPr>
          <p:nvPr/>
        </p:nvPicPr>
        <p:blipFill rotWithShape="1">
          <a:blip r:embed="rId1"/>
          <a:srcRect t="23333" r="1400" b="6667"/>
          <a:stretch>
            <a:fillRect/>
          </a:stretch>
        </p:blipFill>
        <p:spPr>
          <a:xfrm>
            <a:off x="1730375" y="3582035"/>
            <a:ext cx="5097780" cy="2442845"/>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1923" name="组合 1"/>
          <p:cNvGrpSpPr/>
          <p:nvPr/>
        </p:nvGrpSpPr>
        <p:grpSpPr>
          <a:xfrm>
            <a:off x="971550" y="1298575"/>
            <a:ext cx="7200900" cy="1104900"/>
            <a:chOff x="483997" y="1142700"/>
            <a:chExt cx="7201280" cy="1103913"/>
          </a:xfrm>
        </p:grpSpPr>
        <p:sp>
          <p:nvSpPr>
            <p:cNvPr id="11" name="泪滴形 10"/>
            <p:cNvSpPr/>
            <p:nvPr/>
          </p:nvSpPr>
          <p:spPr>
            <a:xfrm rot="8035252">
              <a:off x="571804" y="1142700"/>
              <a:ext cx="1103913" cy="1103913"/>
            </a:xfrm>
            <a:prstGeom prst="teardrop">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rgbClr val="4472C4">
                <a:shade val="50000"/>
              </a:srgbClr>
            </a:lnRef>
            <a:fillRef idx="1">
              <a:srgbClr val="4472C4"/>
            </a:fillRef>
            <a:effectRef idx="0">
              <a:srgbClr val="4472C4"/>
            </a:effectRef>
            <a:fontRef idx="minor">
              <a:sysClr val="window" lastClr="FFFFFF"/>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charset="-122"/>
                <a:cs typeface="+mn-ea"/>
              </a:endParaRPr>
            </a:p>
          </p:txBody>
        </p:sp>
        <p:sp>
          <p:nvSpPr>
            <p:cNvPr id="81937" name="文本框 11"/>
            <p:cNvSpPr txBox="1"/>
            <p:nvPr/>
          </p:nvSpPr>
          <p:spPr>
            <a:xfrm>
              <a:off x="2044890" y="1224756"/>
              <a:ext cx="5640387" cy="939800"/>
            </a:xfrm>
            <a:prstGeom prst="rect">
              <a:avLst/>
            </a:prstGeom>
            <a:noFill/>
            <a:ln w="9525">
              <a:noFill/>
            </a:ln>
          </p:spPr>
          <p:txBody>
            <a:bodyPr>
              <a:spAutoFit/>
            </a:bodyPr>
            <a:p>
              <a:pPr algn="just">
                <a:lnSpc>
                  <a:spcPct val="120000"/>
                </a:lnSpc>
                <a:spcBef>
                  <a:spcPts val="1400"/>
                </a:spcBef>
              </a:pPr>
              <a:r>
                <a:rPr lang="zh-CN" altLang="en-US" sz="2400" b="1" dirty="0">
                  <a:solidFill>
                    <a:srgbClr val="C00000"/>
                  </a:solidFill>
                  <a:latin typeface="Arial" panose="020B0604020202020204" pitchFamily="34" charset="0"/>
                </a:rPr>
                <a:t>我国是工人阶级领导的、以工农联盟为基础的人民民主专政的社会主义国家</a:t>
              </a:r>
              <a:endParaRPr lang="zh-CN" altLang="en-US" sz="2400" b="1" dirty="0">
                <a:solidFill>
                  <a:srgbClr val="C00000"/>
                </a:solidFill>
                <a:latin typeface="Arial" panose="020B0604020202020204" pitchFamily="34" charset="0"/>
              </a:endParaRPr>
            </a:p>
          </p:txBody>
        </p:sp>
        <p:sp>
          <p:nvSpPr>
            <p:cNvPr id="81938" name="文本框 3"/>
            <p:cNvSpPr txBox="1"/>
            <p:nvPr/>
          </p:nvSpPr>
          <p:spPr>
            <a:xfrm>
              <a:off x="483997" y="1447006"/>
              <a:ext cx="1279525" cy="495300"/>
            </a:xfrm>
            <a:prstGeom prst="rect">
              <a:avLst/>
            </a:prstGeom>
            <a:noFill/>
            <a:ln w="9525">
              <a:noFill/>
            </a:ln>
          </p:spPr>
          <p:txBody>
            <a:bodyPr>
              <a:spAutoFit/>
            </a:bodyPr>
            <a:p>
              <a:pPr algn="ctr">
                <a:lnSpc>
                  <a:spcPct val="120000"/>
                </a:lnSpc>
                <a:spcBef>
                  <a:spcPts val="1400"/>
                </a:spcBef>
              </a:pPr>
              <a:r>
                <a:rPr lang="zh-CN" altLang="en-US" sz="2400" b="1" dirty="0">
                  <a:solidFill>
                    <a:sysClr val="window" lastClr="FFFFFF"/>
                  </a:solidFill>
                  <a:latin typeface="Arial" panose="020B0604020202020204" pitchFamily="34" charset="0"/>
                </a:rPr>
                <a:t>国体</a:t>
              </a:r>
              <a:endParaRPr lang="zh-CN" altLang="en-US" sz="2400" b="1" dirty="0">
                <a:solidFill>
                  <a:sysClr val="window" lastClr="FFFFFF"/>
                </a:solidFill>
                <a:latin typeface="Arial" panose="020B0604020202020204" pitchFamily="34" charset="0"/>
              </a:endParaRPr>
            </a:p>
          </p:txBody>
        </p:sp>
      </p:grpSp>
      <p:sp>
        <p:nvSpPr>
          <p:cNvPr id="81924" name="文本框 11"/>
          <p:cNvSpPr txBox="1"/>
          <p:nvPr/>
        </p:nvSpPr>
        <p:spPr>
          <a:xfrm>
            <a:off x="2022475" y="2808288"/>
            <a:ext cx="5853113" cy="534035"/>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人民代表大会制度是我国根本政治制度</a:t>
            </a:r>
            <a:endParaRPr lang="zh-CN" altLang="en-US" sz="2400" dirty="0">
              <a:solidFill>
                <a:schemeClr val="tx2"/>
              </a:solidFill>
              <a:latin typeface="微软雅黑" panose="020B0503020204020204" charset="-122"/>
              <a:ea typeface="微软雅黑" panose="020B0503020204020204" charset="-122"/>
            </a:endParaRPr>
          </a:p>
        </p:txBody>
      </p:sp>
      <p:sp>
        <p:nvSpPr>
          <p:cNvPr id="81925" name="文本框 4"/>
          <p:cNvSpPr txBox="1"/>
          <p:nvPr/>
        </p:nvSpPr>
        <p:spPr>
          <a:xfrm>
            <a:off x="2022475" y="3543300"/>
            <a:ext cx="5853113" cy="496888"/>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发挥社会主义协商民主重要作用</a:t>
            </a:r>
            <a:endParaRPr lang="zh-CN" altLang="en-US" sz="2400" dirty="0">
              <a:solidFill>
                <a:schemeClr val="tx2"/>
              </a:solidFill>
              <a:latin typeface="微软雅黑" panose="020B0503020204020204" charset="-122"/>
              <a:ea typeface="微软雅黑" panose="020B0503020204020204" charset="-122"/>
            </a:endParaRPr>
          </a:p>
        </p:txBody>
      </p:sp>
      <p:sp>
        <p:nvSpPr>
          <p:cNvPr id="81926" name="文本框 5"/>
          <p:cNvSpPr txBox="1"/>
          <p:nvPr/>
        </p:nvSpPr>
        <p:spPr>
          <a:xfrm>
            <a:off x="2022475" y="4278313"/>
            <a:ext cx="6148388" cy="498475"/>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中国共产党领导的多党合作和政治协商制度</a:t>
            </a:r>
            <a:endParaRPr lang="zh-CN" altLang="en-US" sz="2400" dirty="0">
              <a:solidFill>
                <a:schemeClr val="tx2"/>
              </a:solidFill>
              <a:latin typeface="微软雅黑" panose="020B0503020204020204" charset="-122"/>
              <a:ea typeface="微软雅黑" panose="020B0503020204020204" charset="-122"/>
            </a:endParaRPr>
          </a:p>
        </p:txBody>
      </p:sp>
      <p:sp>
        <p:nvSpPr>
          <p:cNvPr id="81927" name="文本框 6"/>
          <p:cNvSpPr txBox="1"/>
          <p:nvPr/>
        </p:nvSpPr>
        <p:spPr>
          <a:xfrm>
            <a:off x="2022475" y="5013325"/>
            <a:ext cx="5853113" cy="498475"/>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民族区域自治制度</a:t>
            </a:r>
            <a:endParaRPr lang="zh-CN" altLang="en-US" sz="2400" dirty="0">
              <a:solidFill>
                <a:schemeClr val="tx2"/>
              </a:solidFill>
              <a:latin typeface="微软雅黑" panose="020B0503020204020204" charset="-122"/>
              <a:ea typeface="微软雅黑" panose="020B0503020204020204" charset="-122"/>
            </a:endParaRPr>
          </a:p>
        </p:txBody>
      </p:sp>
      <p:sp>
        <p:nvSpPr>
          <p:cNvPr id="81928" name="文本框 7"/>
          <p:cNvSpPr txBox="1"/>
          <p:nvPr/>
        </p:nvSpPr>
        <p:spPr>
          <a:xfrm>
            <a:off x="2022475" y="5748338"/>
            <a:ext cx="5853113" cy="498475"/>
          </a:xfrm>
          <a:prstGeom prst="rect">
            <a:avLst/>
          </a:prstGeom>
          <a:noFill/>
          <a:ln w="9525">
            <a:noFill/>
          </a:ln>
        </p:spPr>
        <p:txBody>
          <a:bodyPr>
            <a:spAutoFit/>
          </a:bodyPr>
          <a:p>
            <a:pPr algn="just">
              <a:lnSpc>
                <a:spcPct val="120000"/>
              </a:lnSpc>
              <a:spcBef>
                <a:spcPts val="1400"/>
              </a:spcBef>
            </a:pPr>
            <a:r>
              <a:rPr lang="zh-CN" altLang="en-US" sz="2400" dirty="0">
                <a:solidFill>
                  <a:schemeClr val="tx2"/>
                </a:solidFill>
                <a:latin typeface="微软雅黑" panose="020B0503020204020204" charset="-122"/>
                <a:ea typeface="微软雅黑" panose="020B0503020204020204" charset="-122"/>
              </a:rPr>
              <a:t>基层群众自治制度</a:t>
            </a:r>
            <a:endParaRPr lang="zh-CN" altLang="en-US" sz="2400" dirty="0">
              <a:solidFill>
                <a:schemeClr val="tx2"/>
              </a:solidFill>
              <a:latin typeface="微软雅黑" panose="020B0503020204020204" charset="-122"/>
              <a:ea typeface="微软雅黑" panose="020B0503020204020204" charset="-122"/>
            </a:endParaRPr>
          </a:p>
        </p:txBody>
      </p:sp>
      <p:sp>
        <p:nvSpPr>
          <p:cNvPr id="13" name="矩形 12"/>
          <p:cNvSpPr/>
          <p:nvPr/>
        </p:nvSpPr>
        <p:spPr>
          <a:xfrm>
            <a:off x="1292225" y="2852738"/>
            <a:ext cx="460375" cy="496888"/>
          </a:xfrm>
          <a:prstGeom prst="rect">
            <a:avLst/>
          </a:prstGeom>
          <a:gradFill flip="none" rotWithShape="1">
            <a:gsLst>
              <a:gs pos="0">
                <a:srgbClr val="DB782B">
                  <a:shade val="30000"/>
                  <a:satMod val="115000"/>
                </a:srgbClr>
              </a:gs>
              <a:gs pos="50000">
                <a:srgbClr val="DB782B">
                  <a:shade val="67500"/>
                  <a:satMod val="115000"/>
                </a:srgbClr>
              </a:gs>
              <a:gs pos="100000">
                <a:srgbClr val="DB782B">
                  <a:shade val="100000"/>
                  <a:satMod val="115000"/>
                </a:srgbClr>
              </a:gs>
            </a:gsLst>
            <a:lin ang="10800000" scaled="1"/>
            <a:tileRect/>
          </a:gradFill>
          <a:ln w="25400" cap="flat" cmpd="sng" algn="ctr">
            <a:noFill/>
            <a:prstDash val="solid"/>
          </a:ln>
          <a:effectLst/>
        </p:spPr>
        <p:txBody>
          <a:bodyPr lIns="68577" tIns="34288" rIns="68577" bIns="34288" anchor="ctr"/>
          <a:p>
            <a:pPr marL="0" marR="0" lvl="0" indent="0" algn="ctr" defTabSz="913765" rtl="0" eaLnBrk="0" fontAlgn="base" latinLnBrk="0" hangingPunct="0">
              <a:lnSpc>
                <a:spcPct val="100000"/>
              </a:lnSpc>
              <a:spcBef>
                <a:spcPct val="0"/>
              </a:spcBef>
              <a:spcAft>
                <a:spcPct val="0"/>
              </a:spcAft>
              <a:buClrTx/>
              <a:buSzTx/>
              <a:buFontTx/>
              <a:buNone/>
              <a:defRPr/>
            </a:pPr>
            <a:r>
              <a:rPr kumimoji="0" lang="en-US" altLang="zh-CN"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mn-ea"/>
              </a:rPr>
              <a:t>1</a:t>
            </a:r>
            <a:endParaRPr kumimoji="0" lang="zh-CN" altLang="en-US"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mn-ea"/>
            </a:endParaRPr>
          </a:p>
        </p:txBody>
      </p:sp>
      <p:sp>
        <p:nvSpPr>
          <p:cNvPr id="14" name="矩形 13"/>
          <p:cNvSpPr/>
          <p:nvPr/>
        </p:nvSpPr>
        <p:spPr>
          <a:xfrm>
            <a:off x="1292225" y="3578225"/>
            <a:ext cx="460375" cy="496888"/>
          </a:xfrm>
          <a:prstGeom prst="rect">
            <a:avLst/>
          </a:prstGeom>
          <a:gradFill flip="none" rotWithShape="1">
            <a:gsLst>
              <a:gs pos="0">
                <a:srgbClr val="DB782B">
                  <a:shade val="30000"/>
                  <a:satMod val="115000"/>
                </a:srgbClr>
              </a:gs>
              <a:gs pos="50000">
                <a:srgbClr val="DB782B">
                  <a:shade val="67500"/>
                  <a:satMod val="115000"/>
                </a:srgbClr>
              </a:gs>
              <a:gs pos="100000">
                <a:srgbClr val="DB782B">
                  <a:shade val="100000"/>
                  <a:satMod val="115000"/>
                </a:srgbClr>
              </a:gs>
            </a:gsLst>
            <a:lin ang="10800000" scaled="1"/>
            <a:tileRect/>
          </a:gradFill>
          <a:ln w="25400" cap="flat" cmpd="sng" algn="ctr">
            <a:noFill/>
            <a:prstDash val="solid"/>
          </a:ln>
          <a:effectLst/>
        </p:spPr>
        <p:txBody>
          <a:bodyPr lIns="68577" tIns="34288" rIns="68577" bIns="34288" anchor="ctr"/>
          <a:p>
            <a:pPr marL="0" marR="0" lvl="0" indent="0" algn="ctr" defTabSz="913765" rtl="0" eaLnBrk="0" fontAlgn="base" latinLnBrk="0" hangingPunct="0">
              <a:lnSpc>
                <a:spcPct val="100000"/>
              </a:lnSpc>
              <a:spcBef>
                <a:spcPct val="0"/>
              </a:spcBef>
              <a:spcAft>
                <a:spcPct val="0"/>
              </a:spcAft>
              <a:buClrTx/>
              <a:buSzTx/>
              <a:buFontTx/>
              <a:buNone/>
              <a:defRPr/>
            </a:pPr>
            <a:r>
              <a:rPr kumimoji="0" lang="en-US" altLang="zh-CN"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mn-ea"/>
              </a:rPr>
              <a:t>2</a:t>
            </a:r>
            <a:endParaRPr kumimoji="0" lang="zh-CN" altLang="en-US"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mn-ea"/>
            </a:endParaRPr>
          </a:p>
        </p:txBody>
      </p:sp>
      <p:sp>
        <p:nvSpPr>
          <p:cNvPr id="15" name="矩形 14"/>
          <p:cNvSpPr/>
          <p:nvPr/>
        </p:nvSpPr>
        <p:spPr>
          <a:xfrm>
            <a:off x="1292225" y="4302125"/>
            <a:ext cx="460375" cy="496888"/>
          </a:xfrm>
          <a:prstGeom prst="rect">
            <a:avLst/>
          </a:prstGeom>
          <a:gradFill flip="none" rotWithShape="1">
            <a:gsLst>
              <a:gs pos="0">
                <a:srgbClr val="DB782B">
                  <a:shade val="30000"/>
                  <a:satMod val="115000"/>
                </a:srgbClr>
              </a:gs>
              <a:gs pos="50000">
                <a:srgbClr val="DB782B">
                  <a:shade val="67500"/>
                  <a:satMod val="115000"/>
                </a:srgbClr>
              </a:gs>
              <a:gs pos="100000">
                <a:srgbClr val="DB782B">
                  <a:shade val="100000"/>
                  <a:satMod val="115000"/>
                </a:srgbClr>
              </a:gs>
            </a:gsLst>
            <a:lin ang="10800000" scaled="1"/>
            <a:tileRect/>
          </a:gradFill>
          <a:ln w="25400" cap="flat" cmpd="sng" algn="ctr">
            <a:noFill/>
            <a:prstDash val="solid"/>
          </a:ln>
          <a:effectLst/>
        </p:spPr>
        <p:txBody>
          <a:bodyPr lIns="68577" tIns="34288" rIns="68577" bIns="34288" anchor="ctr"/>
          <a:p>
            <a:pPr marL="0" marR="0" lvl="0" indent="0" algn="ctr" defTabSz="913765" rtl="0" eaLnBrk="0" fontAlgn="base" latinLnBrk="0" hangingPunct="0">
              <a:lnSpc>
                <a:spcPct val="100000"/>
              </a:lnSpc>
              <a:spcBef>
                <a:spcPct val="0"/>
              </a:spcBef>
              <a:spcAft>
                <a:spcPct val="0"/>
              </a:spcAft>
              <a:buClrTx/>
              <a:buSzTx/>
              <a:buFontTx/>
              <a:buNone/>
              <a:defRPr/>
            </a:pPr>
            <a:r>
              <a:rPr kumimoji="0" lang="en-US" altLang="zh-CN"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mn-ea"/>
              </a:rPr>
              <a:t>3</a:t>
            </a:r>
            <a:endParaRPr kumimoji="0" lang="zh-CN" altLang="en-US"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mn-ea"/>
            </a:endParaRPr>
          </a:p>
        </p:txBody>
      </p:sp>
      <p:sp>
        <p:nvSpPr>
          <p:cNvPr id="16" name="矩形 15"/>
          <p:cNvSpPr/>
          <p:nvPr/>
        </p:nvSpPr>
        <p:spPr>
          <a:xfrm>
            <a:off x="1292225" y="5026025"/>
            <a:ext cx="460375" cy="496888"/>
          </a:xfrm>
          <a:prstGeom prst="rect">
            <a:avLst/>
          </a:prstGeom>
          <a:gradFill flip="none" rotWithShape="1">
            <a:gsLst>
              <a:gs pos="0">
                <a:srgbClr val="DB782B">
                  <a:shade val="30000"/>
                  <a:satMod val="115000"/>
                </a:srgbClr>
              </a:gs>
              <a:gs pos="50000">
                <a:srgbClr val="DB782B">
                  <a:shade val="67500"/>
                  <a:satMod val="115000"/>
                </a:srgbClr>
              </a:gs>
              <a:gs pos="100000">
                <a:srgbClr val="DB782B">
                  <a:shade val="100000"/>
                  <a:satMod val="115000"/>
                </a:srgbClr>
              </a:gs>
            </a:gsLst>
            <a:lin ang="10800000" scaled="1"/>
            <a:tileRect/>
          </a:gradFill>
          <a:ln w="25400" cap="flat" cmpd="sng" algn="ctr">
            <a:noFill/>
            <a:prstDash val="solid"/>
          </a:ln>
          <a:effectLst/>
        </p:spPr>
        <p:txBody>
          <a:bodyPr lIns="68577" tIns="34288" rIns="68577" bIns="34288" anchor="ctr"/>
          <a:p>
            <a:pPr marL="0" marR="0" lvl="0" indent="0" algn="ctr" defTabSz="913765" rtl="0" eaLnBrk="0" fontAlgn="base" latinLnBrk="0" hangingPunct="0">
              <a:lnSpc>
                <a:spcPct val="100000"/>
              </a:lnSpc>
              <a:spcBef>
                <a:spcPct val="0"/>
              </a:spcBef>
              <a:spcAft>
                <a:spcPct val="0"/>
              </a:spcAft>
              <a:buClrTx/>
              <a:buSzTx/>
              <a:buFontTx/>
              <a:buNone/>
              <a:defRPr/>
            </a:pPr>
            <a:r>
              <a:rPr kumimoji="0" lang="en-US" altLang="zh-CN"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mn-ea"/>
              </a:rPr>
              <a:t>4</a:t>
            </a:r>
            <a:endParaRPr kumimoji="0" lang="zh-CN" altLang="en-US"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mn-ea"/>
            </a:endParaRPr>
          </a:p>
        </p:txBody>
      </p:sp>
      <p:sp>
        <p:nvSpPr>
          <p:cNvPr id="18" name="矩形 17"/>
          <p:cNvSpPr/>
          <p:nvPr/>
        </p:nvSpPr>
        <p:spPr>
          <a:xfrm>
            <a:off x="1292225" y="5749925"/>
            <a:ext cx="460375" cy="496888"/>
          </a:xfrm>
          <a:prstGeom prst="rect">
            <a:avLst/>
          </a:prstGeom>
          <a:gradFill flip="none" rotWithShape="1">
            <a:gsLst>
              <a:gs pos="0">
                <a:srgbClr val="DB782B">
                  <a:shade val="30000"/>
                  <a:satMod val="115000"/>
                </a:srgbClr>
              </a:gs>
              <a:gs pos="50000">
                <a:srgbClr val="DB782B">
                  <a:shade val="67500"/>
                  <a:satMod val="115000"/>
                </a:srgbClr>
              </a:gs>
              <a:gs pos="100000">
                <a:srgbClr val="DB782B">
                  <a:shade val="100000"/>
                  <a:satMod val="115000"/>
                </a:srgbClr>
              </a:gs>
            </a:gsLst>
            <a:lin ang="10800000" scaled="1"/>
            <a:tileRect/>
          </a:gradFill>
          <a:ln w="25400" cap="flat" cmpd="sng" algn="ctr">
            <a:noFill/>
            <a:prstDash val="solid"/>
          </a:ln>
          <a:effectLst/>
        </p:spPr>
        <p:txBody>
          <a:bodyPr lIns="68577" tIns="34288" rIns="68577" bIns="34288" anchor="ctr"/>
          <a:p>
            <a:pPr marL="0" marR="0" lvl="0" indent="0" algn="ctr" defTabSz="913765" rtl="0" eaLnBrk="0" fontAlgn="base" latinLnBrk="0" hangingPunct="0">
              <a:lnSpc>
                <a:spcPct val="100000"/>
              </a:lnSpc>
              <a:spcBef>
                <a:spcPct val="0"/>
              </a:spcBef>
              <a:spcAft>
                <a:spcPct val="0"/>
              </a:spcAft>
              <a:buClrTx/>
              <a:buSzTx/>
              <a:buFontTx/>
              <a:buNone/>
              <a:defRPr/>
            </a:pPr>
            <a:r>
              <a:rPr kumimoji="0" lang="en-US" altLang="zh-CN"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mn-ea"/>
              </a:rPr>
              <a:t>5</a:t>
            </a:r>
            <a:endParaRPr kumimoji="0" lang="zh-CN" altLang="en-US" sz="2400" b="1" i="0" u="none" strike="noStrike" kern="0" cap="none" spc="0" normalizeH="0" baseline="0" noProof="0" dirty="0">
              <a:ln>
                <a:noFill/>
              </a:ln>
              <a:solidFill>
                <a:sysClr val="window" lastClr="FFFFFF"/>
              </a:solidFill>
              <a:effectLst/>
              <a:uLnTx/>
              <a:uFillTx/>
              <a:latin typeface="Arial" panose="020B0604020202020204" pitchFamily="34" charset="0"/>
              <a:ea typeface="宋体" panose="02010600030101010101" pitchFamily="2"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t>第一节 建设现代经济体系</a:t>
            </a:r>
            <a:endParaRPr lang="zh-CN" altLang="en-US"/>
          </a:p>
        </p:txBody>
      </p:sp>
      <p:sp>
        <p:nvSpPr>
          <p:cNvPr id="3" name="内容占位符 2"/>
          <p:cNvSpPr>
            <a:spLocks noGrp="1"/>
          </p:cNvSpPr>
          <p:nvPr>
            <p:ph idx="1"/>
          </p:nvPr>
        </p:nvSpPr>
        <p:spPr>
          <a:xfrm>
            <a:off x="203835" y="2320925"/>
            <a:ext cx="8585835" cy="3662045"/>
          </a:xfrm>
        </p:spPr>
        <p:txBody>
          <a:bodyPr/>
          <a:p>
            <a:pPr>
              <a:lnSpc>
                <a:spcPct val="190000"/>
              </a:lnSpc>
            </a:pPr>
            <a:r>
              <a:rPr lang="zh-CN" altLang="en-US"/>
              <a:t>       十九大报告：我国经济已由</a:t>
            </a:r>
            <a:r>
              <a:rPr lang="zh-CN" altLang="en-US" b="1">
                <a:solidFill>
                  <a:srgbClr val="FF0000"/>
                </a:solidFill>
              </a:rPr>
              <a:t>高速增长阶段转向高质量发展</a:t>
            </a:r>
            <a:r>
              <a:rPr lang="zh-CN" altLang="en-US"/>
              <a:t>阶段，正处在</a:t>
            </a:r>
            <a:r>
              <a:rPr lang="zh-CN" altLang="en-US" b="1">
                <a:solidFill>
                  <a:srgbClr val="FF0000"/>
                </a:solidFill>
              </a:rPr>
              <a:t>转变发展方式、优化经济结构、转换增长动力</a:t>
            </a:r>
            <a:r>
              <a:rPr lang="zh-CN" altLang="en-US"/>
              <a:t>的攻关期，</a:t>
            </a:r>
            <a:r>
              <a:rPr lang="zh-CN" altLang="en-US" b="1">
                <a:solidFill>
                  <a:schemeClr val="accent2">
                    <a:lumMod val="75000"/>
                  </a:schemeClr>
                </a:solidFill>
              </a:rPr>
              <a:t>建设现代化经济体系</a:t>
            </a:r>
            <a:r>
              <a:rPr lang="zh-CN" altLang="en-US"/>
              <a:t>是跨越关口的迫切要求和我国发展的战略目标。现代化经济体系建设问题的提出，是</a:t>
            </a:r>
            <a:r>
              <a:rPr lang="zh-CN" altLang="en-US" b="1">
                <a:solidFill>
                  <a:schemeClr val="accent2">
                    <a:lumMod val="75000"/>
                  </a:schemeClr>
                </a:solidFill>
              </a:rPr>
              <a:t>市场经济体制</a:t>
            </a:r>
            <a:r>
              <a:rPr lang="zh-CN" altLang="en-US"/>
              <a:t>的确立为前提和基础的。</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6385" y="1315085"/>
            <a:ext cx="4766310" cy="497840"/>
          </a:xfrm>
        </p:spPr>
        <p:txBody>
          <a:bodyPr/>
          <a:p>
            <a:r>
              <a:rPr lang="en-US" altLang="zh-CN" sz="2400"/>
              <a:t>1</a:t>
            </a:r>
            <a:r>
              <a:rPr lang="zh-CN" altLang="en-US" sz="2400"/>
              <a:t>、人民民主专政是我国的国体</a:t>
            </a:r>
            <a:endParaRPr lang="zh-CN" altLang="en-US" sz="2400"/>
          </a:p>
        </p:txBody>
      </p:sp>
      <p:sp>
        <p:nvSpPr>
          <p:cNvPr id="83971" name="文本框 1"/>
          <p:cNvSpPr txBox="1"/>
          <p:nvPr/>
        </p:nvSpPr>
        <p:spPr>
          <a:xfrm>
            <a:off x="804228" y="2096453"/>
            <a:ext cx="7534275" cy="460375"/>
          </a:xfrm>
          <a:prstGeom prst="rect">
            <a:avLst/>
          </a:prstGeom>
          <a:noFill/>
          <a:ln w="9525">
            <a:noFill/>
          </a:ln>
        </p:spPr>
        <p:txBody>
          <a:bodyPr>
            <a:spAutoFit/>
          </a:bodyPr>
          <a:p>
            <a:pPr algn="ctr"/>
            <a:r>
              <a:rPr lang="zh-CN" altLang="en-US" sz="2400" dirty="0">
                <a:solidFill>
                  <a:schemeClr val="tx2"/>
                </a:solidFill>
                <a:latin typeface="微软雅黑" panose="020B0503020204020204" charset="-122"/>
                <a:ea typeface="微软雅黑" panose="020B0503020204020204" charset="-122"/>
                <a:sym typeface="黑体" panose="02010609060101010101" pitchFamily="49" charset="-122"/>
              </a:rPr>
              <a:t>我国现阶段的人民民主专政实质上是无产阶级专政</a:t>
            </a:r>
            <a:endParaRPr lang="zh-CN" altLang="en-US" sz="2400" dirty="0">
              <a:solidFill>
                <a:schemeClr val="tx2"/>
              </a:solidFill>
              <a:latin typeface="微软雅黑" panose="020B0503020204020204" charset="-122"/>
              <a:ea typeface="微软雅黑" panose="020B0503020204020204" charset="-122"/>
              <a:sym typeface="黑体" panose="02010609060101010101" pitchFamily="49" charset="-122"/>
            </a:endParaRPr>
          </a:p>
        </p:txBody>
      </p:sp>
      <p:sp>
        <p:nvSpPr>
          <p:cNvPr id="10" name="任意多边形 9"/>
          <p:cNvSpPr/>
          <p:nvPr/>
        </p:nvSpPr>
        <p:spPr>
          <a:xfrm>
            <a:off x="286385" y="3039745"/>
            <a:ext cx="2726055" cy="2132330"/>
          </a:xfrm>
          <a:custGeom>
            <a:avLst/>
            <a:gdLst>
              <a:gd name="connsiteX0" fmla="*/ 0 w 1836722"/>
              <a:gd name="connsiteY0" fmla="*/ 151491 h 1514911"/>
              <a:gd name="connsiteX1" fmla="*/ 151491 w 1836722"/>
              <a:gd name="connsiteY1" fmla="*/ 0 h 1514911"/>
              <a:gd name="connsiteX2" fmla="*/ 1685231 w 1836722"/>
              <a:gd name="connsiteY2" fmla="*/ 0 h 1514911"/>
              <a:gd name="connsiteX3" fmla="*/ 1836722 w 1836722"/>
              <a:gd name="connsiteY3" fmla="*/ 151491 h 1514911"/>
              <a:gd name="connsiteX4" fmla="*/ 1836722 w 1836722"/>
              <a:gd name="connsiteY4" fmla="*/ 1363420 h 1514911"/>
              <a:gd name="connsiteX5" fmla="*/ 1685231 w 1836722"/>
              <a:gd name="connsiteY5" fmla="*/ 1514911 h 1514911"/>
              <a:gd name="connsiteX6" fmla="*/ 151491 w 1836722"/>
              <a:gd name="connsiteY6" fmla="*/ 1514911 h 1514911"/>
              <a:gd name="connsiteX7" fmla="*/ 0 w 1836722"/>
              <a:gd name="connsiteY7" fmla="*/ 1363420 h 1514911"/>
              <a:gd name="connsiteX8" fmla="*/ 0 w 1836722"/>
              <a:gd name="connsiteY8" fmla="*/ 151491 h 151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6722" h="1514911">
                <a:moveTo>
                  <a:pt x="0" y="151491"/>
                </a:moveTo>
                <a:cubicBezTo>
                  <a:pt x="0" y="67825"/>
                  <a:pt x="67825" y="0"/>
                  <a:pt x="151491" y="0"/>
                </a:cubicBezTo>
                <a:lnTo>
                  <a:pt x="1685231" y="0"/>
                </a:lnTo>
                <a:cubicBezTo>
                  <a:pt x="1768897" y="0"/>
                  <a:pt x="1836722" y="67825"/>
                  <a:pt x="1836722" y="151491"/>
                </a:cubicBezTo>
                <a:lnTo>
                  <a:pt x="1836722" y="1363420"/>
                </a:lnTo>
                <a:cubicBezTo>
                  <a:pt x="1836722" y="1447086"/>
                  <a:pt x="1768897" y="1514911"/>
                  <a:pt x="1685231" y="1514911"/>
                </a:cubicBezTo>
                <a:lnTo>
                  <a:pt x="151491" y="1514911"/>
                </a:lnTo>
                <a:cubicBezTo>
                  <a:pt x="67825" y="1514911"/>
                  <a:pt x="0" y="1447086"/>
                  <a:pt x="0" y="1363420"/>
                </a:cubicBezTo>
                <a:lnTo>
                  <a:pt x="0" y="151491"/>
                </a:lnTo>
                <a:close/>
              </a:path>
            </a:pathLst>
          </a:custGeom>
          <a:solidFill>
            <a:srgbClr val="FFFFFF">
              <a:alpha val="90000"/>
            </a:srgbClr>
          </a:solidFill>
          <a:ln>
            <a:solidFill>
              <a:srgbClr val="E39A5B"/>
            </a:solidFill>
          </a:ln>
        </p:spPr>
        <p:style>
          <a:lnRef idx="2">
            <a:srgbClr val="4472C4">
              <a:hueOff val="0"/>
              <a:satOff val="0"/>
              <a:lumOff val="0"/>
              <a:alphaOff val="0"/>
            </a:srgbClr>
          </a:lnRef>
          <a:fillRef idx="1">
            <a:sysClr val="window" lastClr="FFFFFF">
              <a:alpha val="90000"/>
              <a:hueOff val="0"/>
              <a:satOff val="0"/>
              <a:lumOff val="0"/>
              <a:alphaOff val="0"/>
            </a:sysClr>
          </a:fillRef>
          <a:effectRef idx="0">
            <a:sysClr val="window" lastClr="FFFFFF">
              <a:alpha val="90000"/>
              <a:hueOff val="0"/>
              <a:satOff val="0"/>
              <a:lumOff val="0"/>
              <a:alphaOff val="0"/>
            </a:sysClr>
          </a:effectRef>
          <a:fontRef idx="minor">
            <a:sysClr val="windowText" lastClr="000000">
              <a:hueOff val="0"/>
              <a:satOff val="0"/>
              <a:lumOff val="0"/>
              <a:alphaOff val="0"/>
            </a:sysClr>
          </a:fontRef>
        </p:style>
        <p:txBody>
          <a:bodyPr lIns="180000" tIns="180000" rIns="180000" bIns="180000" anchor="ctr"/>
          <a:p>
            <a:pPr marL="0" marR="0" lvl="1" indent="0" algn="just" defTabSz="711200" rtl="0" eaLnBrk="0" fontAlgn="base" latinLnBrk="0" hangingPunct="0">
              <a:lnSpc>
                <a:spcPct val="100000"/>
              </a:lnSpc>
              <a:spcBef>
                <a:spcPct val="0"/>
              </a:spcBef>
              <a:spcAft>
                <a:spcPct val="1500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sym typeface="黑体" panose="02010609060101010101" pitchFamily="49" charset="-122"/>
              </a:rPr>
              <a:t>工人阶级为领导，工农联盟为基础，绝大多数人享有民主</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p:txBody>
      </p:sp>
      <p:sp>
        <p:nvSpPr>
          <p:cNvPr id="12" name="任意多边形 11"/>
          <p:cNvSpPr/>
          <p:nvPr/>
        </p:nvSpPr>
        <p:spPr>
          <a:xfrm>
            <a:off x="1011238" y="5071745"/>
            <a:ext cx="1631950" cy="565150"/>
          </a:xfrm>
          <a:custGeom>
            <a:avLst/>
            <a:gdLst>
              <a:gd name="connsiteX0" fmla="*/ 0 w 1632641"/>
              <a:gd name="connsiteY0" fmla="*/ 64925 h 649247"/>
              <a:gd name="connsiteX1" fmla="*/ 64925 w 1632641"/>
              <a:gd name="connsiteY1" fmla="*/ 0 h 649247"/>
              <a:gd name="connsiteX2" fmla="*/ 1567716 w 1632641"/>
              <a:gd name="connsiteY2" fmla="*/ 0 h 649247"/>
              <a:gd name="connsiteX3" fmla="*/ 1632641 w 1632641"/>
              <a:gd name="connsiteY3" fmla="*/ 64925 h 649247"/>
              <a:gd name="connsiteX4" fmla="*/ 1632641 w 1632641"/>
              <a:gd name="connsiteY4" fmla="*/ 584322 h 649247"/>
              <a:gd name="connsiteX5" fmla="*/ 1567716 w 1632641"/>
              <a:gd name="connsiteY5" fmla="*/ 649247 h 649247"/>
              <a:gd name="connsiteX6" fmla="*/ 64925 w 1632641"/>
              <a:gd name="connsiteY6" fmla="*/ 649247 h 649247"/>
              <a:gd name="connsiteX7" fmla="*/ 0 w 1632641"/>
              <a:gd name="connsiteY7" fmla="*/ 584322 h 649247"/>
              <a:gd name="connsiteX8" fmla="*/ 0 w 1632641"/>
              <a:gd name="connsiteY8" fmla="*/ 64925 h 64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2641" h="649247">
                <a:moveTo>
                  <a:pt x="0" y="64925"/>
                </a:moveTo>
                <a:cubicBezTo>
                  <a:pt x="0" y="29068"/>
                  <a:pt x="29068" y="0"/>
                  <a:pt x="64925" y="0"/>
                </a:cubicBezTo>
                <a:lnTo>
                  <a:pt x="1567716" y="0"/>
                </a:lnTo>
                <a:cubicBezTo>
                  <a:pt x="1603573" y="0"/>
                  <a:pt x="1632641" y="29068"/>
                  <a:pt x="1632641" y="64925"/>
                </a:cubicBezTo>
                <a:lnTo>
                  <a:pt x="1632641" y="584322"/>
                </a:lnTo>
                <a:cubicBezTo>
                  <a:pt x="1632641" y="620179"/>
                  <a:pt x="1603573" y="649247"/>
                  <a:pt x="1567716" y="649247"/>
                </a:cubicBezTo>
                <a:lnTo>
                  <a:pt x="64925" y="649247"/>
                </a:lnTo>
                <a:cubicBezTo>
                  <a:pt x="29068" y="649247"/>
                  <a:pt x="0" y="620179"/>
                  <a:pt x="0" y="584322"/>
                </a:cubicBezTo>
                <a:lnTo>
                  <a:pt x="0" y="64925"/>
                </a:lnTo>
                <a:close/>
              </a:path>
            </a:pathLst>
          </a:custGeom>
          <a:solidFill>
            <a:srgbClr val="B66508"/>
          </a:solidFill>
          <a:ln>
            <a:noFill/>
          </a:ln>
        </p:spPr>
        <p:style>
          <a:lnRef idx="2">
            <a:sysClr val="window" lastClr="FFFFFF">
              <a:hueOff val="0"/>
              <a:satOff val="0"/>
              <a:lumOff val="0"/>
              <a:alphaOff val="0"/>
            </a:sysClr>
          </a:lnRef>
          <a:fillRef idx="1">
            <a:srgbClr val="4472C4">
              <a:hueOff val="0"/>
              <a:satOff val="0"/>
              <a:lumOff val="0"/>
              <a:alphaOff val="0"/>
            </a:srgbClr>
          </a:fillRef>
          <a:effectRef idx="0">
            <a:srgbClr val="4472C4">
              <a:hueOff val="0"/>
              <a:satOff val="0"/>
              <a:lumOff val="0"/>
              <a:alphaOff val="0"/>
            </a:srgbClr>
          </a:effectRef>
          <a:fontRef idx="minor">
            <a:sysClr val="window" lastClr="FFFFFF"/>
          </a:fontRef>
        </p:style>
        <p:txBody>
          <a:bodyPr lIns="53306" tIns="41876" rIns="53306" bIns="41876" anchor="ctr"/>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2400"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sym typeface="黑体" panose="02010609060101010101" pitchFamily="49" charset="-122"/>
              </a:rPr>
              <a:t>性质相同</a:t>
            </a:r>
            <a:endParaRPr kumimoji="0" lang="zh-CN" altLang="en-US" sz="2400"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endParaRPr>
          </a:p>
        </p:txBody>
      </p:sp>
      <p:sp>
        <p:nvSpPr>
          <p:cNvPr id="13" name="任意多边形 12"/>
          <p:cNvSpPr/>
          <p:nvPr/>
        </p:nvSpPr>
        <p:spPr>
          <a:xfrm>
            <a:off x="3287713" y="3039745"/>
            <a:ext cx="2586038" cy="2132013"/>
          </a:xfrm>
          <a:custGeom>
            <a:avLst/>
            <a:gdLst>
              <a:gd name="connsiteX0" fmla="*/ 0 w 1836722"/>
              <a:gd name="connsiteY0" fmla="*/ 151491 h 1514911"/>
              <a:gd name="connsiteX1" fmla="*/ 151491 w 1836722"/>
              <a:gd name="connsiteY1" fmla="*/ 0 h 1514911"/>
              <a:gd name="connsiteX2" fmla="*/ 1685231 w 1836722"/>
              <a:gd name="connsiteY2" fmla="*/ 0 h 1514911"/>
              <a:gd name="connsiteX3" fmla="*/ 1836722 w 1836722"/>
              <a:gd name="connsiteY3" fmla="*/ 151491 h 1514911"/>
              <a:gd name="connsiteX4" fmla="*/ 1836722 w 1836722"/>
              <a:gd name="connsiteY4" fmla="*/ 1363420 h 1514911"/>
              <a:gd name="connsiteX5" fmla="*/ 1685231 w 1836722"/>
              <a:gd name="connsiteY5" fmla="*/ 1514911 h 1514911"/>
              <a:gd name="connsiteX6" fmla="*/ 151491 w 1836722"/>
              <a:gd name="connsiteY6" fmla="*/ 1514911 h 1514911"/>
              <a:gd name="connsiteX7" fmla="*/ 0 w 1836722"/>
              <a:gd name="connsiteY7" fmla="*/ 1363420 h 1514911"/>
              <a:gd name="connsiteX8" fmla="*/ 0 w 1836722"/>
              <a:gd name="connsiteY8" fmla="*/ 151491 h 151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6722" h="1514911">
                <a:moveTo>
                  <a:pt x="0" y="151491"/>
                </a:moveTo>
                <a:cubicBezTo>
                  <a:pt x="0" y="67825"/>
                  <a:pt x="67825" y="0"/>
                  <a:pt x="151491" y="0"/>
                </a:cubicBezTo>
                <a:lnTo>
                  <a:pt x="1685231" y="0"/>
                </a:lnTo>
                <a:cubicBezTo>
                  <a:pt x="1768897" y="0"/>
                  <a:pt x="1836722" y="67825"/>
                  <a:pt x="1836722" y="151491"/>
                </a:cubicBezTo>
                <a:lnTo>
                  <a:pt x="1836722" y="1363420"/>
                </a:lnTo>
                <a:cubicBezTo>
                  <a:pt x="1836722" y="1447086"/>
                  <a:pt x="1768897" y="1514911"/>
                  <a:pt x="1685231" y="1514911"/>
                </a:cubicBezTo>
                <a:lnTo>
                  <a:pt x="151491" y="1514911"/>
                </a:lnTo>
                <a:cubicBezTo>
                  <a:pt x="67825" y="1514911"/>
                  <a:pt x="0" y="1447086"/>
                  <a:pt x="0" y="1363420"/>
                </a:cubicBezTo>
                <a:lnTo>
                  <a:pt x="0" y="151491"/>
                </a:lnTo>
                <a:close/>
              </a:path>
            </a:pathLst>
          </a:custGeom>
          <a:solidFill>
            <a:srgbClr val="FFFFFF">
              <a:alpha val="90000"/>
            </a:srgbClr>
          </a:solidFill>
          <a:ln>
            <a:solidFill>
              <a:srgbClr val="E39A5B"/>
            </a:solidFill>
          </a:ln>
        </p:spPr>
        <p:style>
          <a:lnRef idx="2">
            <a:srgbClr val="4472C4">
              <a:hueOff val="0"/>
              <a:satOff val="0"/>
              <a:lumOff val="0"/>
              <a:alphaOff val="0"/>
            </a:srgbClr>
          </a:lnRef>
          <a:fillRef idx="1">
            <a:sysClr val="window" lastClr="FFFFFF">
              <a:alpha val="90000"/>
              <a:hueOff val="0"/>
              <a:satOff val="0"/>
              <a:lumOff val="0"/>
              <a:alphaOff val="0"/>
            </a:sysClr>
          </a:fillRef>
          <a:effectRef idx="0">
            <a:sysClr val="window" lastClr="FFFFFF">
              <a:alpha val="90000"/>
              <a:hueOff val="0"/>
              <a:satOff val="0"/>
              <a:lumOff val="0"/>
              <a:alphaOff val="0"/>
            </a:sysClr>
          </a:effectRef>
          <a:fontRef idx="minor">
            <a:sysClr val="windowText" lastClr="000000">
              <a:hueOff val="0"/>
              <a:satOff val="0"/>
              <a:lumOff val="0"/>
              <a:alphaOff val="0"/>
            </a:sysClr>
          </a:fontRef>
        </p:style>
        <p:txBody>
          <a:bodyPr lIns="180000" tIns="180000" rIns="180000" bIns="180000"/>
          <a:p>
            <a:pPr marL="0" marR="0" lvl="1" indent="0" algn="just" defTabSz="711200" rtl="0" eaLnBrk="0" fontAlgn="base" latinLnBrk="0" hangingPunct="0">
              <a:lnSpc>
                <a:spcPct val="90000"/>
              </a:lnSpc>
              <a:spcBef>
                <a:spcPct val="0"/>
              </a:spcBef>
              <a:spcAft>
                <a:spcPct val="15000"/>
              </a:spcAft>
              <a:buClrTx/>
              <a:buSzTx/>
              <a:buFontTx/>
              <a:buNone/>
              <a:defRPr/>
            </a:pPr>
            <a:endParaRPr kumimoji="0" lang="en-US" altLang="zh-CN"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sym typeface="黑体" panose="02010609060101010101" pitchFamily="49" charset="-122"/>
            </a:endParaRPr>
          </a:p>
          <a:p>
            <a:pPr marL="0" marR="0" lvl="1" indent="0" algn="just" defTabSz="711200" rtl="0" eaLnBrk="0" fontAlgn="base" latinLnBrk="0" hangingPunct="0">
              <a:lnSpc>
                <a:spcPct val="90000"/>
              </a:lnSpc>
              <a:spcBef>
                <a:spcPct val="0"/>
              </a:spcBef>
              <a:spcAft>
                <a:spcPct val="1500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sym typeface="黑体" panose="02010609060101010101" pitchFamily="49" charset="-122"/>
              </a:rPr>
              <a:t>巩固和发展社会主义制度，领导和组织全面的社会主义建设</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p:txBody>
      </p:sp>
      <p:sp>
        <p:nvSpPr>
          <p:cNvPr id="15" name="任意多边形 14"/>
          <p:cNvSpPr/>
          <p:nvPr/>
        </p:nvSpPr>
        <p:spPr>
          <a:xfrm>
            <a:off x="3763963" y="2841308"/>
            <a:ext cx="1633538" cy="500063"/>
          </a:xfrm>
          <a:custGeom>
            <a:avLst/>
            <a:gdLst>
              <a:gd name="connsiteX0" fmla="*/ 0 w 1632641"/>
              <a:gd name="connsiteY0" fmla="*/ 64925 h 649247"/>
              <a:gd name="connsiteX1" fmla="*/ 64925 w 1632641"/>
              <a:gd name="connsiteY1" fmla="*/ 0 h 649247"/>
              <a:gd name="connsiteX2" fmla="*/ 1567716 w 1632641"/>
              <a:gd name="connsiteY2" fmla="*/ 0 h 649247"/>
              <a:gd name="connsiteX3" fmla="*/ 1632641 w 1632641"/>
              <a:gd name="connsiteY3" fmla="*/ 64925 h 649247"/>
              <a:gd name="connsiteX4" fmla="*/ 1632641 w 1632641"/>
              <a:gd name="connsiteY4" fmla="*/ 584322 h 649247"/>
              <a:gd name="connsiteX5" fmla="*/ 1567716 w 1632641"/>
              <a:gd name="connsiteY5" fmla="*/ 649247 h 649247"/>
              <a:gd name="connsiteX6" fmla="*/ 64925 w 1632641"/>
              <a:gd name="connsiteY6" fmla="*/ 649247 h 649247"/>
              <a:gd name="connsiteX7" fmla="*/ 0 w 1632641"/>
              <a:gd name="connsiteY7" fmla="*/ 584322 h 649247"/>
              <a:gd name="connsiteX8" fmla="*/ 0 w 1632641"/>
              <a:gd name="connsiteY8" fmla="*/ 64925 h 64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2641" h="649247">
                <a:moveTo>
                  <a:pt x="0" y="64925"/>
                </a:moveTo>
                <a:cubicBezTo>
                  <a:pt x="0" y="29068"/>
                  <a:pt x="29068" y="0"/>
                  <a:pt x="64925" y="0"/>
                </a:cubicBezTo>
                <a:lnTo>
                  <a:pt x="1567716" y="0"/>
                </a:lnTo>
                <a:cubicBezTo>
                  <a:pt x="1603573" y="0"/>
                  <a:pt x="1632641" y="29068"/>
                  <a:pt x="1632641" y="64925"/>
                </a:cubicBezTo>
                <a:lnTo>
                  <a:pt x="1632641" y="584322"/>
                </a:lnTo>
                <a:cubicBezTo>
                  <a:pt x="1632641" y="620179"/>
                  <a:pt x="1603573" y="649247"/>
                  <a:pt x="1567716" y="649247"/>
                </a:cubicBezTo>
                <a:lnTo>
                  <a:pt x="64925" y="649247"/>
                </a:lnTo>
                <a:cubicBezTo>
                  <a:pt x="29068" y="649247"/>
                  <a:pt x="0" y="620179"/>
                  <a:pt x="0" y="584322"/>
                </a:cubicBezTo>
                <a:lnTo>
                  <a:pt x="0" y="64925"/>
                </a:lnTo>
                <a:close/>
              </a:path>
            </a:pathLst>
          </a:custGeom>
          <a:solidFill>
            <a:srgbClr val="B66508"/>
          </a:solidFill>
          <a:ln>
            <a:noFill/>
          </a:ln>
        </p:spPr>
        <p:style>
          <a:lnRef idx="2">
            <a:sysClr val="window" lastClr="FFFFFF">
              <a:hueOff val="0"/>
              <a:satOff val="0"/>
              <a:lumOff val="0"/>
              <a:alphaOff val="0"/>
            </a:sysClr>
          </a:lnRef>
          <a:fillRef idx="1">
            <a:srgbClr val="4472C4">
              <a:hueOff val="0"/>
              <a:satOff val="0"/>
              <a:lumOff val="0"/>
              <a:alphaOff val="0"/>
            </a:srgbClr>
          </a:fillRef>
          <a:effectRef idx="0">
            <a:srgbClr val="4472C4">
              <a:hueOff val="0"/>
              <a:satOff val="0"/>
              <a:lumOff val="0"/>
              <a:alphaOff val="0"/>
            </a:srgbClr>
          </a:effectRef>
          <a:fontRef idx="minor">
            <a:sysClr val="window" lastClr="FFFFFF"/>
          </a:fontRef>
        </p:style>
        <p:txBody>
          <a:bodyPr lIns="53306" tIns="41876" rIns="53306" bIns="41876" anchor="ctr"/>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2400"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sym typeface="黑体" panose="02010609060101010101" pitchFamily="49" charset="-122"/>
              </a:rPr>
              <a:t>职能相同</a:t>
            </a:r>
            <a:endParaRPr kumimoji="0" lang="zh-CN" altLang="en-US" sz="2400"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endParaRPr>
          </a:p>
        </p:txBody>
      </p:sp>
      <p:sp>
        <p:nvSpPr>
          <p:cNvPr id="16" name="任意多边形 15"/>
          <p:cNvSpPr/>
          <p:nvPr/>
        </p:nvSpPr>
        <p:spPr>
          <a:xfrm>
            <a:off x="6203950" y="3039745"/>
            <a:ext cx="2389188" cy="2132013"/>
          </a:xfrm>
          <a:custGeom>
            <a:avLst/>
            <a:gdLst>
              <a:gd name="connsiteX0" fmla="*/ 0 w 1836722"/>
              <a:gd name="connsiteY0" fmla="*/ 151491 h 1514911"/>
              <a:gd name="connsiteX1" fmla="*/ 151491 w 1836722"/>
              <a:gd name="connsiteY1" fmla="*/ 0 h 1514911"/>
              <a:gd name="connsiteX2" fmla="*/ 1685231 w 1836722"/>
              <a:gd name="connsiteY2" fmla="*/ 0 h 1514911"/>
              <a:gd name="connsiteX3" fmla="*/ 1836722 w 1836722"/>
              <a:gd name="connsiteY3" fmla="*/ 151491 h 1514911"/>
              <a:gd name="connsiteX4" fmla="*/ 1836722 w 1836722"/>
              <a:gd name="connsiteY4" fmla="*/ 1363420 h 1514911"/>
              <a:gd name="connsiteX5" fmla="*/ 1685231 w 1836722"/>
              <a:gd name="connsiteY5" fmla="*/ 1514911 h 1514911"/>
              <a:gd name="connsiteX6" fmla="*/ 151491 w 1836722"/>
              <a:gd name="connsiteY6" fmla="*/ 1514911 h 1514911"/>
              <a:gd name="connsiteX7" fmla="*/ 0 w 1836722"/>
              <a:gd name="connsiteY7" fmla="*/ 1363420 h 1514911"/>
              <a:gd name="connsiteX8" fmla="*/ 0 w 1836722"/>
              <a:gd name="connsiteY8" fmla="*/ 151491 h 151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6722" h="1514911">
                <a:moveTo>
                  <a:pt x="0" y="151491"/>
                </a:moveTo>
                <a:cubicBezTo>
                  <a:pt x="0" y="67825"/>
                  <a:pt x="67825" y="0"/>
                  <a:pt x="151491" y="0"/>
                </a:cubicBezTo>
                <a:lnTo>
                  <a:pt x="1685231" y="0"/>
                </a:lnTo>
                <a:cubicBezTo>
                  <a:pt x="1768897" y="0"/>
                  <a:pt x="1836722" y="67825"/>
                  <a:pt x="1836722" y="151491"/>
                </a:cubicBezTo>
                <a:lnTo>
                  <a:pt x="1836722" y="1363420"/>
                </a:lnTo>
                <a:cubicBezTo>
                  <a:pt x="1836722" y="1447086"/>
                  <a:pt x="1768897" y="1514911"/>
                  <a:pt x="1685231" y="1514911"/>
                </a:cubicBezTo>
                <a:lnTo>
                  <a:pt x="151491" y="1514911"/>
                </a:lnTo>
                <a:cubicBezTo>
                  <a:pt x="67825" y="1514911"/>
                  <a:pt x="0" y="1447086"/>
                  <a:pt x="0" y="1363420"/>
                </a:cubicBezTo>
                <a:lnTo>
                  <a:pt x="0" y="151491"/>
                </a:lnTo>
                <a:close/>
              </a:path>
            </a:pathLst>
          </a:custGeom>
          <a:solidFill>
            <a:srgbClr val="FFFFFF">
              <a:alpha val="90000"/>
            </a:srgbClr>
          </a:solidFill>
          <a:ln>
            <a:solidFill>
              <a:srgbClr val="E39A5B"/>
            </a:solidFill>
          </a:ln>
        </p:spPr>
        <p:style>
          <a:lnRef idx="2">
            <a:srgbClr val="4472C4">
              <a:hueOff val="0"/>
              <a:satOff val="0"/>
              <a:lumOff val="0"/>
              <a:alphaOff val="0"/>
            </a:srgbClr>
          </a:lnRef>
          <a:fillRef idx="1">
            <a:sysClr val="window" lastClr="FFFFFF">
              <a:alpha val="90000"/>
              <a:hueOff val="0"/>
              <a:satOff val="0"/>
              <a:lumOff val="0"/>
              <a:alphaOff val="0"/>
            </a:sysClr>
          </a:fillRef>
          <a:effectRef idx="0">
            <a:sysClr val="window" lastClr="FFFFFF">
              <a:alpha val="90000"/>
              <a:hueOff val="0"/>
              <a:satOff val="0"/>
              <a:lumOff val="0"/>
              <a:alphaOff val="0"/>
            </a:sysClr>
          </a:effectRef>
          <a:fontRef idx="minor">
            <a:sysClr val="windowText" lastClr="000000">
              <a:hueOff val="0"/>
              <a:satOff val="0"/>
              <a:lumOff val="0"/>
              <a:alphaOff val="0"/>
            </a:sysClr>
          </a:fontRef>
        </p:style>
        <p:txBody>
          <a:bodyPr lIns="180000" tIns="180000" rIns="180000" bIns="180000"/>
          <a:p>
            <a:pPr marL="0" marR="0" lvl="1" indent="0" algn="just" defTabSz="711200" rtl="0" eaLnBrk="0" fontAlgn="base" latinLnBrk="0" hangingPunct="0">
              <a:lnSpc>
                <a:spcPct val="100000"/>
              </a:lnSpc>
              <a:spcBef>
                <a:spcPct val="0"/>
              </a:spcBef>
              <a:spcAft>
                <a:spcPct val="15000"/>
              </a:spcAft>
              <a:buClrTx/>
              <a:buSzTx/>
              <a:buFontTx/>
              <a:buNone/>
              <a:defRPr/>
            </a:pPr>
            <a:r>
              <a:rPr kumimoji="0" lang="zh-CN" altLang="en-US" sz="2400" b="0" i="0" u="none" strike="noStrike" kern="1200" cap="none" spc="0" normalizeH="0" baseline="0" noProof="0" dirty="0">
                <a:ln>
                  <a:noFill/>
                </a:ln>
                <a:solidFill>
                  <a:sysClr val="windowText" lastClr="000000"/>
                </a:solidFill>
                <a:effectLst/>
                <a:uLnTx/>
                <a:uFillTx/>
                <a:latin typeface="微软雅黑" panose="020B0503020204020204" charset="-122"/>
                <a:ea typeface="微软雅黑" panose="020B0503020204020204" charset="-122"/>
                <a:cs typeface="+mn-ea"/>
                <a:sym typeface="黑体" panose="02010609060101010101" pitchFamily="49" charset="-122"/>
              </a:rPr>
              <a:t>发展生产力，逐步消灭阶级差别，为未来过渡到共产主义创造条件</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endParaRPr>
          </a:p>
        </p:txBody>
      </p:sp>
      <p:sp>
        <p:nvSpPr>
          <p:cNvPr id="17" name="任意多边形 16"/>
          <p:cNvSpPr/>
          <p:nvPr/>
        </p:nvSpPr>
        <p:spPr>
          <a:xfrm>
            <a:off x="6383338" y="5071745"/>
            <a:ext cx="2209800" cy="565150"/>
          </a:xfrm>
          <a:custGeom>
            <a:avLst/>
            <a:gdLst>
              <a:gd name="connsiteX0" fmla="*/ 0 w 1632641"/>
              <a:gd name="connsiteY0" fmla="*/ 64925 h 649247"/>
              <a:gd name="connsiteX1" fmla="*/ 64925 w 1632641"/>
              <a:gd name="connsiteY1" fmla="*/ 0 h 649247"/>
              <a:gd name="connsiteX2" fmla="*/ 1567716 w 1632641"/>
              <a:gd name="connsiteY2" fmla="*/ 0 h 649247"/>
              <a:gd name="connsiteX3" fmla="*/ 1632641 w 1632641"/>
              <a:gd name="connsiteY3" fmla="*/ 64925 h 649247"/>
              <a:gd name="connsiteX4" fmla="*/ 1632641 w 1632641"/>
              <a:gd name="connsiteY4" fmla="*/ 584322 h 649247"/>
              <a:gd name="connsiteX5" fmla="*/ 1567716 w 1632641"/>
              <a:gd name="connsiteY5" fmla="*/ 649247 h 649247"/>
              <a:gd name="connsiteX6" fmla="*/ 64925 w 1632641"/>
              <a:gd name="connsiteY6" fmla="*/ 649247 h 649247"/>
              <a:gd name="connsiteX7" fmla="*/ 0 w 1632641"/>
              <a:gd name="connsiteY7" fmla="*/ 584322 h 649247"/>
              <a:gd name="connsiteX8" fmla="*/ 0 w 1632641"/>
              <a:gd name="connsiteY8" fmla="*/ 64925 h 64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2641" h="649247">
                <a:moveTo>
                  <a:pt x="0" y="64925"/>
                </a:moveTo>
                <a:cubicBezTo>
                  <a:pt x="0" y="29068"/>
                  <a:pt x="29068" y="0"/>
                  <a:pt x="64925" y="0"/>
                </a:cubicBezTo>
                <a:lnTo>
                  <a:pt x="1567716" y="0"/>
                </a:lnTo>
                <a:cubicBezTo>
                  <a:pt x="1603573" y="0"/>
                  <a:pt x="1632641" y="29068"/>
                  <a:pt x="1632641" y="64925"/>
                </a:cubicBezTo>
                <a:lnTo>
                  <a:pt x="1632641" y="584322"/>
                </a:lnTo>
                <a:cubicBezTo>
                  <a:pt x="1632641" y="620179"/>
                  <a:pt x="1603573" y="649247"/>
                  <a:pt x="1567716" y="649247"/>
                </a:cubicBezTo>
                <a:lnTo>
                  <a:pt x="64925" y="649247"/>
                </a:lnTo>
                <a:cubicBezTo>
                  <a:pt x="29068" y="649247"/>
                  <a:pt x="0" y="620179"/>
                  <a:pt x="0" y="584322"/>
                </a:cubicBezTo>
                <a:lnTo>
                  <a:pt x="0" y="64925"/>
                </a:lnTo>
                <a:close/>
              </a:path>
            </a:pathLst>
          </a:custGeom>
          <a:solidFill>
            <a:srgbClr val="B66508"/>
          </a:solidFill>
          <a:ln>
            <a:noFill/>
          </a:ln>
        </p:spPr>
        <p:style>
          <a:lnRef idx="2">
            <a:sysClr val="window" lastClr="FFFFFF">
              <a:hueOff val="0"/>
              <a:satOff val="0"/>
              <a:lumOff val="0"/>
              <a:alphaOff val="0"/>
            </a:sysClr>
          </a:lnRef>
          <a:fillRef idx="1">
            <a:srgbClr val="4472C4">
              <a:hueOff val="0"/>
              <a:satOff val="0"/>
              <a:lumOff val="0"/>
              <a:alphaOff val="0"/>
            </a:srgbClr>
          </a:fillRef>
          <a:effectRef idx="0">
            <a:srgbClr val="4472C4">
              <a:hueOff val="0"/>
              <a:satOff val="0"/>
              <a:lumOff val="0"/>
              <a:alphaOff val="0"/>
            </a:srgbClr>
          </a:effectRef>
          <a:fontRef idx="minor">
            <a:sysClr val="window" lastClr="FFFFFF"/>
          </a:fontRef>
        </p:style>
        <p:txBody>
          <a:bodyPr lIns="53306" tIns="41876" rIns="53306" bIns="41876" anchor="ctr"/>
          <a:p>
            <a:pPr marL="0" marR="0" lvl="0" indent="0" algn="ctr" defTabSz="800100" rtl="0" eaLnBrk="0" fontAlgn="base" latinLnBrk="0" hangingPunct="0">
              <a:lnSpc>
                <a:spcPct val="90000"/>
              </a:lnSpc>
              <a:spcBef>
                <a:spcPct val="0"/>
              </a:spcBef>
              <a:spcAft>
                <a:spcPct val="35000"/>
              </a:spcAft>
              <a:buClrTx/>
              <a:buSzTx/>
              <a:buFontTx/>
              <a:buNone/>
              <a:defRPr/>
            </a:pPr>
            <a:r>
              <a:rPr kumimoji="0" lang="zh-CN" altLang="en-US" sz="2400"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sym typeface="黑体" panose="02010609060101010101" pitchFamily="49" charset="-122"/>
              </a:rPr>
              <a:t>历史使命相同</a:t>
            </a:r>
            <a:endParaRPr kumimoji="0" lang="zh-CN" altLang="en-US" sz="2400" b="0" i="0" u="none" strike="noStrike" kern="1200" cap="none" spc="0" normalizeH="0" baseline="0" noProof="0" dirty="0">
              <a:ln>
                <a:noFill/>
              </a:ln>
              <a:solidFill>
                <a:sysClr val="window" lastClr="FFFFFF"/>
              </a:solidFill>
              <a:effectLst/>
              <a:uLnTx/>
              <a:uFillTx/>
              <a:latin typeface="微软雅黑" panose="020B0503020204020204" charset="-122"/>
              <a:ea typeface="微软雅黑" panose="020B0503020204020204" charset="-122"/>
              <a:cs typeface="+mn-ea"/>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5" name="任意多边形 15"/>
          <p:cNvSpPr/>
          <p:nvPr/>
        </p:nvSpPr>
        <p:spPr>
          <a:xfrm>
            <a:off x="212090" y="1337945"/>
            <a:ext cx="3028315" cy="652780"/>
          </a:xfrm>
          <a:custGeom>
            <a:avLst/>
            <a:gdLst>
              <a:gd name="txL" fmla="*/ 0 w 2088232"/>
              <a:gd name="txT" fmla="*/ 0 h 576064"/>
              <a:gd name="txR" fmla="*/ 2088232 w 2088232"/>
              <a:gd name="txB" fmla="*/ 576064 h 576064"/>
            </a:gdLst>
            <a:ahLst/>
            <a:cxnLst>
              <a:cxn ang="0">
                <a:pos x="44531488" y="5386816"/>
              </a:cxn>
              <a:cxn ang="0">
                <a:pos x="41844446" y="6248510"/>
              </a:cxn>
              <a:cxn ang="0">
                <a:pos x="44531488" y="7110172"/>
              </a:cxn>
              <a:cxn ang="0">
                <a:pos x="47218262" y="6248510"/>
              </a:cxn>
              <a:cxn ang="0">
                <a:pos x="44531488" y="5386816"/>
              </a:cxn>
              <a:cxn ang="0">
                <a:pos x="4094873" y="0"/>
              </a:cxn>
              <a:cxn ang="0">
                <a:pos x="84967667" y="0"/>
              </a:cxn>
              <a:cxn ang="0">
                <a:pos x="89062670" y="1313177"/>
              </a:cxn>
              <a:cxn ang="0">
                <a:pos x="89062670" y="6565812"/>
              </a:cxn>
              <a:cxn ang="0">
                <a:pos x="84967667" y="7878996"/>
              </a:cxn>
              <a:cxn ang="0">
                <a:pos x="4094873" y="7878996"/>
              </a:cxn>
              <a:cxn ang="0">
                <a:pos x="0" y="6565812"/>
              </a:cxn>
              <a:cxn ang="0">
                <a:pos x="0" y="1313177"/>
              </a:cxn>
              <a:cxn ang="0">
                <a:pos x="4094873" y="0"/>
              </a:cxn>
            </a:cxnLst>
            <a:rect l="txL" t="txT" r="txR" b="txB"/>
            <a:pathLst>
              <a:path w="2088232" h="576064">
                <a:moveTo>
                  <a:pt x="1044116" y="393851"/>
                </a:moveTo>
                <a:cubicBezTo>
                  <a:pt x="1009322" y="393851"/>
                  <a:pt x="981116" y="422057"/>
                  <a:pt x="981116" y="456851"/>
                </a:cubicBezTo>
                <a:cubicBezTo>
                  <a:pt x="981116" y="491645"/>
                  <a:pt x="1009322" y="519851"/>
                  <a:pt x="1044116" y="519851"/>
                </a:cubicBezTo>
                <a:cubicBezTo>
                  <a:pt x="1078910" y="519851"/>
                  <a:pt x="1107116" y="491645"/>
                  <a:pt x="1107116" y="456851"/>
                </a:cubicBezTo>
                <a:cubicBezTo>
                  <a:pt x="1107116" y="422057"/>
                  <a:pt x="1078910" y="393851"/>
                  <a:pt x="1044116" y="393851"/>
                </a:cubicBezTo>
                <a:close/>
                <a:moveTo>
                  <a:pt x="96013" y="0"/>
                </a:moveTo>
                <a:lnTo>
                  <a:pt x="1992219" y="0"/>
                </a:lnTo>
                <a:cubicBezTo>
                  <a:pt x="2045246" y="0"/>
                  <a:pt x="2088232" y="42986"/>
                  <a:pt x="2088232" y="96013"/>
                </a:cubicBezTo>
                <a:lnTo>
                  <a:pt x="2088232" y="480051"/>
                </a:lnTo>
                <a:cubicBezTo>
                  <a:pt x="2088232" y="533078"/>
                  <a:pt x="2045246" y="576064"/>
                  <a:pt x="1992219" y="576064"/>
                </a:cubicBezTo>
                <a:lnTo>
                  <a:pt x="96013" y="576064"/>
                </a:lnTo>
                <a:cubicBezTo>
                  <a:pt x="42986" y="576064"/>
                  <a:pt x="0" y="533078"/>
                  <a:pt x="0" y="480051"/>
                </a:cubicBezTo>
                <a:lnTo>
                  <a:pt x="0" y="96013"/>
                </a:lnTo>
                <a:cubicBezTo>
                  <a:pt x="0" y="42986"/>
                  <a:pt x="42986" y="0"/>
                  <a:pt x="96013" y="0"/>
                </a:cubicBezTo>
                <a:close/>
              </a:path>
            </a:pathLst>
          </a:custGeom>
          <a:solidFill>
            <a:srgbClr val="B66507"/>
          </a:solidFill>
          <a:ln w="9525">
            <a:noFill/>
          </a:ln>
        </p:spPr>
        <p:txBody>
          <a:bodyPr anchor="ctr"/>
          <a:p>
            <a:pPr algn="ctr">
              <a:spcBef>
                <a:spcPct val="50000"/>
              </a:spcBef>
            </a:pPr>
            <a:r>
              <a:rPr lang="zh-CN" altLang="en-US" sz="2400" dirty="0">
                <a:solidFill>
                  <a:sysClr val="window" lastClr="FFFFFF"/>
                </a:solidFill>
                <a:latin typeface="微软雅黑" panose="020B0503020204020204" charset="-122"/>
                <a:ea typeface="微软雅黑" panose="020B0503020204020204" charset="-122"/>
              </a:rPr>
              <a:t>政权组成的阶级结构</a:t>
            </a:r>
            <a:endParaRPr lang="zh-CN" altLang="en-US" sz="2400" dirty="0">
              <a:solidFill>
                <a:sysClr val="window" lastClr="FFFFFF"/>
              </a:solidFill>
              <a:latin typeface="微软雅黑" panose="020B0503020204020204" charset="-122"/>
              <a:ea typeface="微软雅黑" panose="020B0503020204020204" charset="-122"/>
            </a:endParaRPr>
          </a:p>
        </p:txBody>
      </p:sp>
      <p:sp>
        <p:nvSpPr>
          <p:cNvPr id="84996" name="圆角矩形 10"/>
          <p:cNvSpPr/>
          <p:nvPr/>
        </p:nvSpPr>
        <p:spPr>
          <a:xfrm>
            <a:off x="254000" y="2387600"/>
            <a:ext cx="2838450" cy="1434465"/>
          </a:xfrm>
          <a:prstGeom prst="roundRect">
            <a:avLst>
              <a:gd name="adj" fmla="val 16667"/>
            </a:avLst>
          </a:prstGeom>
          <a:noFill/>
          <a:ln w="9525" cap="flat" cmpd="sng">
            <a:solidFill>
              <a:srgbClr val="D9751F"/>
            </a:solidFill>
            <a:prstDash val="solid"/>
            <a:headEnd type="none" w="med" len="med"/>
            <a:tailEnd type="none" w="med" len="med"/>
          </a:ln>
        </p:spPr>
        <p:txBody>
          <a:bodyPr anchor="ctr"/>
          <a:p>
            <a:pPr algn="just">
              <a:spcBef>
                <a:spcPct val="50000"/>
              </a:spcBef>
            </a:pPr>
            <a:r>
              <a:rPr lang="zh-CN" altLang="en-US" sz="2400" dirty="0">
                <a:solidFill>
                  <a:schemeClr val="tx2"/>
                </a:solidFill>
                <a:latin typeface="微软雅黑" panose="020B0503020204020204" charset="-122"/>
                <a:ea typeface="微软雅黑" panose="020B0503020204020204" charset="-122"/>
              </a:rPr>
              <a:t>在最广大的人民内部实行民主，只对极少数人实行专政</a:t>
            </a:r>
            <a:endParaRPr lang="zh-CN" altLang="en-US" sz="2400" dirty="0">
              <a:solidFill>
                <a:schemeClr val="tx2"/>
              </a:solidFill>
              <a:latin typeface="微软雅黑" panose="020B0503020204020204" charset="-122"/>
              <a:ea typeface="微软雅黑" panose="020B0503020204020204" charset="-122"/>
            </a:endParaRPr>
          </a:p>
        </p:txBody>
      </p:sp>
      <p:cxnSp>
        <p:nvCxnSpPr>
          <p:cNvPr id="84997" name="直接连接符 20"/>
          <p:cNvCxnSpPr/>
          <p:nvPr/>
        </p:nvCxnSpPr>
        <p:spPr>
          <a:xfrm>
            <a:off x="1744663" y="1990408"/>
            <a:ext cx="0" cy="396875"/>
          </a:xfrm>
          <a:prstGeom prst="line">
            <a:avLst/>
          </a:prstGeom>
          <a:ln w="9525" cap="flat" cmpd="sng">
            <a:solidFill>
              <a:srgbClr val="D9751F"/>
            </a:solidFill>
            <a:prstDash val="solid"/>
            <a:headEnd type="none" w="med" len="med"/>
            <a:tailEnd type="none" w="med" len="med"/>
          </a:ln>
        </p:spPr>
      </p:cxnSp>
      <p:sp>
        <p:nvSpPr>
          <p:cNvPr id="84998" name="任意多边形 16"/>
          <p:cNvSpPr/>
          <p:nvPr/>
        </p:nvSpPr>
        <p:spPr>
          <a:xfrm>
            <a:off x="3383598" y="1337945"/>
            <a:ext cx="2495550" cy="652463"/>
          </a:xfrm>
          <a:custGeom>
            <a:avLst/>
            <a:gdLst>
              <a:gd name="txL" fmla="*/ 0 w 2088232"/>
              <a:gd name="txT" fmla="*/ 0 h 576064"/>
              <a:gd name="txR" fmla="*/ 2088232 w 2088232"/>
              <a:gd name="txB" fmla="*/ 576064 h 576064"/>
            </a:gdLst>
            <a:ahLst/>
            <a:cxnLst>
              <a:cxn ang="0">
                <a:pos x="43968474" y="5386816"/>
              </a:cxn>
              <a:cxn ang="0">
                <a:pos x="41315493" y="6248510"/>
              </a:cxn>
              <a:cxn ang="0">
                <a:pos x="43968474" y="7110172"/>
              </a:cxn>
              <a:cxn ang="0">
                <a:pos x="46621455" y="6248510"/>
              </a:cxn>
              <a:cxn ang="0">
                <a:pos x="43968474" y="5386816"/>
              </a:cxn>
              <a:cxn ang="0">
                <a:pos x="4043131" y="0"/>
              </a:cxn>
              <a:cxn ang="0">
                <a:pos x="83893574" y="0"/>
              </a:cxn>
              <a:cxn ang="0">
                <a:pos x="87936794" y="1313177"/>
              </a:cxn>
              <a:cxn ang="0">
                <a:pos x="87936794" y="6565812"/>
              </a:cxn>
              <a:cxn ang="0">
                <a:pos x="83893574" y="7878996"/>
              </a:cxn>
              <a:cxn ang="0">
                <a:pos x="4043131" y="7878996"/>
              </a:cxn>
              <a:cxn ang="0">
                <a:pos x="0" y="6565812"/>
              </a:cxn>
              <a:cxn ang="0">
                <a:pos x="0" y="1313177"/>
              </a:cxn>
              <a:cxn ang="0">
                <a:pos x="4043131" y="0"/>
              </a:cxn>
            </a:cxnLst>
            <a:rect l="txL" t="txT" r="txR" b="txB"/>
            <a:pathLst>
              <a:path w="2088232" h="576064">
                <a:moveTo>
                  <a:pt x="1044116" y="393851"/>
                </a:moveTo>
                <a:cubicBezTo>
                  <a:pt x="1009322" y="393851"/>
                  <a:pt x="981116" y="422057"/>
                  <a:pt x="981116" y="456851"/>
                </a:cubicBezTo>
                <a:cubicBezTo>
                  <a:pt x="981116" y="491645"/>
                  <a:pt x="1009322" y="519851"/>
                  <a:pt x="1044116" y="519851"/>
                </a:cubicBezTo>
                <a:cubicBezTo>
                  <a:pt x="1078910" y="519851"/>
                  <a:pt x="1107116" y="491645"/>
                  <a:pt x="1107116" y="456851"/>
                </a:cubicBezTo>
                <a:cubicBezTo>
                  <a:pt x="1107116" y="422057"/>
                  <a:pt x="1078910" y="393851"/>
                  <a:pt x="1044116" y="393851"/>
                </a:cubicBezTo>
                <a:close/>
                <a:moveTo>
                  <a:pt x="96013" y="0"/>
                </a:moveTo>
                <a:lnTo>
                  <a:pt x="1992219" y="0"/>
                </a:lnTo>
                <a:cubicBezTo>
                  <a:pt x="2045246" y="0"/>
                  <a:pt x="2088232" y="42986"/>
                  <a:pt x="2088232" y="96013"/>
                </a:cubicBezTo>
                <a:lnTo>
                  <a:pt x="2088232" y="480051"/>
                </a:lnTo>
                <a:cubicBezTo>
                  <a:pt x="2088232" y="533078"/>
                  <a:pt x="2045246" y="576064"/>
                  <a:pt x="1992219" y="576064"/>
                </a:cubicBezTo>
                <a:lnTo>
                  <a:pt x="96013" y="576064"/>
                </a:lnTo>
                <a:cubicBezTo>
                  <a:pt x="42986" y="576064"/>
                  <a:pt x="0" y="533078"/>
                  <a:pt x="0" y="480051"/>
                </a:cubicBezTo>
                <a:lnTo>
                  <a:pt x="0" y="96013"/>
                </a:lnTo>
                <a:cubicBezTo>
                  <a:pt x="0" y="42986"/>
                  <a:pt x="42986" y="0"/>
                  <a:pt x="96013" y="0"/>
                </a:cubicBezTo>
                <a:close/>
              </a:path>
            </a:pathLst>
          </a:custGeom>
          <a:solidFill>
            <a:srgbClr val="B66507"/>
          </a:solidFill>
          <a:ln w="9525">
            <a:noFill/>
          </a:ln>
        </p:spPr>
        <p:txBody>
          <a:bodyPr/>
          <a:p>
            <a:pPr algn="ctr">
              <a:spcBef>
                <a:spcPct val="50000"/>
              </a:spcBef>
            </a:pPr>
            <a:r>
              <a:rPr lang="zh-CN" altLang="en-US" sz="2400" dirty="0">
                <a:solidFill>
                  <a:sysClr val="window" lastClr="FFFFFF"/>
                </a:solidFill>
                <a:latin typeface="微软雅黑" panose="020B0503020204020204" charset="-122"/>
                <a:ea typeface="微软雅黑" panose="020B0503020204020204" charset="-122"/>
              </a:rPr>
              <a:t>党派之间的关系</a:t>
            </a:r>
            <a:endParaRPr lang="zh-CN" altLang="en-US" sz="2400" dirty="0">
              <a:solidFill>
                <a:sysClr val="window" lastClr="FFFFFF"/>
              </a:solidFill>
              <a:latin typeface="微软雅黑" panose="020B0503020204020204" charset="-122"/>
              <a:ea typeface="微软雅黑" panose="020B0503020204020204" charset="-122"/>
            </a:endParaRPr>
          </a:p>
        </p:txBody>
      </p:sp>
      <p:sp>
        <p:nvSpPr>
          <p:cNvPr id="84999" name="圆角矩形 26"/>
          <p:cNvSpPr/>
          <p:nvPr/>
        </p:nvSpPr>
        <p:spPr>
          <a:xfrm>
            <a:off x="3159125" y="2387600"/>
            <a:ext cx="2838450" cy="1447165"/>
          </a:xfrm>
          <a:prstGeom prst="roundRect">
            <a:avLst>
              <a:gd name="adj" fmla="val 16667"/>
            </a:avLst>
          </a:prstGeom>
          <a:noFill/>
          <a:ln w="9525" cap="flat" cmpd="sng">
            <a:solidFill>
              <a:srgbClr val="D9751F"/>
            </a:solidFill>
            <a:prstDash val="solid"/>
            <a:headEnd type="none" w="med" len="med"/>
            <a:tailEnd type="none" w="med" len="med"/>
          </a:ln>
        </p:spPr>
        <p:txBody>
          <a:bodyPr anchor="ctr"/>
          <a:p>
            <a:pPr algn="just">
              <a:spcBef>
                <a:spcPct val="50000"/>
              </a:spcBef>
            </a:pPr>
            <a:r>
              <a:rPr lang="zh-CN" altLang="en-US" sz="2400" dirty="0">
                <a:solidFill>
                  <a:schemeClr val="tx2"/>
                </a:solidFill>
                <a:latin typeface="微软雅黑" panose="020B0503020204020204" charset="-122"/>
                <a:ea typeface="微软雅黑" panose="020B0503020204020204" charset="-122"/>
              </a:rPr>
              <a:t>实行共产党领导的多党合作与政治协商制度</a:t>
            </a:r>
            <a:endParaRPr lang="zh-CN" altLang="en-US" sz="2400" dirty="0">
              <a:solidFill>
                <a:schemeClr val="tx2"/>
              </a:solidFill>
              <a:latin typeface="微软雅黑" panose="020B0503020204020204" charset="-122"/>
              <a:ea typeface="微软雅黑" panose="020B0503020204020204" charset="-122"/>
            </a:endParaRPr>
          </a:p>
        </p:txBody>
      </p:sp>
      <p:cxnSp>
        <p:nvCxnSpPr>
          <p:cNvPr id="85000" name="直接连接符 27"/>
          <p:cNvCxnSpPr/>
          <p:nvPr/>
        </p:nvCxnSpPr>
        <p:spPr>
          <a:xfrm>
            <a:off x="4649788" y="1990408"/>
            <a:ext cx="0" cy="396875"/>
          </a:xfrm>
          <a:prstGeom prst="line">
            <a:avLst/>
          </a:prstGeom>
          <a:ln w="9525" cap="flat" cmpd="sng">
            <a:solidFill>
              <a:srgbClr val="D9751F"/>
            </a:solidFill>
            <a:prstDash val="solid"/>
            <a:headEnd type="none" w="med" len="med"/>
            <a:tailEnd type="none" w="med" len="med"/>
          </a:ln>
        </p:spPr>
      </p:cxnSp>
      <p:sp>
        <p:nvSpPr>
          <p:cNvPr id="85001" name="任意多边形 18"/>
          <p:cNvSpPr/>
          <p:nvPr/>
        </p:nvSpPr>
        <p:spPr>
          <a:xfrm>
            <a:off x="6086475" y="1337945"/>
            <a:ext cx="2497138" cy="652463"/>
          </a:xfrm>
          <a:custGeom>
            <a:avLst/>
            <a:gdLst>
              <a:gd name="txL" fmla="*/ 0 w 2088232"/>
              <a:gd name="txT" fmla="*/ 0 h 576064"/>
              <a:gd name="txR" fmla="*/ 2088232 w 2088232"/>
              <a:gd name="txB" fmla="*/ 576064 h 576064"/>
            </a:gdLst>
            <a:ahLst/>
            <a:cxnLst>
              <a:cxn ang="0">
                <a:pos x="44531220" y="5386816"/>
              </a:cxn>
              <a:cxn ang="0">
                <a:pos x="41844293" y="6248510"/>
              </a:cxn>
              <a:cxn ang="0">
                <a:pos x="44531220" y="7110172"/>
              </a:cxn>
              <a:cxn ang="0">
                <a:pos x="47218186" y="6248510"/>
              </a:cxn>
              <a:cxn ang="0">
                <a:pos x="44531220" y="5386816"/>
              </a:cxn>
              <a:cxn ang="0">
                <a:pos x="4094873" y="0"/>
              </a:cxn>
              <a:cxn ang="0">
                <a:pos x="84967437" y="0"/>
              </a:cxn>
              <a:cxn ang="0">
                <a:pos x="89062364" y="1313177"/>
              </a:cxn>
              <a:cxn ang="0">
                <a:pos x="89062364" y="6565812"/>
              </a:cxn>
              <a:cxn ang="0">
                <a:pos x="84967437" y="7878996"/>
              </a:cxn>
              <a:cxn ang="0">
                <a:pos x="4094873" y="7878996"/>
              </a:cxn>
              <a:cxn ang="0">
                <a:pos x="0" y="6565812"/>
              </a:cxn>
              <a:cxn ang="0">
                <a:pos x="0" y="1313177"/>
              </a:cxn>
              <a:cxn ang="0">
                <a:pos x="4094873" y="0"/>
              </a:cxn>
            </a:cxnLst>
            <a:rect l="txL" t="txT" r="txR" b="txB"/>
            <a:pathLst>
              <a:path w="2088232" h="576064">
                <a:moveTo>
                  <a:pt x="1044116" y="393851"/>
                </a:moveTo>
                <a:cubicBezTo>
                  <a:pt x="1009322" y="393851"/>
                  <a:pt x="981116" y="422057"/>
                  <a:pt x="981116" y="456851"/>
                </a:cubicBezTo>
                <a:cubicBezTo>
                  <a:pt x="981116" y="491645"/>
                  <a:pt x="1009322" y="519851"/>
                  <a:pt x="1044116" y="519851"/>
                </a:cubicBezTo>
                <a:cubicBezTo>
                  <a:pt x="1078910" y="519851"/>
                  <a:pt x="1107116" y="491645"/>
                  <a:pt x="1107116" y="456851"/>
                </a:cubicBezTo>
                <a:cubicBezTo>
                  <a:pt x="1107116" y="422057"/>
                  <a:pt x="1078910" y="393851"/>
                  <a:pt x="1044116" y="393851"/>
                </a:cubicBezTo>
                <a:close/>
                <a:moveTo>
                  <a:pt x="96013" y="0"/>
                </a:moveTo>
                <a:lnTo>
                  <a:pt x="1992219" y="0"/>
                </a:lnTo>
                <a:cubicBezTo>
                  <a:pt x="2045246" y="0"/>
                  <a:pt x="2088232" y="42986"/>
                  <a:pt x="2088232" y="96013"/>
                </a:cubicBezTo>
                <a:lnTo>
                  <a:pt x="2088232" y="480051"/>
                </a:lnTo>
                <a:cubicBezTo>
                  <a:pt x="2088232" y="533078"/>
                  <a:pt x="2045246" y="576064"/>
                  <a:pt x="1992219" y="576064"/>
                </a:cubicBezTo>
                <a:lnTo>
                  <a:pt x="96013" y="576064"/>
                </a:lnTo>
                <a:cubicBezTo>
                  <a:pt x="42986" y="576064"/>
                  <a:pt x="0" y="533078"/>
                  <a:pt x="0" y="480051"/>
                </a:cubicBezTo>
                <a:lnTo>
                  <a:pt x="0" y="96013"/>
                </a:lnTo>
                <a:cubicBezTo>
                  <a:pt x="0" y="42986"/>
                  <a:pt x="42986" y="0"/>
                  <a:pt x="96013" y="0"/>
                </a:cubicBezTo>
                <a:close/>
              </a:path>
            </a:pathLst>
          </a:custGeom>
          <a:solidFill>
            <a:srgbClr val="B66507"/>
          </a:solidFill>
          <a:ln w="9525">
            <a:noFill/>
          </a:ln>
        </p:spPr>
        <p:txBody>
          <a:bodyPr/>
          <a:p>
            <a:pPr algn="ctr">
              <a:spcBef>
                <a:spcPct val="50000"/>
              </a:spcBef>
            </a:pPr>
            <a:r>
              <a:rPr lang="zh-CN" altLang="en-US" sz="2400" dirty="0">
                <a:solidFill>
                  <a:sysClr val="window" lastClr="FFFFFF"/>
                </a:solidFill>
                <a:latin typeface="微软雅黑" panose="020B0503020204020204" charset="-122"/>
                <a:ea typeface="微软雅黑" panose="020B0503020204020204" charset="-122"/>
              </a:rPr>
              <a:t>概念的表述</a:t>
            </a:r>
            <a:endParaRPr lang="zh-CN" altLang="en-US" sz="2400" dirty="0">
              <a:solidFill>
                <a:sysClr val="window" lastClr="FFFFFF"/>
              </a:solidFill>
              <a:latin typeface="微软雅黑" panose="020B0503020204020204" charset="-122"/>
              <a:ea typeface="微软雅黑" panose="020B0503020204020204" charset="-122"/>
            </a:endParaRPr>
          </a:p>
        </p:txBody>
      </p:sp>
      <p:sp>
        <p:nvSpPr>
          <p:cNvPr id="85002" name="圆角矩形 29"/>
          <p:cNvSpPr/>
          <p:nvPr/>
        </p:nvSpPr>
        <p:spPr>
          <a:xfrm>
            <a:off x="6064250" y="2387600"/>
            <a:ext cx="2838450" cy="1570990"/>
          </a:xfrm>
          <a:prstGeom prst="roundRect">
            <a:avLst>
              <a:gd name="adj" fmla="val 16667"/>
            </a:avLst>
          </a:prstGeom>
          <a:noFill/>
          <a:ln w="9525" cap="flat" cmpd="sng">
            <a:solidFill>
              <a:srgbClr val="D9751F"/>
            </a:solidFill>
            <a:prstDash val="solid"/>
            <a:headEnd type="none" w="med" len="med"/>
            <a:tailEnd type="none" w="med" len="med"/>
          </a:ln>
        </p:spPr>
        <p:txBody>
          <a:bodyPr anchor="ctr"/>
          <a:p>
            <a:pPr algn="just">
              <a:spcBef>
                <a:spcPct val="50000"/>
              </a:spcBef>
            </a:pPr>
            <a:r>
              <a:rPr lang="zh-CN" altLang="en-US" sz="2400" dirty="0">
                <a:solidFill>
                  <a:schemeClr val="tx2"/>
                </a:solidFill>
                <a:latin typeface="微软雅黑" panose="020B0503020204020204" charset="-122"/>
                <a:ea typeface="微软雅黑" panose="020B0503020204020204" charset="-122"/>
              </a:rPr>
              <a:t>更全面、更明确地表示出人民民主和人民专政这两个相互联系的方面</a:t>
            </a:r>
            <a:endParaRPr lang="zh-CN" altLang="en-US" sz="2400" dirty="0">
              <a:solidFill>
                <a:schemeClr val="tx2"/>
              </a:solidFill>
              <a:latin typeface="微软雅黑" panose="020B0503020204020204" charset="-122"/>
              <a:ea typeface="微软雅黑" panose="020B0503020204020204" charset="-122"/>
            </a:endParaRPr>
          </a:p>
        </p:txBody>
      </p:sp>
      <p:cxnSp>
        <p:nvCxnSpPr>
          <p:cNvPr id="85003" name="直接连接符 30"/>
          <p:cNvCxnSpPr/>
          <p:nvPr/>
        </p:nvCxnSpPr>
        <p:spPr>
          <a:xfrm>
            <a:off x="7335838" y="1990408"/>
            <a:ext cx="0" cy="396875"/>
          </a:xfrm>
          <a:prstGeom prst="line">
            <a:avLst/>
          </a:prstGeom>
          <a:ln w="9525" cap="flat" cmpd="sng">
            <a:solidFill>
              <a:srgbClr val="D9751F"/>
            </a:solidFill>
            <a:prstDash val="solid"/>
            <a:headEnd type="none" w="med" len="med"/>
            <a:tailEnd type="none" w="med" len="med"/>
          </a:ln>
        </p:spPr>
      </p:cxnSp>
      <p:sp>
        <p:nvSpPr>
          <p:cNvPr id="4" name="文本框 1"/>
          <p:cNvSpPr txBox="1"/>
          <p:nvPr/>
        </p:nvSpPr>
        <p:spPr>
          <a:xfrm>
            <a:off x="335280" y="4140835"/>
            <a:ext cx="3764280" cy="534035"/>
          </a:xfrm>
          <a:prstGeom prst="rect">
            <a:avLst/>
          </a:prstGeom>
          <a:noFill/>
          <a:ln w="9525">
            <a:noFill/>
          </a:ln>
        </p:spPr>
        <p:txBody>
          <a:bodyPr wrap="square">
            <a:spAutoFit/>
          </a:bodyPr>
          <a:p>
            <a:pPr algn="l">
              <a:lnSpc>
                <a:spcPct val="120000"/>
              </a:lnSpc>
              <a:spcBef>
                <a:spcPts val="1400"/>
              </a:spcBef>
            </a:pPr>
            <a:r>
              <a:rPr lang="zh-CN" altLang="en-US" sz="2400" b="1" dirty="0">
                <a:solidFill>
                  <a:srgbClr val="C00000"/>
                </a:solidFill>
                <a:latin typeface="微软雅黑" panose="020B0503020204020204" charset="-122"/>
                <a:ea typeface="微软雅黑" panose="020B0503020204020204" charset="-122"/>
              </a:rPr>
              <a:t>坚持人民民主专政</a:t>
            </a:r>
            <a:endParaRPr lang="zh-CN" altLang="en-US" sz="2400" b="1" dirty="0">
              <a:solidFill>
                <a:srgbClr val="C00000"/>
              </a:solidFill>
              <a:latin typeface="微软雅黑" panose="020B0503020204020204" charset="-122"/>
              <a:ea typeface="微软雅黑" panose="020B0503020204020204" charset="-122"/>
            </a:endParaRPr>
          </a:p>
        </p:txBody>
      </p:sp>
      <p:sp>
        <p:nvSpPr>
          <p:cNvPr id="5" name="文本框 2"/>
          <p:cNvSpPr txBox="1"/>
          <p:nvPr/>
        </p:nvSpPr>
        <p:spPr>
          <a:xfrm>
            <a:off x="335280" y="4754245"/>
            <a:ext cx="4156075" cy="977265"/>
          </a:xfrm>
          <a:prstGeom prst="rect">
            <a:avLst/>
          </a:prstGeom>
          <a:noFill/>
          <a:ln w="9525">
            <a:noFill/>
          </a:ln>
        </p:spPr>
        <p:txBody>
          <a:bodyPr wrap="square">
            <a:spAutoFit/>
          </a:bodyPr>
          <a:p>
            <a:pPr algn="just">
              <a:lnSpc>
                <a:spcPct val="120000"/>
              </a:lnSpc>
              <a:spcBef>
                <a:spcPts val="1400"/>
              </a:spcBef>
            </a:pPr>
            <a:r>
              <a:rPr lang="zh-CN" altLang="en-US" sz="2400" b="1" dirty="0">
                <a:solidFill>
                  <a:schemeClr val="tx2"/>
                </a:solidFill>
                <a:latin typeface="微软雅黑" panose="020B0503020204020204" charset="-122"/>
                <a:ea typeface="微软雅黑" panose="020B0503020204020204" charset="-122"/>
              </a:rPr>
              <a:t>一方面</a:t>
            </a:r>
            <a:r>
              <a:rPr lang="zh-CN" altLang="en-US" sz="2400" dirty="0">
                <a:solidFill>
                  <a:schemeClr val="tx2"/>
                </a:solidFill>
                <a:latin typeface="微软雅黑" panose="020B0503020204020204" charset="-122"/>
                <a:ea typeface="微软雅黑" panose="020B0503020204020204" charset="-122"/>
              </a:rPr>
              <a:t>要坚持国家的一切权力属于人民，保证人民当家作主</a:t>
            </a:r>
            <a:endParaRPr lang="zh-CN" altLang="en-US" sz="2400" dirty="0">
              <a:solidFill>
                <a:schemeClr val="tx2"/>
              </a:solidFill>
              <a:latin typeface="微软雅黑" panose="020B0503020204020204" charset="-122"/>
              <a:ea typeface="微软雅黑" panose="020B0503020204020204" charset="-122"/>
            </a:endParaRPr>
          </a:p>
        </p:txBody>
      </p:sp>
      <p:sp>
        <p:nvSpPr>
          <p:cNvPr id="6" name="文本框 12"/>
          <p:cNvSpPr txBox="1"/>
          <p:nvPr/>
        </p:nvSpPr>
        <p:spPr>
          <a:xfrm>
            <a:off x="4843145" y="4754245"/>
            <a:ext cx="4156075" cy="977265"/>
          </a:xfrm>
          <a:prstGeom prst="rect">
            <a:avLst/>
          </a:prstGeom>
          <a:noFill/>
          <a:ln w="9525">
            <a:noFill/>
          </a:ln>
        </p:spPr>
        <p:txBody>
          <a:bodyPr wrap="square">
            <a:spAutoFit/>
          </a:bodyPr>
          <a:p>
            <a:pPr algn="just">
              <a:lnSpc>
                <a:spcPct val="120000"/>
              </a:lnSpc>
              <a:spcBef>
                <a:spcPts val="1400"/>
              </a:spcBef>
            </a:pPr>
            <a:r>
              <a:rPr lang="zh-CN" altLang="en-US" sz="2400" b="1" dirty="0">
                <a:solidFill>
                  <a:schemeClr val="tx2"/>
                </a:solidFill>
                <a:effectLst/>
                <a:latin typeface="微软雅黑" panose="020B0503020204020204" charset="-122"/>
                <a:ea typeface="微软雅黑" panose="020B0503020204020204" charset="-122"/>
              </a:rPr>
              <a:t>另一方面</a:t>
            </a:r>
            <a:r>
              <a:rPr lang="zh-CN" altLang="en-US" sz="2400" dirty="0">
                <a:solidFill>
                  <a:schemeClr val="tx2"/>
                </a:solidFill>
                <a:effectLst/>
                <a:latin typeface="微软雅黑" panose="020B0503020204020204" charset="-122"/>
                <a:ea typeface="微软雅黑" panose="020B0503020204020204" charset="-122"/>
              </a:rPr>
              <a:t>要充分履行国家政权的专政职能</a:t>
            </a:r>
            <a:endParaRPr lang="zh-CN" altLang="en-US" sz="2400" dirty="0">
              <a:solidFill>
                <a:schemeClr val="tx2"/>
              </a:solidFill>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37285"/>
            <a:ext cx="3777615" cy="675005"/>
          </a:xfrm>
        </p:spPr>
        <p:txBody>
          <a:bodyPr/>
          <a:p>
            <a:r>
              <a:rPr lang="en-US" altLang="zh-CN" sz="2400"/>
              <a:t>2</a:t>
            </a:r>
            <a:r>
              <a:rPr lang="zh-CN" altLang="en-US" sz="2400"/>
              <a:t>、人民代表大会制度</a:t>
            </a:r>
            <a:endParaRPr lang="zh-CN" altLang="en-US" sz="2400"/>
          </a:p>
        </p:txBody>
      </p:sp>
      <p:sp>
        <p:nvSpPr>
          <p:cNvPr id="3" name="内容占位符 2"/>
          <p:cNvSpPr>
            <a:spLocks noGrp="1"/>
          </p:cNvSpPr>
          <p:nvPr>
            <p:ph idx="1"/>
          </p:nvPr>
        </p:nvSpPr>
        <p:spPr>
          <a:xfrm>
            <a:off x="203835" y="1925955"/>
            <a:ext cx="8616315" cy="2531110"/>
          </a:xfrm>
        </p:spPr>
        <p:txBody>
          <a:bodyPr/>
          <a:p>
            <a:pPr>
              <a:lnSpc>
                <a:spcPct val="120000"/>
              </a:lnSpc>
            </a:pPr>
            <a:r>
              <a:rPr lang="en-US" altLang="zh-CN"/>
              <a:t>        </a:t>
            </a:r>
            <a:r>
              <a:rPr lang="zh-CN" altLang="en-US"/>
              <a:t>全国人民代表大会和地方各级人民代表大会都是由民主选举产生，对人民负责，受人民监督。人大依法行使</a:t>
            </a:r>
            <a:r>
              <a:rPr lang="zh-CN" altLang="en-US" b="1">
                <a:solidFill>
                  <a:srgbClr val="FF0000"/>
                </a:solidFill>
              </a:rPr>
              <a:t>立法权、监督权、决定权、任免权</a:t>
            </a:r>
            <a:r>
              <a:rPr lang="zh-CN" altLang="en-US"/>
              <a:t>。</a:t>
            </a:r>
            <a:endParaRPr lang="zh-CN" altLang="en-US"/>
          </a:p>
          <a:p>
            <a:pPr>
              <a:lnSpc>
                <a:spcPct val="120000"/>
              </a:lnSpc>
            </a:pPr>
            <a:r>
              <a:rPr lang="zh-CN" altLang="en-US"/>
              <a:t>       人民代表大会统一行使国家权力，行政、审判、检察机关由人大产生，对人大负责，受人大监督。</a:t>
            </a:r>
            <a:endParaRPr lang="zh-CN" altLang="en-US"/>
          </a:p>
        </p:txBody>
      </p:sp>
      <p:pic>
        <p:nvPicPr>
          <p:cNvPr id="88067" name="图片 4"/>
          <p:cNvPicPr>
            <a:picLocks noChangeAspect="1"/>
          </p:cNvPicPr>
          <p:nvPr/>
        </p:nvPicPr>
        <p:blipFill>
          <a:blip r:embed="rId1"/>
          <a:stretch>
            <a:fillRect/>
          </a:stretch>
        </p:blipFill>
        <p:spPr>
          <a:xfrm>
            <a:off x="975995" y="4457065"/>
            <a:ext cx="5163820" cy="21348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87780"/>
            <a:ext cx="8229600" cy="538480"/>
          </a:xfrm>
        </p:spPr>
        <p:txBody>
          <a:bodyPr/>
          <a:p>
            <a:r>
              <a:rPr lang="zh-CN" altLang="en-US" sz="2400"/>
              <a:t>人大代表的广泛性</a:t>
            </a:r>
            <a:endParaRPr lang="zh-CN" altLang="en-US" sz="2400"/>
          </a:p>
        </p:txBody>
      </p:sp>
      <p:sp>
        <p:nvSpPr>
          <p:cNvPr id="3" name="内容占位符 2"/>
          <p:cNvSpPr>
            <a:spLocks noGrp="1"/>
          </p:cNvSpPr>
          <p:nvPr>
            <p:ph idx="1"/>
          </p:nvPr>
        </p:nvSpPr>
        <p:spPr>
          <a:xfrm>
            <a:off x="203835" y="1963420"/>
            <a:ext cx="4577715" cy="4146550"/>
          </a:xfrm>
        </p:spPr>
        <p:txBody>
          <a:bodyPr/>
          <a:p>
            <a:pPr>
              <a:lnSpc>
                <a:spcPct val="150000"/>
              </a:lnSpc>
            </a:pPr>
            <a:r>
              <a:rPr lang="en-US" altLang="zh-CN"/>
              <a:t>       </a:t>
            </a:r>
            <a:r>
              <a:rPr lang="zh-CN" altLang="en-US"/>
              <a:t>人大代表来自各地区、各民族、各方面，工人、农民、知识分子、解放军和妇女、归国华侨等都有适当比例的代表，具有广泛的代表性。西方国家的议员，大多是不同资产阶级政党和财团利益的代表。</a:t>
            </a:r>
            <a:endParaRPr lang="zh-CN" altLang="en-US"/>
          </a:p>
        </p:txBody>
      </p:sp>
      <p:pic>
        <p:nvPicPr>
          <p:cNvPr id="4" name="图片 3"/>
          <p:cNvPicPr>
            <a:picLocks noChangeAspect="1"/>
          </p:cNvPicPr>
          <p:nvPr/>
        </p:nvPicPr>
        <p:blipFill>
          <a:blip r:embed="rId1"/>
          <a:srcRect l="6199" r="3189"/>
          <a:stretch>
            <a:fillRect/>
          </a:stretch>
        </p:blipFill>
        <p:spPr>
          <a:xfrm>
            <a:off x="4781550" y="1963420"/>
            <a:ext cx="4208145" cy="3708400"/>
          </a:xfrm>
          <a:prstGeom prst="rect">
            <a:avLst/>
          </a:prstGeom>
        </p:spPr>
      </p:pic>
      <p:sp>
        <p:nvSpPr>
          <p:cNvPr id="5" name="文本框 4"/>
          <p:cNvSpPr txBox="1"/>
          <p:nvPr/>
        </p:nvSpPr>
        <p:spPr>
          <a:xfrm>
            <a:off x="5363845" y="5560695"/>
            <a:ext cx="3069590" cy="368300"/>
          </a:xfrm>
          <a:prstGeom prst="rect">
            <a:avLst/>
          </a:prstGeom>
          <a:noFill/>
        </p:spPr>
        <p:txBody>
          <a:bodyPr wrap="square" rtlCol="0" anchor="t">
            <a:spAutoFit/>
          </a:bodyPr>
          <a:p>
            <a:r>
              <a:rPr lang="zh-CN" altLang="en-US" b="1">
                <a:solidFill>
                  <a:srgbClr val="FF0000"/>
                </a:solidFill>
              </a:rPr>
              <a:t>第十三届全国人大代表构成</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0114" name="图片 7"/>
          <p:cNvPicPr>
            <a:picLocks noChangeAspect="1"/>
          </p:cNvPicPr>
          <p:nvPr/>
        </p:nvPicPr>
        <p:blipFill>
          <a:blip r:embed="rId1"/>
          <a:stretch>
            <a:fillRect/>
          </a:stretch>
        </p:blipFill>
        <p:spPr>
          <a:xfrm>
            <a:off x="2133600" y="2911475"/>
            <a:ext cx="4727575" cy="3248025"/>
          </a:xfrm>
          <a:prstGeom prst="rect">
            <a:avLst/>
          </a:prstGeom>
          <a:noFill/>
          <a:ln w="9525">
            <a:noFill/>
          </a:ln>
        </p:spPr>
      </p:pic>
      <p:sp>
        <p:nvSpPr>
          <p:cNvPr id="12" name="椭圆 11"/>
          <p:cNvSpPr/>
          <p:nvPr/>
        </p:nvSpPr>
        <p:spPr bwMode="auto">
          <a:xfrm>
            <a:off x="3846513" y="2795588"/>
            <a:ext cx="1301750" cy="522452"/>
          </a:xfrm>
          <a:prstGeom prst="ellipse">
            <a:avLst/>
          </a:prstGeom>
          <a:solidFill>
            <a:srgbClr val="FFCC99"/>
          </a:solidFill>
          <a:ln>
            <a:noFill/>
          </a:ln>
          <a:effectLst/>
        </p:spPr>
        <p:txBody>
          <a:bodyPr>
            <a:spAutoFit/>
          </a:bodyPr>
          <a:p>
            <a:pPr marL="0" marR="0" lvl="0" indent="0" algn="l" defTabSz="457200" rtl="0" eaLnBrk="0" fontAlgn="base" latinLnBrk="0" hangingPunct="0">
              <a:lnSpc>
                <a:spcPct val="100000"/>
              </a:lnSpc>
              <a:spcBef>
                <a:spcPct val="50000"/>
              </a:spcBef>
              <a:spcAft>
                <a:spcPct val="0"/>
              </a:spcAft>
              <a:buClrTx/>
              <a:buSzTx/>
              <a:buFontTx/>
              <a:buNone/>
              <a:defRPr/>
            </a:pPr>
            <a:endParaRPr kumimoji="0" lang="zh-CN" altLang="en-US" sz="1800" b="0" i="0" u="none" strike="noStrike" kern="1200" cap="none" spc="0" normalizeH="0" baseline="0" noProof="0">
              <a:ln>
                <a:noFill/>
              </a:ln>
              <a:solidFill>
                <a:srgbClr val="FF0000"/>
              </a:solidFill>
              <a:effectLst>
                <a:outerShdw blurRad="38100" dist="38100" dir="2700000" algn="tl">
                  <a:srgbClr val="000000"/>
                </a:outerShdw>
              </a:effectLst>
              <a:uLnTx/>
              <a:uFillTx/>
              <a:latin typeface="微软雅黑" panose="020B0503020204020204" charset="-122"/>
              <a:ea typeface="微软雅黑" panose="020B0503020204020204" charset="-122"/>
              <a:cs typeface="+mn-ea"/>
            </a:endParaRPr>
          </a:p>
        </p:txBody>
      </p:sp>
      <p:sp>
        <p:nvSpPr>
          <p:cNvPr id="90116" name="Rectangle 23"/>
          <p:cNvSpPr/>
          <p:nvPr/>
        </p:nvSpPr>
        <p:spPr>
          <a:xfrm>
            <a:off x="0" y="0"/>
            <a:ext cx="247650" cy="366713"/>
          </a:xfrm>
          <a:prstGeom prst="rect">
            <a:avLst/>
          </a:prstGeom>
          <a:noFill/>
          <a:ln w="9525">
            <a:noFill/>
          </a:ln>
        </p:spPr>
        <p:txBody>
          <a:bodyPr wrap="none" anchor="ctr">
            <a:spAutoFit/>
          </a:bodyPr>
          <a:p>
            <a:r>
              <a:rPr lang="en-US" altLang="zh-CN" dirty="0">
                <a:latin typeface="Arial" panose="020B0604020202020204" pitchFamily="34" charset="0"/>
              </a:rPr>
              <a:t> </a:t>
            </a:r>
            <a:endParaRPr lang="en-US" altLang="zh-CN" dirty="0">
              <a:latin typeface="Arial" panose="020B0604020202020204" pitchFamily="34" charset="0"/>
            </a:endParaRPr>
          </a:p>
        </p:txBody>
      </p:sp>
      <p:sp>
        <p:nvSpPr>
          <p:cNvPr id="90117" name="文本框 9"/>
          <p:cNvSpPr txBox="1"/>
          <p:nvPr/>
        </p:nvSpPr>
        <p:spPr>
          <a:xfrm>
            <a:off x="3507105" y="2703830"/>
            <a:ext cx="1943100" cy="706755"/>
          </a:xfrm>
          <a:prstGeom prst="rect">
            <a:avLst/>
          </a:prstGeom>
          <a:noFill/>
          <a:ln w="9525">
            <a:noFill/>
          </a:ln>
        </p:spPr>
        <p:txBody>
          <a:bodyPr wrap="square">
            <a:spAutoFit/>
          </a:bodyPr>
          <a:p>
            <a:pPr algn="ctr"/>
            <a:r>
              <a:rPr lang="zh-CN" altLang="en-US" sz="2000" b="1" dirty="0">
                <a:solidFill>
                  <a:srgbClr val="FF0000"/>
                </a:solidFill>
                <a:latin typeface="微软雅黑" panose="020B0503020204020204" charset="-122"/>
                <a:ea typeface="微软雅黑" panose="020B0503020204020204" charset="-122"/>
              </a:rPr>
              <a:t>美国</a:t>
            </a:r>
            <a:endParaRPr lang="en-US" altLang="zh-CN" sz="2000" b="1" dirty="0">
              <a:solidFill>
                <a:srgbClr val="FF0000"/>
              </a:solidFill>
              <a:latin typeface="微软雅黑" panose="020B0503020204020204" charset="-122"/>
              <a:ea typeface="微软雅黑" panose="020B0503020204020204" charset="-122"/>
            </a:endParaRPr>
          </a:p>
          <a:p>
            <a:pPr algn="ctr"/>
            <a:r>
              <a:rPr lang="zh-CN" altLang="en-US" sz="2000" b="1" dirty="0">
                <a:solidFill>
                  <a:srgbClr val="FF0000"/>
                </a:solidFill>
                <a:latin typeface="微软雅黑" panose="020B0503020204020204" charset="-122"/>
                <a:ea typeface="微软雅黑" panose="020B0503020204020204" charset="-122"/>
              </a:rPr>
              <a:t>三权分立</a:t>
            </a:r>
            <a:endParaRPr lang="zh-CN" altLang="en-US" sz="2000" b="1" dirty="0">
              <a:solidFill>
                <a:srgbClr val="FF0000"/>
              </a:solidFill>
              <a:latin typeface="微软雅黑" panose="020B0503020204020204" charset="-122"/>
              <a:ea typeface="微软雅黑" panose="020B0503020204020204" charset="-122"/>
            </a:endParaRPr>
          </a:p>
        </p:txBody>
      </p:sp>
      <p:sp>
        <p:nvSpPr>
          <p:cNvPr id="90118" name="文本框 10"/>
          <p:cNvSpPr txBox="1"/>
          <p:nvPr/>
        </p:nvSpPr>
        <p:spPr>
          <a:xfrm>
            <a:off x="1971675" y="4291013"/>
            <a:ext cx="904875" cy="481012"/>
          </a:xfrm>
          <a:prstGeom prst="rect">
            <a:avLst/>
          </a:prstGeom>
          <a:solidFill>
            <a:sysClr val="window" lastClr="FFFFFF"/>
          </a:solidFill>
          <a:ln w="9525" cap="flat" cmpd="sng">
            <a:solidFill>
              <a:srgbClr val="B66507"/>
            </a:solidFill>
            <a:prstDash val="solid"/>
            <a:miter/>
            <a:headEnd type="none" w="med" len="med"/>
            <a:tailEnd type="none" w="med" len="med"/>
          </a:ln>
        </p:spPr>
        <p:txBody>
          <a:bodyPr>
            <a:spAutoFit/>
          </a:bodyPr>
          <a:p>
            <a:pPr algn="ctr"/>
            <a:r>
              <a:rPr lang="zh-CN" altLang="en-US" sz="2400" dirty="0">
                <a:solidFill>
                  <a:srgbClr val="FF0000"/>
                </a:solidFill>
                <a:latin typeface="微软雅黑" panose="020B0503020204020204" charset="-122"/>
                <a:ea typeface="微软雅黑" panose="020B0503020204020204" charset="-122"/>
              </a:rPr>
              <a:t>立法</a:t>
            </a:r>
            <a:endParaRPr lang="zh-CN" altLang="en-US" sz="2400" dirty="0">
              <a:solidFill>
                <a:srgbClr val="FF0000"/>
              </a:solidFill>
              <a:latin typeface="微软雅黑" panose="020B0503020204020204" charset="-122"/>
              <a:ea typeface="微软雅黑" panose="020B0503020204020204" charset="-122"/>
            </a:endParaRPr>
          </a:p>
        </p:txBody>
      </p:sp>
      <p:sp>
        <p:nvSpPr>
          <p:cNvPr id="90119" name="文本框 13"/>
          <p:cNvSpPr txBox="1"/>
          <p:nvPr/>
        </p:nvSpPr>
        <p:spPr>
          <a:xfrm>
            <a:off x="6324600" y="4291013"/>
            <a:ext cx="904875" cy="481012"/>
          </a:xfrm>
          <a:prstGeom prst="rect">
            <a:avLst/>
          </a:prstGeom>
          <a:solidFill>
            <a:sysClr val="window" lastClr="FFFFFF"/>
          </a:solidFill>
          <a:ln w="9525" cap="flat" cmpd="sng">
            <a:solidFill>
              <a:srgbClr val="B66507"/>
            </a:solidFill>
            <a:prstDash val="solid"/>
            <a:miter/>
            <a:headEnd type="none" w="med" len="med"/>
            <a:tailEnd type="none" w="med" len="med"/>
          </a:ln>
        </p:spPr>
        <p:txBody>
          <a:bodyPr>
            <a:spAutoFit/>
          </a:bodyPr>
          <a:p>
            <a:pPr algn="ctr"/>
            <a:r>
              <a:rPr lang="zh-CN" altLang="en-US" sz="2400" dirty="0">
                <a:solidFill>
                  <a:srgbClr val="FF0000"/>
                </a:solidFill>
                <a:latin typeface="微软雅黑" panose="020B0503020204020204" charset="-122"/>
                <a:ea typeface="微软雅黑" panose="020B0503020204020204" charset="-122"/>
              </a:rPr>
              <a:t>司法</a:t>
            </a:r>
            <a:endParaRPr lang="zh-CN" altLang="en-US" sz="2400" dirty="0">
              <a:solidFill>
                <a:srgbClr val="FF0000"/>
              </a:solidFill>
              <a:latin typeface="微软雅黑" panose="020B0503020204020204" charset="-122"/>
              <a:ea typeface="微软雅黑" panose="020B0503020204020204" charset="-122"/>
            </a:endParaRPr>
          </a:p>
        </p:txBody>
      </p:sp>
      <p:sp>
        <p:nvSpPr>
          <p:cNvPr id="90120" name="文本框 14"/>
          <p:cNvSpPr txBox="1"/>
          <p:nvPr/>
        </p:nvSpPr>
        <p:spPr>
          <a:xfrm>
            <a:off x="4148138" y="5680075"/>
            <a:ext cx="904875" cy="479425"/>
          </a:xfrm>
          <a:prstGeom prst="rect">
            <a:avLst/>
          </a:prstGeom>
          <a:solidFill>
            <a:sysClr val="window" lastClr="FFFFFF"/>
          </a:solidFill>
          <a:ln w="9525" cap="flat" cmpd="sng">
            <a:solidFill>
              <a:srgbClr val="B66507"/>
            </a:solidFill>
            <a:prstDash val="solid"/>
            <a:miter/>
            <a:headEnd type="none" w="med" len="med"/>
            <a:tailEnd type="none" w="med" len="med"/>
          </a:ln>
        </p:spPr>
        <p:txBody>
          <a:bodyPr>
            <a:spAutoFit/>
          </a:bodyPr>
          <a:p>
            <a:pPr algn="ctr"/>
            <a:r>
              <a:rPr lang="zh-CN" altLang="en-US" sz="2400" dirty="0">
                <a:solidFill>
                  <a:srgbClr val="FF0000"/>
                </a:solidFill>
                <a:latin typeface="微软雅黑" panose="020B0503020204020204" charset="-122"/>
                <a:ea typeface="微软雅黑" panose="020B0503020204020204" charset="-122"/>
              </a:rPr>
              <a:t>行政</a:t>
            </a:r>
            <a:endParaRPr lang="zh-CN" altLang="en-US" sz="2400" dirty="0">
              <a:solidFill>
                <a:srgbClr val="FF0000"/>
              </a:solidFill>
              <a:latin typeface="微软雅黑" panose="020B0503020204020204" charset="-122"/>
              <a:ea typeface="微软雅黑" panose="020B0503020204020204" charset="-122"/>
            </a:endParaRPr>
          </a:p>
        </p:txBody>
      </p:sp>
      <p:sp>
        <p:nvSpPr>
          <p:cNvPr id="90122" name="文本框 1"/>
          <p:cNvSpPr txBox="1"/>
          <p:nvPr/>
        </p:nvSpPr>
        <p:spPr>
          <a:xfrm>
            <a:off x="247650" y="1266190"/>
            <a:ext cx="8681720" cy="1529715"/>
          </a:xfrm>
          <a:prstGeom prst="rect">
            <a:avLst/>
          </a:prstGeom>
          <a:noFill/>
          <a:ln w="9525">
            <a:noFill/>
          </a:ln>
        </p:spPr>
        <p:txBody>
          <a:bodyPr wrap="square">
            <a:spAutoFit/>
          </a:bodyPr>
          <a:p>
            <a:pPr algn="just">
              <a:lnSpc>
                <a:spcPct val="130000"/>
              </a:lnSpc>
              <a:spcBef>
                <a:spcPts val="1400"/>
              </a:spcBef>
            </a:pPr>
            <a:r>
              <a:rPr lang="en-US" altLang="zh-CN" sz="2400" dirty="0">
                <a:solidFill>
                  <a:schemeClr val="tx2"/>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tx2"/>
                </a:solidFill>
                <a:latin typeface="微软雅黑" panose="020B0503020204020204" charset="-122"/>
                <a:ea typeface="微软雅黑" panose="020B0503020204020204" charset="-122"/>
                <a:cs typeface="微软雅黑" panose="020B0503020204020204" charset="-122"/>
              </a:rPr>
              <a:t>我国以生产资料公有制为基础，广大人民的根本利益是一致的，不存在根本利益不同的集团，没有“三权分立”赖以存在的社会基础。</a:t>
            </a:r>
            <a:endParaRPr lang="zh-CN" altLang="en-US" sz="2400" dirty="0">
              <a:solidFill>
                <a:schemeClr val="tx2"/>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9" name="文本框 12"/>
          <p:cNvSpPr txBox="1"/>
          <p:nvPr/>
        </p:nvSpPr>
        <p:spPr>
          <a:xfrm>
            <a:off x="342265" y="1310005"/>
            <a:ext cx="8460740" cy="2009775"/>
          </a:xfrm>
          <a:prstGeom prst="rect">
            <a:avLst/>
          </a:prstGeom>
          <a:noFill/>
          <a:ln w="9525">
            <a:noFill/>
          </a:ln>
        </p:spPr>
        <p:txBody>
          <a:bodyPr wrap="square">
            <a:spAutoFit/>
          </a:bodyPr>
          <a:p>
            <a:pPr algn="just">
              <a:lnSpc>
                <a:spcPct val="130000"/>
              </a:lnSpc>
              <a:spcBef>
                <a:spcPts val="1200"/>
              </a:spcBef>
            </a:pPr>
            <a:r>
              <a:rPr lang="en-US" altLang="zh-CN"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       </a:t>
            </a:r>
            <a:r>
              <a:rPr lang="zh-CN" altLang="en-US"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人民代表大会制度具有保障公民权利、维护社会秩序和集中力量促进发展的双重功能。“三权分立”使立法、行政、司法机关之间、政党之间互相牵制甚至拆台，造成议而不决、决而不行，国家治理效率低下。</a:t>
            </a:r>
            <a:r>
              <a:rPr lang="zh-CN" altLang="en-US" sz="2400" dirty="0">
                <a:solidFill>
                  <a:srgbClr val="000000"/>
                </a:solidFill>
                <a:latin typeface="Arial" panose="020B0604020202020204" pitchFamily="34" charset="0"/>
                <a:sym typeface="黑体" panose="02010609060101010101" pitchFamily="49" charset="-122"/>
              </a:rPr>
              <a:t>　</a:t>
            </a:r>
            <a:endParaRPr lang="zh-CN" altLang="en-US" sz="2400" dirty="0">
              <a:solidFill>
                <a:srgbClr val="000000"/>
              </a:solidFill>
              <a:latin typeface="Arial" panose="020B0604020202020204" pitchFamily="34" charset="0"/>
              <a:sym typeface="黑体" panose="02010609060101010101" pitchFamily="49" charset="-122"/>
            </a:endParaRPr>
          </a:p>
        </p:txBody>
      </p:sp>
      <p:pic>
        <p:nvPicPr>
          <p:cNvPr id="75786" name="Picture 10" descr="http://img.jiaodong.net/pic/0/12/53/18/12531883_703993.jpg"/>
          <p:cNvPicPr>
            <a:picLocks noChangeAspect="1" noChangeArrowheads="1"/>
          </p:cNvPicPr>
          <p:nvPr/>
        </p:nvPicPr>
        <p:blipFill>
          <a:blip r:embed="rId1"/>
          <a:srcRect b="16100"/>
          <a:stretch>
            <a:fillRect/>
          </a:stretch>
        </p:blipFill>
        <p:spPr bwMode="auto">
          <a:xfrm>
            <a:off x="2757488" y="3549333"/>
            <a:ext cx="3629025" cy="2147888"/>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70330"/>
            <a:ext cx="8229600" cy="552450"/>
          </a:xfrm>
        </p:spPr>
        <p:txBody>
          <a:bodyPr/>
          <a:p>
            <a:r>
              <a:rPr lang="en-US" altLang="zh-CN" sz="2400"/>
              <a:t>3</a:t>
            </a:r>
            <a:r>
              <a:rPr lang="zh-CN" altLang="en-US" sz="2400"/>
              <a:t>、社会主义协商民主</a:t>
            </a:r>
            <a:endParaRPr lang="zh-CN" altLang="en-US" sz="2400"/>
          </a:p>
        </p:txBody>
      </p:sp>
      <p:sp>
        <p:nvSpPr>
          <p:cNvPr id="3" name="内容占位符 2"/>
          <p:cNvSpPr>
            <a:spLocks noGrp="1"/>
          </p:cNvSpPr>
          <p:nvPr>
            <p:ph idx="1"/>
          </p:nvPr>
        </p:nvSpPr>
        <p:spPr>
          <a:xfrm>
            <a:off x="203835" y="1922780"/>
            <a:ext cx="5779770" cy="3041015"/>
          </a:xfrm>
        </p:spPr>
        <p:txBody>
          <a:bodyPr/>
          <a:p>
            <a:pPr>
              <a:lnSpc>
                <a:spcPct val="160000"/>
              </a:lnSpc>
            </a:pPr>
            <a:r>
              <a:rPr lang="en-US" altLang="zh-CN"/>
              <a:t>       </a:t>
            </a:r>
            <a:r>
              <a:rPr lang="zh-CN" altLang="en-US"/>
              <a:t>在中国共产党领导下，人民内部各方面围绕改革发展稳定重大问题和涉及群众利益的实际问题，在决策之前和决策实施中，开展广泛协商，努力形成共识的重要民主形式。</a:t>
            </a:r>
            <a:endParaRPr lang="zh-CN" altLang="en-US"/>
          </a:p>
          <a:p>
            <a:pPr>
              <a:lnSpc>
                <a:spcPct val="160000"/>
              </a:lnSpc>
            </a:pPr>
            <a:r>
              <a:rPr lang="zh-CN" altLang="en-US"/>
              <a:t>      </a:t>
            </a:r>
            <a:endParaRPr lang="zh-CN" altLang="en-US"/>
          </a:p>
        </p:txBody>
      </p:sp>
      <p:pic>
        <p:nvPicPr>
          <p:cNvPr id="26632" name="图片 2"/>
          <p:cNvPicPr>
            <a:picLocks noChangeAspect="1"/>
          </p:cNvPicPr>
          <p:nvPr/>
        </p:nvPicPr>
        <p:blipFill>
          <a:blip r:embed="rId1"/>
          <a:stretch>
            <a:fillRect/>
          </a:stretch>
        </p:blipFill>
        <p:spPr>
          <a:xfrm>
            <a:off x="5983605" y="1628775"/>
            <a:ext cx="2962910" cy="2778125"/>
          </a:xfrm>
          <a:prstGeom prst="rect">
            <a:avLst/>
          </a:prstGeom>
          <a:noFill/>
          <a:ln w="9525">
            <a:noFill/>
          </a:ln>
        </p:spPr>
      </p:pic>
      <p:sp>
        <p:nvSpPr>
          <p:cNvPr id="5" name="文本框 4"/>
          <p:cNvSpPr txBox="1"/>
          <p:nvPr/>
        </p:nvSpPr>
        <p:spPr>
          <a:xfrm>
            <a:off x="3175" y="4963795"/>
            <a:ext cx="8806815" cy="1124585"/>
          </a:xfrm>
          <a:prstGeom prst="rect">
            <a:avLst/>
          </a:prstGeom>
          <a:noFill/>
        </p:spPr>
        <p:txBody>
          <a:bodyPr wrap="square" rtlCol="0" anchor="t">
            <a:spAutoFit/>
          </a:bodyPr>
          <a:p>
            <a:pPr>
              <a:lnSpc>
                <a:spcPct val="140000"/>
              </a:lnSpc>
            </a:pPr>
            <a:r>
              <a:rPr lang="en-US" altLang="zh-CN" sz="2400">
                <a:solidFill>
                  <a:schemeClr val="tx2"/>
                </a:solidFill>
                <a:latin typeface="微软雅黑" panose="020B0503020204020204" charset="-122"/>
                <a:ea typeface="微软雅黑" panose="020B0503020204020204" charset="-122"/>
              </a:rPr>
              <a:t>      </a:t>
            </a:r>
            <a:r>
              <a:rPr lang="en-US" altLang="zh-CN" sz="2400">
                <a:solidFill>
                  <a:schemeClr val="accent2">
                    <a:lumMod val="75000"/>
                  </a:schemeClr>
                </a:solidFill>
                <a:latin typeface="微软雅黑" panose="020B0503020204020204" charset="-122"/>
                <a:ea typeface="微软雅黑" panose="020B0503020204020204" charset="-122"/>
              </a:rPr>
              <a:t>  </a:t>
            </a:r>
            <a:r>
              <a:rPr lang="zh-CN" altLang="en-US" sz="2400">
                <a:solidFill>
                  <a:schemeClr val="accent2">
                    <a:lumMod val="75000"/>
                  </a:schemeClr>
                </a:solidFill>
                <a:latin typeface="微软雅黑" panose="020B0503020204020204" charset="-122"/>
                <a:ea typeface="微软雅黑" panose="020B0503020204020204" charset="-122"/>
              </a:rPr>
              <a:t>协商民主广泛、多层、制度化。政党协商、人大协商、政府协商、政协协商、人民团体协商、基层协商、社会组织协商。</a:t>
            </a:r>
            <a:endParaRPr lang="zh-CN" altLang="en-US" sz="2400">
              <a:solidFill>
                <a:schemeClr val="accent2">
                  <a:lumMod val="7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97000"/>
            <a:ext cx="6484620" cy="497840"/>
          </a:xfrm>
        </p:spPr>
        <p:txBody>
          <a:bodyPr/>
          <a:p>
            <a:r>
              <a:rPr lang="zh-CN" altLang="en-US" sz="2400"/>
              <a:t>中国共产党领导的多党合作和政治协商制度</a:t>
            </a:r>
            <a:endParaRPr lang="zh-CN" altLang="en-US" sz="2400"/>
          </a:p>
        </p:txBody>
      </p:sp>
      <p:sp>
        <p:nvSpPr>
          <p:cNvPr id="3" name="内容占位符 2"/>
          <p:cNvSpPr>
            <a:spLocks noGrp="1"/>
          </p:cNvSpPr>
          <p:nvPr>
            <p:ph idx="1"/>
          </p:nvPr>
        </p:nvSpPr>
        <p:spPr>
          <a:xfrm>
            <a:off x="203835" y="2141855"/>
            <a:ext cx="5401310" cy="3569335"/>
          </a:xfrm>
        </p:spPr>
        <p:txBody>
          <a:bodyPr/>
          <a:p>
            <a:pPr>
              <a:lnSpc>
                <a:spcPct val="150000"/>
              </a:lnSpc>
            </a:pPr>
            <a:r>
              <a:rPr lang="zh-CN" altLang="en-US"/>
              <a:t>       人民政协是具有中国特色的制度安排，是社会主义协商民主的重要渠道和专门协商机构。</a:t>
            </a:r>
            <a:endParaRPr lang="zh-CN" altLang="en-US"/>
          </a:p>
        </p:txBody>
      </p:sp>
      <p:pic>
        <p:nvPicPr>
          <p:cNvPr id="27650" name="图片 272398" descr="20110509074311322"/>
          <p:cNvPicPr>
            <a:picLocks noChangeAspect="1"/>
          </p:cNvPicPr>
          <p:nvPr/>
        </p:nvPicPr>
        <p:blipFill>
          <a:blip r:embed="rId1"/>
          <a:stretch>
            <a:fillRect/>
          </a:stretch>
        </p:blipFill>
        <p:spPr>
          <a:xfrm>
            <a:off x="6182360" y="2346960"/>
            <a:ext cx="2498725" cy="2638425"/>
          </a:xfrm>
          <a:prstGeom prst="rect">
            <a:avLst/>
          </a:prstGeom>
          <a:noFill/>
          <a:ln w="9525">
            <a:noFill/>
          </a:ln>
        </p:spPr>
      </p:pic>
      <p:sp>
        <p:nvSpPr>
          <p:cNvPr id="8203" name="矩形 1" descr="白色大理石"/>
          <p:cNvSpPr>
            <a:spLocks noTextEdit="1"/>
          </p:cNvSpPr>
          <p:nvPr/>
        </p:nvSpPr>
        <p:spPr>
          <a:xfrm>
            <a:off x="610870" y="5181600"/>
            <a:ext cx="5329238" cy="433388"/>
          </a:xfrm>
          <a:prstGeom prst="rect">
            <a:avLst/>
          </a:prstGeom>
        </p:spPr>
        <p:txBody>
          <a:bodyPr wrap="none" fromWordArt="1">
            <a:prstTxWarp prst="textPlain">
              <a:avLst>
                <a:gd name="adj" fmla="val 50000"/>
              </a:avLst>
            </a:prstTxWarp>
            <a:normAutofit fontScale="40000"/>
            <a:scene3d>
              <a:camera prst="legacyObliqueRight">
                <a:rot lat="0" lon="0" rev="0"/>
              </a:camera>
              <a:lightRig rig="legacyHarsh3" dir="t"/>
            </a:scene3d>
            <a:sp3d extrusionH="100000" prstMaterial="legacyMatte">
              <a:extrusionClr>
                <a:srgbClr val="663300"/>
              </a:extrusionClr>
            </a:sp3d>
          </a:bodyPr>
          <a:p>
            <a:pPr algn="l" fontAlgn="base">
              <a:lnSpc>
                <a:spcPct val="125000"/>
              </a:lnSpc>
              <a:buClr>
                <a:schemeClr val="bg1"/>
              </a:buClr>
            </a:pPr>
            <a:r>
              <a:rPr lang="zh-CN" altLang="en-US" sz="3600" b="1" strike="noStrike" noProof="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onotype Sorts" pitchFamily="2" charset="2"/>
              </a:rPr>
              <a:t>政治协商 民主监督 参政议政 </a:t>
            </a:r>
            <a:endParaRPr lang="zh-CN" altLang="en-US" sz="3600" strike="noStrike" noProof="1">
              <a:blipFill rotWithShape="0">
                <a:blip r:embed="rId2"/>
              </a:blipFill>
              <a:latin typeface="宋体" panose="02010600030101010101" pitchFamily="2" charset="-122"/>
              <a:ea typeface="宋体" panose="02010600030101010101" pitchFamily="2" charset="-122"/>
            </a:endParaRPr>
          </a:p>
        </p:txBody>
      </p:sp>
      <p:sp>
        <p:nvSpPr>
          <p:cNvPr id="5" name="矩形 1" descr="白色大理石"/>
          <p:cNvSpPr>
            <a:spLocks noTextEdit="1"/>
          </p:cNvSpPr>
          <p:nvPr/>
        </p:nvSpPr>
        <p:spPr>
          <a:xfrm>
            <a:off x="1609090" y="4182110"/>
            <a:ext cx="3332163" cy="433388"/>
          </a:xfrm>
          <a:prstGeom prst="rect">
            <a:avLst/>
          </a:prstGeom>
        </p:spPr>
        <p:txBody>
          <a:bodyPr wrap="none" fromWordArt="1">
            <a:prstTxWarp prst="textPlain">
              <a:avLst>
                <a:gd name="adj" fmla="val 50000"/>
              </a:avLst>
            </a:prstTxWarp>
            <a:normAutofit fontScale="40000"/>
            <a:scene3d>
              <a:camera prst="legacyObliqueRight">
                <a:rot lat="0" lon="0" rev="0"/>
              </a:camera>
              <a:lightRig rig="legacyHarsh3" dir="t"/>
            </a:scene3d>
            <a:sp3d extrusionH="100000" prstMaterial="legacyMatte">
              <a:extrusionClr>
                <a:srgbClr val="663300"/>
              </a:extrusionClr>
            </a:sp3d>
          </a:bodyPr>
          <a:p>
            <a:pPr algn="l" fontAlgn="base">
              <a:lnSpc>
                <a:spcPct val="125000"/>
              </a:lnSpc>
              <a:buClr>
                <a:schemeClr val="bg1"/>
              </a:buClr>
            </a:pPr>
            <a:r>
              <a:rPr lang="zh-CN" altLang="en-US" sz="3600" b="1" strike="noStrike" noProof="1" dirty="0">
                <a:solidFill>
                  <a:srgbClr val="FF0000"/>
                </a:solidFill>
                <a:latin typeface="黑体" panose="02010609060101010101" pitchFamily="49" charset="-122"/>
                <a:ea typeface="黑体" panose="02010609060101010101" pitchFamily="49" charset="-122"/>
                <a:cs typeface="黑体" panose="02010609060101010101" pitchFamily="49" charset="-122"/>
              </a:rPr>
              <a:t>团结 民主</a:t>
            </a:r>
            <a:endParaRPr lang="zh-CN" altLang="en-US" sz="3600" b="1" strike="noStrike" noProof="1"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43660" y="2087880"/>
            <a:ext cx="836930" cy="2681605"/>
          </a:xfrm>
        </p:spPr>
        <p:txBody>
          <a:bodyPr/>
          <a:p>
            <a:r>
              <a:rPr lang="zh-CN" altLang="en-US"/>
              <a:t>八大民主党派</a:t>
            </a:r>
            <a:endParaRPr lang="zh-CN" altLang="en-US"/>
          </a:p>
        </p:txBody>
      </p:sp>
      <p:pic>
        <p:nvPicPr>
          <p:cNvPr id="28684" name="图片 1"/>
          <p:cNvPicPr>
            <a:picLocks noChangeAspect="1"/>
          </p:cNvPicPr>
          <p:nvPr/>
        </p:nvPicPr>
        <p:blipFill>
          <a:blip r:embed="rId1"/>
          <a:srcRect r="22533" b="6691"/>
          <a:stretch>
            <a:fillRect/>
          </a:stretch>
        </p:blipFill>
        <p:spPr>
          <a:xfrm>
            <a:off x="3074035" y="1353820"/>
            <a:ext cx="4625975" cy="44818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3474720" cy="826770"/>
          </a:xfrm>
        </p:spPr>
        <p:txBody>
          <a:bodyPr/>
          <a:p>
            <a:r>
              <a:rPr lang="zh-CN" altLang="en-US"/>
              <a:t>西方多党制的局限性</a:t>
            </a:r>
            <a:endParaRPr lang="zh-CN" altLang="en-US"/>
          </a:p>
        </p:txBody>
      </p:sp>
      <p:sp>
        <p:nvSpPr>
          <p:cNvPr id="3" name="内容占位符 2"/>
          <p:cNvSpPr>
            <a:spLocks noGrp="1"/>
          </p:cNvSpPr>
          <p:nvPr>
            <p:ph idx="1"/>
          </p:nvPr>
        </p:nvSpPr>
        <p:spPr>
          <a:xfrm>
            <a:off x="203835" y="2266315"/>
            <a:ext cx="4589780" cy="3569335"/>
          </a:xfrm>
        </p:spPr>
        <p:txBody>
          <a:bodyPr/>
          <a:p>
            <a:pPr>
              <a:lnSpc>
                <a:spcPct val="150000"/>
              </a:lnSpc>
            </a:pPr>
            <a:r>
              <a:rPr lang="en-US" altLang="zh-CN"/>
              <a:t>       </a:t>
            </a:r>
            <a:r>
              <a:rPr lang="zh-CN" altLang="en-US"/>
              <a:t>西方多党制建立在私有制基础之上，代表各资产阶级集团的利益。我国的政党制度建立在以公有制为主体的社会主义经济基础之上，真正地代表人民利益。</a:t>
            </a:r>
            <a:endParaRPr lang="zh-CN" altLang="en-US"/>
          </a:p>
        </p:txBody>
      </p:sp>
      <p:pic>
        <p:nvPicPr>
          <p:cNvPr id="4" name="图片 3"/>
          <p:cNvPicPr>
            <a:picLocks noChangeAspect="1"/>
          </p:cNvPicPr>
          <p:nvPr/>
        </p:nvPicPr>
        <p:blipFill rotWithShape="1">
          <a:blip r:embed="rId1" cstate="print"/>
          <a:srcRect b="11132"/>
          <a:stretch>
            <a:fillRect/>
          </a:stretch>
        </p:blipFill>
        <p:spPr>
          <a:xfrm>
            <a:off x="5039995" y="2436495"/>
            <a:ext cx="3471545" cy="2602865"/>
          </a:xfrm>
          <a:prstGeom prst="roundRect">
            <a:avLst>
              <a:gd name="adj" fmla="val 8594"/>
            </a:avLst>
          </a:prstGeom>
          <a:solidFill>
            <a:srgbClr val="FFFFFF">
              <a:shade val="85000"/>
            </a:srgbClr>
          </a:solidFill>
          <a:ln>
            <a:noFill/>
          </a:ln>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99085" y="1284605"/>
            <a:ext cx="3910965" cy="672465"/>
          </a:xfrm>
        </p:spPr>
        <p:txBody>
          <a:bodyPr/>
          <a:p>
            <a:r>
              <a:rPr lang="zh-CN" altLang="en-US"/>
              <a:t>市场经济与社会主义</a:t>
            </a:r>
            <a:endParaRPr lang="zh-CN" altLang="en-US"/>
          </a:p>
        </p:txBody>
      </p:sp>
      <p:sp>
        <p:nvSpPr>
          <p:cNvPr id="3" name="内容占位符 2"/>
          <p:cNvSpPr>
            <a:spLocks noGrp="1"/>
          </p:cNvSpPr>
          <p:nvPr>
            <p:ph idx="1"/>
          </p:nvPr>
        </p:nvSpPr>
        <p:spPr>
          <a:xfrm>
            <a:off x="299085" y="1957070"/>
            <a:ext cx="5474970" cy="3662045"/>
          </a:xfrm>
        </p:spPr>
        <p:txBody>
          <a:bodyPr/>
          <a:p>
            <a:pPr>
              <a:lnSpc>
                <a:spcPct val="160000"/>
              </a:lnSpc>
            </a:pPr>
            <a:r>
              <a:rPr lang="zh-CN" altLang="en-US"/>
              <a:t>       市场经济（又称为自由市场经济或自由企业经济）是一种经济体系，在这种体系下产品和服务的生产及销售完全由</a:t>
            </a:r>
            <a:r>
              <a:rPr lang="zh-CN" altLang="en-US" b="1">
                <a:solidFill>
                  <a:schemeClr val="accent2">
                    <a:lumMod val="75000"/>
                  </a:schemeClr>
                </a:solidFill>
              </a:rPr>
              <a:t>自由市场的自由价格机制</a:t>
            </a:r>
            <a:r>
              <a:rPr lang="zh-CN" altLang="en-US"/>
              <a:t>所引导，而不是像计划经济一般由国家所引导。市场经济也曾被用作资本主义的同义词。</a:t>
            </a:r>
            <a:endParaRPr lang="zh-CN" altLang="en-US"/>
          </a:p>
        </p:txBody>
      </p:sp>
      <p:sp>
        <p:nvSpPr>
          <p:cNvPr id="32773" name="矩形 927749"/>
          <p:cNvSpPr>
            <a:spLocks noRot="1"/>
          </p:cNvSpPr>
          <p:nvPr/>
        </p:nvSpPr>
        <p:spPr>
          <a:xfrm>
            <a:off x="5774055" y="3364230"/>
            <a:ext cx="3181985" cy="2254885"/>
          </a:xfrm>
          <a:prstGeom prst="rect">
            <a:avLst/>
          </a:prstGeom>
          <a:solidFill>
            <a:srgbClr val="CCFFCC"/>
          </a:solidFill>
          <a:ln w="28575" cap="flat" cmpd="sng">
            <a:noFill/>
            <a:prstDash val="solid"/>
            <a:miter/>
            <a:headEnd type="none" w="med" len="med"/>
            <a:tailEnd type="none" w="med" len="med"/>
          </a:ln>
        </p:spPr>
        <p:txBody>
          <a:bodyPr anchor="t"/>
          <a:p>
            <a:pPr>
              <a:lnSpc>
                <a:spcPct val="125000"/>
              </a:lnSpc>
              <a:spcBef>
                <a:spcPct val="20000"/>
              </a:spcBef>
            </a:pPr>
            <a:r>
              <a:rPr lang="en-US" altLang="zh-CN" sz="2000" b="1" dirty="0">
                <a:solidFill>
                  <a:schemeClr val="tx1"/>
                </a:solidFill>
                <a:latin typeface="华文行楷" pitchFamily="2" charset="-122"/>
                <a:ea typeface="华文行楷" pitchFamily="2" charset="-122"/>
              </a:rPr>
              <a:t>    </a:t>
            </a:r>
            <a:r>
              <a:rPr lang="zh-CN" altLang="en-US" sz="2000" b="1" dirty="0">
                <a:solidFill>
                  <a:schemeClr val="tx1"/>
                </a:solidFill>
                <a:latin typeface="幼圆" pitchFamily="49" charset="-122"/>
                <a:ea typeface="幼圆" pitchFamily="49" charset="-122"/>
              </a:rPr>
              <a:t>社会主义市场经济除了具有市场经济的一般特征外，在</a:t>
            </a:r>
            <a:r>
              <a:rPr lang="zh-CN" altLang="en-US" sz="2000" b="1" dirty="0">
                <a:solidFill>
                  <a:srgbClr val="FF0000"/>
                </a:solidFill>
                <a:latin typeface="幼圆" pitchFamily="49" charset="-122"/>
                <a:ea typeface="幼圆" pitchFamily="49" charset="-122"/>
              </a:rPr>
              <a:t>所有制结构上、分配制度上、宏观调控</a:t>
            </a:r>
            <a:r>
              <a:rPr lang="zh-CN" altLang="en-US" sz="2000" b="1" dirty="0">
                <a:solidFill>
                  <a:schemeClr val="tx1"/>
                </a:solidFill>
                <a:latin typeface="幼圆" pitchFamily="49" charset="-122"/>
                <a:ea typeface="幼圆" pitchFamily="49" charset="-122"/>
              </a:rPr>
              <a:t>上也有自己独特的特征。  </a:t>
            </a:r>
            <a:r>
              <a:rPr lang="zh-CN" altLang="en-US" sz="2000" b="1" dirty="0">
                <a:latin typeface="楷体_GB2312" pitchFamily="49" charset="-122"/>
                <a:ea typeface="楷体_GB2312" pitchFamily="49" charset="-122"/>
              </a:rPr>
              <a:t>            </a:t>
            </a:r>
            <a:endParaRPr lang="zh-CN" altLang="en-US" sz="2000" b="1" dirty="0">
              <a:latin typeface="楷体_GB2312" pitchFamily="49" charset="-122"/>
              <a:ea typeface="楷体_GB2312" pitchFamily="49" charset="-122"/>
            </a:endParaRPr>
          </a:p>
        </p:txBody>
      </p:sp>
      <p:sp>
        <p:nvSpPr>
          <p:cNvPr id="36869" name="文本框 923655"/>
          <p:cNvSpPr txBox="1"/>
          <p:nvPr/>
        </p:nvSpPr>
        <p:spPr>
          <a:xfrm>
            <a:off x="37465" y="5861050"/>
            <a:ext cx="9044940" cy="783590"/>
          </a:xfrm>
          <a:prstGeom prst="rect">
            <a:avLst/>
          </a:prstGeom>
          <a:solidFill>
            <a:schemeClr val="accent6">
              <a:lumMod val="20000"/>
              <a:lumOff val="80000"/>
            </a:schemeClr>
          </a:solidFill>
          <a:ln w="6350" cap="flat" cmpd="sng">
            <a:solidFill>
              <a:srgbClr val="99FFCC"/>
            </a:solidFill>
            <a:prstDash val="solid"/>
            <a:miter/>
            <a:headEnd type="none" w="med" len="med"/>
            <a:tailEnd type="none" w="med" len="med"/>
          </a:ln>
        </p:spPr>
        <p:txBody>
          <a:bodyPr wrap="square" anchor="t">
            <a:spAutoFit/>
          </a:bodyPr>
          <a:p>
            <a:pPr>
              <a:lnSpc>
                <a:spcPct val="125000"/>
              </a:lnSpc>
              <a:spcBef>
                <a:spcPct val="50000"/>
              </a:spcBef>
              <a:buClr>
                <a:schemeClr val="bg1"/>
              </a:buClr>
            </a:pPr>
            <a:r>
              <a:rPr lang="en-US" altLang="zh-CN" b="1" dirty="0">
                <a:latin typeface="Arial" panose="020B0604020202020204" pitchFamily="34" charset="0"/>
                <a:ea typeface="宋体" panose="02010600030101010101" pitchFamily="2" charset="-122"/>
              </a:rPr>
              <a:t>    </a:t>
            </a:r>
            <a:r>
              <a:rPr lang="en-US" altLang="zh-CN" b="1" dirty="0">
                <a:solidFill>
                  <a:srgbClr val="FF0000"/>
                </a:solidFill>
                <a:latin typeface="Arial" panose="020B0604020202020204" pitchFamily="34" charset="0"/>
                <a:ea typeface="宋体" panose="02010600030101010101" pitchFamily="2" charset="-122"/>
              </a:rPr>
              <a:t>    </a:t>
            </a:r>
            <a:r>
              <a:rPr lang="zh-CN" altLang="en-US" b="1" dirty="0">
                <a:solidFill>
                  <a:srgbClr val="FF0000"/>
                </a:solidFill>
                <a:latin typeface="幼圆" pitchFamily="49" charset="-122"/>
                <a:ea typeface="幼圆" pitchFamily="49" charset="-122"/>
              </a:rPr>
              <a:t>从纯理论讲，计划经济远远好于市场经济。因为简单高效没有重复建设，不浪费资源但计划经济对管理能力要求非常高。市场经济实际上是管理分散了。</a:t>
            </a:r>
            <a:endParaRPr lang="zh-CN" altLang="en-US" b="1" dirty="0">
              <a:solidFill>
                <a:srgbClr val="FF0000"/>
              </a:solidFill>
              <a:latin typeface="幼圆" pitchFamily="49" charset="-122"/>
              <a:ea typeface="幼圆" pitchFamily="49" charset="-122"/>
            </a:endParaRPr>
          </a:p>
        </p:txBody>
      </p:sp>
      <p:pic>
        <p:nvPicPr>
          <p:cNvPr id="6" name="图片 927750" descr="xin_180906031157107726950"/>
          <p:cNvPicPr>
            <a:picLocks noChangeAspect="1"/>
          </p:cNvPicPr>
          <p:nvPr/>
        </p:nvPicPr>
        <p:blipFill>
          <a:blip r:embed="rId1"/>
          <a:srcRect b="7097"/>
          <a:stretch>
            <a:fillRect/>
          </a:stretch>
        </p:blipFill>
        <p:spPr>
          <a:xfrm>
            <a:off x="6042660" y="1284605"/>
            <a:ext cx="2645410" cy="19132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7170" y="1459230"/>
            <a:ext cx="4846955" cy="4152900"/>
          </a:xfrm>
        </p:spPr>
        <p:txBody>
          <a:bodyPr/>
          <a:p>
            <a:pPr>
              <a:lnSpc>
                <a:spcPct val="180000"/>
              </a:lnSpc>
            </a:pPr>
            <a:r>
              <a:rPr lang="en-US" altLang="zh-CN"/>
              <a:t>         </a:t>
            </a:r>
            <a:r>
              <a:rPr lang="zh-CN" altLang="en-US"/>
              <a:t>西方多党制下，政府更迭频繁，经济发展深受影响。各政党为夺得或控制政权不择手段，内耗丛生，效率低下。中国的政党制度稳定而富有效率，对出现的挑战和机遇能够做出及时有效的反应。</a:t>
            </a:r>
            <a:endParaRPr lang="zh-CN" altLang="en-US"/>
          </a:p>
        </p:txBody>
      </p:sp>
      <p:pic>
        <p:nvPicPr>
          <p:cNvPr id="4" name="图片 3"/>
          <p:cNvPicPr>
            <a:picLocks noChangeAspect="1"/>
          </p:cNvPicPr>
          <p:nvPr/>
        </p:nvPicPr>
        <p:blipFill>
          <a:blip r:embed="rId1" cstate="print"/>
          <a:stretch>
            <a:fillRect/>
          </a:stretch>
        </p:blipFill>
        <p:spPr>
          <a:xfrm>
            <a:off x="5323840" y="1909445"/>
            <a:ext cx="3368040" cy="2491740"/>
          </a:xfrm>
          <a:prstGeom prst="roundRect">
            <a:avLst>
              <a:gd name="adj" fmla="val 8594"/>
            </a:avLst>
          </a:prstGeom>
          <a:solidFill>
            <a:srgbClr val="FFFFFF">
              <a:shade val="85000"/>
            </a:srgbClr>
          </a:solidFill>
          <a:ln>
            <a:noFill/>
          </a:ln>
          <a:effectLst/>
        </p:spPr>
      </p:pic>
      <p:sp>
        <p:nvSpPr>
          <p:cNvPr id="83973" name="文本框 4"/>
          <p:cNvSpPr txBox="1">
            <a:spLocks noChangeArrowheads="1"/>
          </p:cNvSpPr>
          <p:nvPr/>
        </p:nvSpPr>
        <p:spPr bwMode="auto">
          <a:xfrm>
            <a:off x="5323523" y="4603115"/>
            <a:ext cx="3627438" cy="829945"/>
          </a:xfrm>
          <a:prstGeom prst="rect">
            <a:avLst/>
          </a:prstGeom>
          <a:noFill/>
          <a:ln>
            <a:noFill/>
          </a:ln>
        </p:spPr>
        <p:txBody>
          <a:bodyPr>
            <a:spAutoFit/>
          </a:bodyPr>
          <a:lstStyle>
            <a:lvl1pPr>
              <a:defRPr>
                <a:solidFill>
                  <a:sysClr val="windowText" lastClr="000000"/>
                </a:solidFill>
                <a:latin typeface="Arial" panose="020B0604020202020204" pitchFamily="34" charset="0"/>
                <a:ea typeface="微软雅黑" panose="020B0503020204020204" charset="-122"/>
              </a:defRPr>
            </a:lvl1pPr>
            <a:lvl2pPr marL="742950" indent="-285750">
              <a:defRPr>
                <a:solidFill>
                  <a:sysClr val="windowText" lastClr="000000"/>
                </a:solidFill>
                <a:latin typeface="Arial" panose="020B0604020202020204" pitchFamily="34" charset="0"/>
                <a:ea typeface="微软雅黑" panose="020B0503020204020204" charset="-122"/>
              </a:defRPr>
            </a:lvl2pPr>
            <a:lvl3pPr marL="1143000" indent="-228600">
              <a:defRPr>
                <a:solidFill>
                  <a:sysClr val="windowText" lastClr="000000"/>
                </a:solidFill>
                <a:latin typeface="Arial" panose="020B0604020202020204" pitchFamily="34" charset="0"/>
                <a:ea typeface="微软雅黑" panose="020B0503020204020204" charset="-122"/>
              </a:defRPr>
            </a:lvl3pPr>
            <a:lvl4pPr marL="1600200" indent="-228600">
              <a:defRPr>
                <a:solidFill>
                  <a:sysClr val="windowText" lastClr="000000"/>
                </a:solidFill>
                <a:latin typeface="Arial" panose="020B0604020202020204" pitchFamily="34" charset="0"/>
                <a:ea typeface="微软雅黑" panose="020B0503020204020204" charset="-122"/>
              </a:defRPr>
            </a:lvl4pPr>
            <a:lvl5pPr marL="2057400" indent="-228600">
              <a:defRPr>
                <a:solidFill>
                  <a:sysClr val="windowText" lastClr="000000"/>
                </a:solidFill>
                <a:latin typeface="Arial" panose="020B0604020202020204" pitchFamily="34" charset="0"/>
                <a:ea typeface="微软雅黑" panose="020B0503020204020204" charset="-122"/>
              </a:defRPr>
            </a:lvl5pPr>
            <a:lvl6pPr marL="25146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6pPr>
            <a:lvl7pPr marL="29718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7pPr>
            <a:lvl8pPr marL="34290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8pPr>
            <a:lvl9pPr marL="3886200" indent="-228600" defTabSz="457200" eaLnBrk="0" fontAlgn="base" hangingPunct="0">
              <a:spcBef>
                <a:spcPct val="0"/>
              </a:spcBef>
              <a:spcAft>
                <a:spcPct val="0"/>
              </a:spcAft>
              <a:defRPr>
                <a:solidFill>
                  <a:sysClr val="windowText" lastClr="000000"/>
                </a:solidFill>
                <a:latin typeface="Arial" panose="020B0604020202020204" pitchFamily="34" charset="0"/>
                <a:ea typeface="微软雅黑" panose="020B0503020204020204" charset="-122"/>
              </a:defRPr>
            </a:lvl9pPr>
          </a:lstStyle>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sym typeface="黑体" panose="02010609060101010101" pitchFamily="49" charset="-122"/>
              </a:rPr>
              <a:t>战后日本</a:t>
            </a:r>
            <a:r>
              <a:rPr kumimoji="0" lang="en-US" altLang="zh-CN" sz="2400" b="0"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sym typeface="黑体" panose="02010609060101010101" pitchFamily="49" charset="-122"/>
              </a:rPr>
              <a:t>60</a:t>
            </a:r>
            <a:r>
              <a:rPr kumimoji="0" lang="zh-CN" altLang="en-US" sz="2400" b="0"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sym typeface="黑体" panose="02010609060101010101" pitchFamily="49" charset="-122"/>
              </a:rPr>
              <a:t>年换相</a:t>
            </a:r>
            <a:r>
              <a:rPr kumimoji="0" lang="en-US" altLang="zh-CN" sz="2400" b="0"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sym typeface="黑体" panose="02010609060101010101" pitchFamily="49" charset="-122"/>
              </a:rPr>
              <a:t>30</a:t>
            </a:r>
            <a:r>
              <a:rPr kumimoji="0" lang="zh-CN" altLang="en-US" sz="2400" b="0"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sym typeface="黑体" panose="02010609060101010101" pitchFamily="49" charset="-122"/>
              </a:rPr>
              <a:t>位，平均任期</a:t>
            </a:r>
            <a:r>
              <a:rPr kumimoji="0" lang="en-US" altLang="zh-CN" sz="2400" b="0"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sym typeface="黑体" panose="02010609060101010101" pitchFamily="49" charset="-122"/>
              </a:rPr>
              <a:t>26</a:t>
            </a:r>
            <a:r>
              <a:rPr kumimoji="0" lang="zh-CN" altLang="en-US" sz="2400" b="0"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sym typeface="黑体" panose="02010609060101010101" pitchFamily="49" charset="-122"/>
              </a:rPr>
              <a:t>个月</a:t>
            </a:r>
            <a:endParaRPr kumimoji="0" lang="zh-CN" altLang="en-US" sz="2400" b="0"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sym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42390"/>
            <a:ext cx="8531225" cy="1595120"/>
          </a:xfrm>
        </p:spPr>
        <p:txBody>
          <a:bodyPr/>
          <a:p>
            <a:pPr>
              <a:lnSpc>
                <a:spcPct val="140000"/>
              </a:lnSpc>
            </a:pPr>
            <a:r>
              <a:rPr lang="en-US" altLang="zh-CN" sz="2400" b="0">
                <a:solidFill>
                  <a:schemeClr val="tx2"/>
                </a:solidFill>
              </a:rPr>
              <a:t>       </a:t>
            </a:r>
            <a:r>
              <a:rPr lang="zh-CN" altLang="en-US" sz="2400" b="0">
                <a:solidFill>
                  <a:schemeClr val="tx2"/>
                </a:solidFill>
              </a:rPr>
              <a:t>冷战结束后，西方的多党制通过各种方式被移植到一些发展中国家后，结果导致政党林立、社会矛盾激化、经济停滞、政治动荡。</a:t>
            </a:r>
            <a:endParaRPr lang="zh-CN" altLang="en-US" sz="2400" b="0">
              <a:solidFill>
                <a:schemeClr val="tx2"/>
              </a:solidFill>
            </a:endParaRPr>
          </a:p>
        </p:txBody>
      </p:sp>
      <p:sp>
        <p:nvSpPr>
          <p:cNvPr id="3" name="内容占位符 2"/>
          <p:cNvSpPr>
            <a:spLocks noGrp="1"/>
          </p:cNvSpPr>
          <p:nvPr>
            <p:ph idx="1"/>
          </p:nvPr>
        </p:nvSpPr>
        <p:spPr>
          <a:xfrm>
            <a:off x="421640" y="3131185"/>
            <a:ext cx="4412615" cy="2730500"/>
          </a:xfrm>
        </p:spPr>
        <p:txBody>
          <a:bodyPr/>
          <a:p>
            <a:r>
              <a:rPr lang="en-US" altLang="zh-CN">
                <a:latin typeface="楷体" panose="02010609060101010101" charset="-122"/>
                <a:ea typeface="楷体" panose="02010609060101010101" charset="-122"/>
                <a:cs typeface="楷体" panose="02010609060101010101" charset="-122"/>
              </a:rPr>
              <a:t>    </a:t>
            </a:r>
            <a:r>
              <a:rPr lang="zh-CN" altLang="en-US">
                <a:latin typeface="楷体" panose="02010609060101010101" charset="-122"/>
                <a:ea typeface="楷体" panose="02010609060101010101" charset="-122"/>
                <a:cs typeface="楷体" panose="02010609060101010101" charset="-122"/>
              </a:rPr>
              <a:t>20世纪90年代，西方国家在非洲大肆推销“多党民主”。到21世纪初，撒哈拉以南非洲出现了1800多个政党。“多党民主”引发了部族、宗教、地区之间的冲突。多个国家因此爆发了内战。</a:t>
            </a:r>
            <a:endParaRPr lang="zh-CN" altLang="en-US">
              <a:latin typeface="楷体" panose="02010609060101010101" charset="-122"/>
              <a:ea typeface="楷体" panose="02010609060101010101" charset="-122"/>
              <a:cs typeface="楷体" panose="02010609060101010101" charset="-122"/>
            </a:endParaRPr>
          </a:p>
        </p:txBody>
      </p:sp>
      <p:pic>
        <p:nvPicPr>
          <p:cNvPr id="4" name="图片 3"/>
          <p:cNvPicPr>
            <a:picLocks noChangeAspect="1"/>
          </p:cNvPicPr>
          <p:nvPr/>
        </p:nvPicPr>
        <p:blipFill>
          <a:blip r:embed="rId1"/>
          <a:stretch>
            <a:fillRect/>
          </a:stretch>
        </p:blipFill>
        <p:spPr>
          <a:xfrm>
            <a:off x="4966335" y="3263265"/>
            <a:ext cx="3333750" cy="2228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60475"/>
            <a:ext cx="3571240" cy="593090"/>
          </a:xfrm>
        </p:spPr>
        <p:txBody>
          <a:bodyPr/>
          <a:p>
            <a:r>
              <a:rPr lang="en-US" altLang="zh-CN" sz="2400"/>
              <a:t>4</a:t>
            </a:r>
            <a:r>
              <a:rPr lang="zh-CN" altLang="en-US" sz="2400"/>
              <a:t>、民族区域自治制度</a:t>
            </a:r>
            <a:endParaRPr lang="zh-CN" altLang="en-US" sz="2400"/>
          </a:p>
        </p:txBody>
      </p:sp>
      <p:sp>
        <p:nvSpPr>
          <p:cNvPr id="3" name="内容占位符 2"/>
          <p:cNvSpPr>
            <a:spLocks noGrp="1"/>
          </p:cNvSpPr>
          <p:nvPr>
            <p:ph idx="1"/>
          </p:nvPr>
        </p:nvSpPr>
        <p:spPr>
          <a:xfrm>
            <a:off x="233680" y="1757045"/>
            <a:ext cx="8677275" cy="2030730"/>
          </a:xfrm>
        </p:spPr>
        <p:txBody>
          <a:bodyPr/>
          <a:p>
            <a:pPr>
              <a:lnSpc>
                <a:spcPct val="140000"/>
              </a:lnSpc>
            </a:pPr>
            <a:r>
              <a:rPr lang="en-US" altLang="zh-CN"/>
              <a:t>       </a:t>
            </a:r>
            <a:r>
              <a:rPr lang="zh-CN" altLang="en-US"/>
              <a:t>民族区域自治是在统一而不可分离的国家领导下，各少数民族聚居的地方设立自治机关，行使自治权，实行区域自治。</a:t>
            </a:r>
            <a:r>
              <a:rPr lang="zh-CN" altLang="en-US" b="1">
                <a:solidFill>
                  <a:schemeClr val="accent2">
                    <a:lumMod val="75000"/>
                  </a:schemeClr>
                </a:solidFill>
              </a:rPr>
              <a:t>其核心是保障少数民族当家作主，管理本民族、本地方事务的权利。</a:t>
            </a:r>
            <a:r>
              <a:rPr lang="zh-CN" altLang="en-US"/>
              <a:t> </a:t>
            </a:r>
            <a:endParaRPr lang="zh-CN" altLang="en-US"/>
          </a:p>
        </p:txBody>
      </p:sp>
      <p:pic>
        <p:nvPicPr>
          <p:cNvPr id="101382" name="图片 4"/>
          <p:cNvPicPr>
            <a:picLocks noChangeAspect="1"/>
          </p:cNvPicPr>
          <p:nvPr/>
        </p:nvPicPr>
        <p:blipFill>
          <a:blip r:embed="rId1"/>
          <a:stretch>
            <a:fillRect/>
          </a:stretch>
        </p:blipFill>
        <p:spPr>
          <a:xfrm>
            <a:off x="472440" y="4001770"/>
            <a:ext cx="1697355" cy="2513965"/>
          </a:xfrm>
          <a:prstGeom prst="rect">
            <a:avLst/>
          </a:prstGeom>
          <a:noFill/>
          <a:ln w="9525">
            <a:noFill/>
          </a:ln>
        </p:spPr>
      </p:pic>
      <p:sp>
        <p:nvSpPr>
          <p:cNvPr id="21" name="任意多边形 20"/>
          <p:cNvSpPr/>
          <p:nvPr/>
        </p:nvSpPr>
        <p:spPr>
          <a:xfrm>
            <a:off x="4419600" y="3657600"/>
            <a:ext cx="2363788" cy="2363788"/>
          </a:xfrm>
          <a:custGeom>
            <a:avLst/>
            <a:gdLst>
              <a:gd name="connsiteX0" fmla="*/ 0 w 1993704"/>
              <a:gd name="connsiteY0" fmla="*/ 996852 h 1993704"/>
              <a:gd name="connsiteX1" fmla="*/ 996852 w 1993704"/>
              <a:gd name="connsiteY1" fmla="*/ 0 h 1993704"/>
              <a:gd name="connsiteX2" fmla="*/ 1993704 w 1993704"/>
              <a:gd name="connsiteY2" fmla="*/ 996852 h 1993704"/>
              <a:gd name="connsiteX3" fmla="*/ 996852 w 1993704"/>
              <a:gd name="connsiteY3" fmla="*/ 1993704 h 1993704"/>
              <a:gd name="connsiteX4" fmla="*/ 0 w 1993704"/>
              <a:gd name="connsiteY4" fmla="*/ 996852 h 199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704" h="1993704">
                <a:moveTo>
                  <a:pt x="0" y="996852"/>
                </a:moveTo>
                <a:cubicBezTo>
                  <a:pt x="0" y="446306"/>
                  <a:pt x="446306" y="0"/>
                  <a:pt x="996852" y="0"/>
                </a:cubicBezTo>
                <a:cubicBezTo>
                  <a:pt x="1547398" y="0"/>
                  <a:pt x="1993704" y="446306"/>
                  <a:pt x="1993704" y="996852"/>
                </a:cubicBezTo>
                <a:cubicBezTo>
                  <a:pt x="1993704" y="1547398"/>
                  <a:pt x="1547398" y="1993704"/>
                  <a:pt x="996852" y="1993704"/>
                </a:cubicBezTo>
                <a:cubicBezTo>
                  <a:pt x="446306" y="1993704"/>
                  <a:pt x="0" y="1547398"/>
                  <a:pt x="0" y="996852"/>
                </a:cubicBezTo>
                <a:close/>
              </a:path>
            </a:pathLst>
          </a:custGeom>
          <a:solidFill>
            <a:srgbClr val="E39A5B">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288000" tIns="312291" rIns="288000" bIns="312291" anchor="ctr"/>
          <a:p>
            <a:pPr marL="0" marR="0" lvl="0" indent="0" algn="ctr" defTabSz="711200" rtl="0" eaLnBrk="0" fontAlgn="base" latinLnBrk="0" hangingPunct="0">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rPr>
              <a:t>享有制定自治条例和单行条例的</a:t>
            </a:r>
            <a:endParaRPr kumimoji="0" lang="en-US" altLang="zh-CN" sz="24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a:p>
            <a:pPr marL="0" marR="0" lvl="0" indent="0" algn="ctr" defTabSz="711200" rtl="0" eaLnBrk="0" fontAlgn="base" latinLnBrk="0" hangingPunct="0">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rPr>
              <a:t>权力</a:t>
            </a:r>
            <a:endParaRPr kumimoji="0" lang="zh-CN" altLang="en-US" sz="24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p:txBody>
      </p:sp>
      <p:sp>
        <p:nvSpPr>
          <p:cNvPr id="20" name="任意多边形 19"/>
          <p:cNvSpPr/>
          <p:nvPr/>
        </p:nvSpPr>
        <p:spPr>
          <a:xfrm>
            <a:off x="2320925" y="3657600"/>
            <a:ext cx="2363788" cy="2363788"/>
          </a:xfrm>
          <a:custGeom>
            <a:avLst/>
            <a:gdLst>
              <a:gd name="connsiteX0" fmla="*/ 0 w 1993704"/>
              <a:gd name="connsiteY0" fmla="*/ 996852 h 1993704"/>
              <a:gd name="connsiteX1" fmla="*/ 996852 w 1993704"/>
              <a:gd name="connsiteY1" fmla="*/ 0 h 1993704"/>
              <a:gd name="connsiteX2" fmla="*/ 1993704 w 1993704"/>
              <a:gd name="connsiteY2" fmla="*/ 996852 h 1993704"/>
              <a:gd name="connsiteX3" fmla="*/ 996852 w 1993704"/>
              <a:gd name="connsiteY3" fmla="*/ 1993704 h 1993704"/>
              <a:gd name="connsiteX4" fmla="*/ 0 w 1993704"/>
              <a:gd name="connsiteY4" fmla="*/ 996852 h 199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704" h="1993704">
                <a:moveTo>
                  <a:pt x="0" y="996852"/>
                </a:moveTo>
                <a:cubicBezTo>
                  <a:pt x="0" y="446306"/>
                  <a:pt x="446306" y="0"/>
                  <a:pt x="996852" y="0"/>
                </a:cubicBezTo>
                <a:cubicBezTo>
                  <a:pt x="1547398" y="0"/>
                  <a:pt x="1993704" y="446306"/>
                  <a:pt x="1993704" y="996852"/>
                </a:cubicBezTo>
                <a:cubicBezTo>
                  <a:pt x="1993704" y="1547398"/>
                  <a:pt x="1547398" y="1993704"/>
                  <a:pt x="996852" y="1993704"/>
                </a:cubicBezTo>
                <a:cubicBezTo>
                  <a:pt x="446306" y="1993704"/>
                  <a:pt x="0" y="1547398"/>
                  <a:pt x="0" y="996852"/>
                </a:cubicBezTo>
                <a:close/>
              </a:path>
            </a:pathLst>
          </a:custGeom>
          <a:solidFill>
            <a:srgbClr val="F97240">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288000" tIns="312291" rIns="288000" bIns="312291" anchor="ctr"/>
          <a:p>
            <a:pPr marL="0" marR="0" lvl="0" indent="0" algn="ctr" defTabSz="711200" rtl="0" eaLnBrk="0" fontAlgn="base" latinLnBrk="0" hangingPunct="0">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rPr>
              <a:t>自主管理本民族、本地区的内部</a:t>
            </a:r>
            <a:endParaRPr kumimoji="0" lang="en-US" altLang="zh-CN" sz="24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a:p>
            <a:pPr marL="0" marR="0" lvl="0" indent="0" algn="ctr" defTabSz="711200" rtl="0" eaLnBrk="0" fontAlgn="base" latinLnBrk="0" hangingPunct="0">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rPr>
              <a:t>事务</a:t>
            </a:r>
            <a:endParaRPr kumimoji="0" lang="zh-CN" altLang="en-US" sz="2400" b="0" i="0" u="none" strike="noStrike" kern="1200" cap="none" spc="0" normalizeH="0" baseline="0" noProof="0" dirty="0">
              <a:ln>
                <a:noFill/>
              </a:ln>
              <a:solidFill>
                <a:schemeClr val="tx1"/>
              </a:solidFill>
              <a:effectLst/>
              <a:uLnTx/>
              <a:uFillTx/>
              <a:latin typeface="+mn-lt"/>
              <a:ea typeface="黑体" panose="02010609060101010101" pitchFamily="49" charset="-122"/>
              <a:cs typeface="+mn-cs"/>
            </a:endParaRPr>
          </a:p>
        </p:txBody>
      </p:sp>
      <p:sp>
        <p:nvSpPr>
          <p:cNvPr id="22" name="任意多边形 21"/>
          <p:cNvSpPr/>
          <p:nvPr/>
        </p:nvSpPr>
        <p:spPr>
          <a:xfrm>
            <a:off x="6516688" y="3657600"/>
            <a:ext cx="2363788" cy="2363788"/>
          </a:xfrm>
          <a:custGeom>
            <a:avLst/>
            <a:gdLst>
              <a:gd name="connsiteX0" fmla="*/ 0 w 1993704"/>
              <a:gd name="connsiteY0" fmla="*/ 996852 h 1993704"/>
              <a:gd name="connsiteX1" fmla="*/ 996852 w 1993704"/>
              <a:gd name="connsiteY1" fmla="*/ 0 h 1993704"/>
              <a:gd name="connsiteX2" fmla="*/ 1993704 w 1993704"/>
              <a:gd name="connsiteY2" fmla="*/ 996852 h 1993704"/>
              <a:gd name="connsiteX3" fmla="*/ 996852 w 1993704"/>
              <a:gd name="connsiteY3" fmla="*/ 1993704 h 1993704"/>
              <a:gd name="connsiteX4" fmla="*/ 0 w 1993704"/>
              <a:gd name="connsiteY4" fmla="*/ 996852 h 1993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704" h="1993704">
                <a:moveTo>
                  <a:pt x="0" y="996852"/>
                </a:moveTo>
                <a:cubicBezTo>
                  <a:pt x="0" y="446306"/>
                  <a:pt x="446306" y="0"/>
                  <a:pt x="996852" y="0"/>
                </a:cubicBezTo>
                <a:cubicBezTo>
                  <a:pt x="1547398" y="0"/>
                  <a:pt x="1993704" y="446306"/>
                  <a:pt x="1993704" y="996852"/>
                </a:cubicBezTo>
                <a:cubicBezTo>
                  <a:pt x="1993704" y="1547398"/>
                  <a:pt x="1547398" y="1993704"/>
                  <a:pt x="996852" y="1993704"/>
                </a:cubicBezTo>
                <a:cubicBezTo>
                  <a:pt x="446306" y="1993704"/>
                  <a:pt x="0" y="1547398"/>
                  <a:pt x="0" y="996852"/>
                </a:cubicBezTo>
                <a:close/>
              </a:path>
            </a:pathLst>
          </a:custGeom>
          <a:solidFill>
            <a:srgbClr val="FFCC99">
              <a:alpha val="50000"/>
            </a:srgb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lIns="288000" tIns="312291" rIns="288000" bIns="312291" anchor="ctr"/>
          <a:p>
            <a:pPr marL="0" marR="0" lvl="0" indent="0" algn="ctr" defTabSz="711200" rtl="0" eaLnBrk="0" fontAlgn="base" latinLnBrk="0" hangingPunct="0">
              <a:lnSpc>
                <a:spcPct val="100000"/>
              </a:lnSpc>
              <a:spcBef>
                <a:spcPct val="0"/>
              </a:spcBef>
              <a:spcAft>
                <a:spcPct val="3500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mn-lt"/>
                <a:ea typeface="黑体" panose="02010609060101010101" pitchFamily="49" charset="-122"/>
                <a:cs typeface="+mn-cs"/>
              </a:rPr>
              <a:t>享有自主发展经济、社会、文化事业等多方面的权力</a:t>
            </a:r>
            <a:endParaRPr kumimoji="0" lang="zh-CN" altLang="en-US" sz="2400" b="0" i="0" u="none" strike="noStrike" kern="1200" cap="none" spc="0" normalizeH="0" baseline="0" noProof="0">
              <a:ln>
                <a:noFill/>
              </a:ln>
              <a:solidFill>
                <a:schemeClr val="tx1"/>
              </a:solidFill>
              <a:effectLst/>
              <a:uLnTx/>
              <a:uFillTx/>
              <a:latin typeface="+mn-lt"/>
              <a:ea typeface="黑体" panose="02010609060101010101" pitchFamily="49"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文本框 429057"/>
          <p:cNvSpPr txBox="1"/>
          <p:nvPr/>
        </p:nvSpPr>
        <p:spPr>
          <a:xfrm>
            <a:off x="1531938" y="1339215"/>
            <a:ext cx="3055937" cy="460375"/>
          </a:xfrm>
          <a:prstGeom prst="rect">
            <a:avLst/>
          </a:prstGeom>
          <a:solidFill>
            <a:srgbClr val="99FFCC"/>
          </a:solidFill>
          <a:ln w="9525" cap="flat" cmpd="sng">
            <a:noFill/>
            <a:prstDash val="solid"/>
            <a:miter/>
            <a:headEnd type="none" w="med" len="med"/>
            <a:tailEnd type="none" w="med" len="med"/>
          </a:ln>
        </p:spPr>
        <p:txBody>
          <a:bodyPr wrap="square" anchor="t">
            <a:spAutoFit/>
          </a:bodyPr>
          <a:p>
            <a:pPr algn="ctr">
              <a:spcBef>
                <a:spcPct val="50000"/>
              </a:spcBef>
              <a:buClr>
                <a:schemeClr val="bg1"/>
              </a:buClr>
            </a:pPr>
            <a:r>
              <a:rPr lang="zh-CN" altLang="en-US" sz="2400" b="1" dirty="0">
                <a:solidFill>
                  <a:srgbClr val="FF3300"/>
                </a:solidFill>
                <a:latin typeface="幼圆" pitchFamily="49" charset="-122"/>
                <a:ea typeface="幼圆" pitchFamily="49" charset="-122"/>
              </a:rPr>
              <a:t>威海市的少数民族</a:t>
            </a:r>
            <a:endParaRPr lang="zh-CN" altLang="en-US" sz="2400" b="1" dirty="0">
              <a:solidFill>
                <a:srgbClr val="FF3300"/>
              </a:solidFill>
              <a:latin typeface="幼圆" pitchFamily="49" charset="-122"/>
              <a:ea typeface="幼圆" pitchFamily="49" charset="-122"/>
            </a:endParaRPr>
          </a:p>
        </p:txBody>
      </p:sp>
      <p:sp>
        <p:nvSpPr>
          <p:cNvPr id="38914" name="文本框 429059"/>
          <p:cNvSpPr txBox="1"/>
          <p:nvPr/>
        </p:nvSpPr>
        <p:spPr>
          <a:xfrm>
            <a:off x="137795" y="1943418"/>
            <a:ext cx="4559300" cy="3246120"/>
          </a:xfrm>
          <a:prstGeom prst="rect">
            <a:avLst/>
          </a:prstGeom>
          <a:noFill/>
          <a:ln w="12700" cap="flat" cmpd="sng">
            <a:noFill/>
            <a:prstDash val="solid"/>
            <a:miter/>
            <a:headEnd type="none" w="med" len="med"/>
            <a:tailEnd type="none" w="med" len="med"/>
          </a:ln>
        </p:spPr>
        <p:txBody>
          <a:bodyPr wrap="square" anchor="t">
            <a:spAutoFit/>
          </a:bodyPr>
          <a:p>
            <a:pPr>
              <a:lnSpc>
                <a:spcPct val="125000"/>
              </a:lnSpc>
              <a:spcBef>
                <a:spcPct val="50000"/>
              </a:spcBef>
            </a:pPr>
            <a:r>
              <a:rPr lang="en-US" altLang="zh-CN" sz="2000" b="1" dirty="0">
                <a:solidFill>
                  <a:srgbClr val="0000FF"/>
                </a:solidFill>
                <a:latin typeface="楷体_GB2312" pitchFamily="49" charset="-122"/>
                <a:ea typeface="楷体_GB2312" pitchFamily="49" charset="-122"/>
              </a:rPr>
              <a:t>    </a:t>
            </a:r>
            <a:r>
              <a:rPr lang="zh-CN" altLang="zh-CN" sz="1600" dirty="0">
                <a:solidFill>
                  <a:schemeClr val="tx2"/>
                </a:solidFill>
                <a:latin typeface="楷体" panose="02010609060101010101" charset="-122"/>
                <a:ea typeface="楷体" panose="02010609060101010101" charset="-122"/>
              </a:rPr>
              <a:t>威海市有46个少数民族，分别是朝鲜族、满族、佤族、蒙古族、回族、彝族、苗族、拉祜族、土家族、傣族、维吾尔族、白族、壮族、达斡尔族、 布朗族、布依族、傈僳族、锡伯族、侗族、哈尼族、藏族、瑶族、土族、纳西族、哈萨克族、黎族、撒拉族、赫哲族、 鄂温克族、畲族、仫佬族、仡佬族、羌族、鄂伦春族、东乡族、俄罗斯族、水族、景颇族、柯尔克孜族、裕固族、高山族、塔吉克族、独龙族、毛南族、乌孜别克族、京族。</a:t>
            </a:r>
            <a:endParaRPr lang="zh-CN" altLang="zh-CN" sz="1600" dirty="0">
              <a:solidFill>
                <a:schemeClr val="tx2"/>
              </a:solidFill>
              <a:latin typeface="楷体" panose="02010609060101010101" charset="-122"/>
              <a:ea typeface="楷体" panose="02010609060101010101" charset="-122"/>
            </a:endParaRPr>
          </a:p>
        </p:txBody>
      </p:sp>
      <p:sp>
        <p:nvSpPr>
          <p:cNvPr id="38915" name="文本框 429060"/>
          <p:cNvSpPr txBox="1"/>
          <p:nvPr/>
        </p:nvSpPr>
        <p:spPr>
          <a:xfrm>
            <a:off x="4859655" y="4037330"/>
            <a:ext cx="4039870" cy="2592070"/>
          </a:xfrm>
          <a:prstGeom prst="rect">
            <a:avLst/>
          </a:prstGeom>
          <a:solidFill>
            <a:srgbClr val="CCFFFF"/>
          </a:solidFill>
          <a:ln w="12700" cap="flat" cmpd="sng">
            <a:noFill/>
            <a:prstDash val="solid"/>
            <a:miter/>
            <a:headEnd type="none" w="med" len="med"/>
            <a:tailEnd type="none" w="med" len="med"/>
          </a:ln>
        </p:spPr>
        <p:txBody>
          <a:bodyPr wrap="square" anchor="t">
            <a:spAutoFit/>
          </a:bodyPr>
          <a:p>
            <a:pPr>
              <a:lnSpc>
                <a:spcPct val="125000"/>
              </a:lnSpc>
              <a:spcBef>
                <a:spcPct val="50000"/>
              </a:spcBef>
            </a:pPr>
            <a:r>
              <a:rPr lang="en-US" altLang="zh-CN" b="1" dirty="0">
                <a:latin typeface="Arial" panose="020B0604020202020204" pitchFamily="34" charset="0"/>
                <a:ea typeface="宋体" panose="02010600030101010101" pitchFamily="2" charset="-122"/>
              </a:rPr>
              <a:t>      </a:t>
            </a:r>
            <a:r>
              <a:rPr lang="zh-CN" altLang="zh-CN" sz="1600" b="1" dirty="0">
                <a:solidFill>
                  <a:srgbClr val="0000FF"/>
                </a:solidFill>
                <a:latin typeface="楷体" panose="02010609060101010101" charset="-122"/>
                <a:ea typeface="楷体" panose="02010609060101010101" charset="-122"/>
              </a:rPr>
              <a:t>2016年底，少数民族户籍人口2.2万人（其中农村5921人），暂住人口5.3万人，总人口7.5万人，占全市总人口的2.7%。人口总数最多的5个少数民族依次是朝鲜族（204万人）、满族（1.73万人）、佤族（6483人）、彝族（6160人）和蒙古族（5732人），以上5个民族占少数民族总人口的74.8%。 </a:t>
            </a:r>
            <a:endParaRPr lang="zh-CN" altLang="zh-CN" sz="1600" b="1" dirty="0">
              <a:solidFill>
                <a:srgbClr val="0000FF"/>
              </a:solidFill>
              <a:latin typeface="楷体" panose="02010609060101010101" charset="-122"/>
              <a:ea typeface="楷体" panose="02010609060101010101" charset="-122"/>
            </a:endParaRPr>
          </a:p>
        </p:txBody>
      </p:sp>
      <p:sp>
        <p:nvSpPr>
          <p:cNvPr id="2079" name="横卷形 2078"/>
          <p:cNvSpPr/>
          <p:nvPr/>
        </p:nvSpPr>
        <p:spPr>
          <a:xfrm>
            <a:off x="307658" y="1280795"/>
            <a:ext cx="1223963" cy="576263"/>
          </a:xfrm>
          <a:prstGeom prst="horizontalScroll">
            <a:avLst>
              <a:gd name="adj" fmla="val 12500"/>
            </a:avLst>
          </a:prstGeom>
          <a:solidFill>
            <a:schemeClr val="accent2"/>
          </a:solidFill>
          <a:ln w="9525" cap="flat" cmpd="sng">
            <a:solidFill>
              <a:srgbClr val="FF0000"/>
            </a:solidFill>
            <a:prstDash val="solid"/>
            <a:headEnd type="none" w="med" len="med"/>
            <a:tailEnd type="none" w="med" len="med"/>
          </a:ln>
        </p:spPr>
        <p:txBody>
          <a:bodyPr wrap="none" anchor="ctr"/>
          <a:p>
            <a:pPr algn="ctr" fontAlgn="base">
              <a:buFont typeface="Arial" panose="020B0604020202020204" pitchFamily="34" charset="0"/>
              <a:buNone/>
            </a:pPr>
            <a:r>
              <a:rPr lang="zh-CN" altLang="en-US" sz="2400" b="1" strike="noStrike" noProof="1">
                <a:solidFill>
                  <a:srgbClr val="FF0000"/>
                </a:solidFill>
                <a:effectLst>
                  <a:outerShdw blurRad="38100" dist="38100" dir="2700000">
                    <a:srgbClr val="000000"/>
                  </a:outerShdw>
                </a:effectLst>
                <a:latin typeface="楷体" panose="02010609060101010101" charset="-122"/>
                <a:ea typeface="楷体" panose="02010609060101010101" charset="-122"/>
                <a:cs typeface="+mn-cs"/>
              </a:rPr>
              <a:t>小资料</a:t>
            </a:r>
            <a:endParaRPr lang="zh-CN" altLang="en-US" sz="2400" b="1" strike="noStrike" noProof="1">
              <a:solidFill>
                <a:srgbClr val="FF0000"/>
              </a:solidFill>
              <a:effectLst>
                <a:outerShdw blurRad="38100" dist="38100" dir="2700000">
                  <a:srgbClr val="000000"/>
                </a:outerShdw>
              </a:effectLst>
              <a:latin typeface="楷体" panose="02010609060101010101" charset="-122"/>
              <a:ea typeface="楷体" panose="02010609060101010101" charset="-122"/>
            </a:endParaRPr>
          </a:p>
        </p:txBody>
      </p:sp>
      <p:pic>
        <p:nvPicPr>
          <p:cNvPr id="38921" name="图片 1"/>
          <p:cNvPicPr>
            <a:picLocks noChangeAspect="1"/>
          </p:cNvPicPr>
          <p:nvPr/>
        </p:nvPicPr>
        <p:blipFill>
          <a:blip r:embed="rId1"/>
          <a:stretch>
            <a:fillRect/>
          </a:stretch>
        </p:blipFill>
        <p:spPr>
          <a:xfrm>
            <a:off x="5260975" y="1280795"/>
            <a:ext cx="3006090" cy="2106930"/>
          </a:xfrm>
          <a:prstGeom prst="rect">
            <a:avLst/>
          </a:prstGeom>
          <a:noFill/>
          <a:ln w="9525">
            <a:noFill/>
          </a:ln>
        </p:spPr>
      </p:pic>
      <p:sp>
        <p:nvSpPr>
          <p:cNvPr id="34826" name="文本框 2"/>
          <p:cNvSpPr txBox="1"/>
          <p:nvPr/>
        </p:nvSpPr>
        <p:spPr>
          <a:xfrm>
            <a:off x="4957445" y="3528695"/>
            <a:ext cx="3941763" cy="368300"/>
          </a:xfrm>
          <a:prstGeom prst="rect">
            <a:avLst/>
          </a:prstGeom>
          <a:solidFill>
            <a:schemeClr val="accent3"/>
          </a:solidFill>
          <a:ln w="9525">
            <a:noFill/>
          </a:ln>
        </p:spPr>
        <p:txBody>
          <a:bodyPr wrap="square" anchor="t">
            <a:spAutoFit/>
          </a:bodyPr>
          <a:p>
            <a:r>
              <a:rPr lang="zh-CN" altLang="en-US" b="1" noProof="1">
                <a:solidFill>
                  <a:schemeClr val="accent2"/>
                </a:solidFill>
                <a:latin typeface="楷体" panose="02010609060101010101" charset="-122"/>
                <a:ea typeface="楷体" panose="02010609060101010101" charset="-122"/>
                <a:cs typeface="+mn-cs"/>
              </a:rPr>
              <a:t>台湾少数民族人士参访团到威海参访</a:t>
            </a:r>
            <a:endParaRPr lang="zh-CN" altLang="en-US" b="1" noProof="1">
              <a:solidFill>
                <a:schemeClr val="accent2"/>
              </a:solidFill>
              <a:latin typeface="楷体" panose="02010609060101010101" charset="-122"/>
              <a:ea typeface="楷体" panose="02010609060101010101" charset="-122"/>
            </a:endParaRPr>
          </a:p>
        </p:txBody>
      </p:sp>
      <p:pic>
        <p:nvPicPr>
          <p:cNvPr id="38923" name="图片 3"/>
          <p:cNvPicPr>
            <a:picLocks noChangeAspect="1"/>
          </p:cNvPicPr>
          <p:nvPr/>
        </p:nvPicPr>
        <p:blipFill>
          <a:blip r:embed="rId2"/>
          <a:stretch>
            <a:fillRect/>
          </a:stretch>
        </p:blipFill>
        <p:spPr>
          <a:xfrm>
            <a:off x="544830" y="5246370"/>
            <a:ext cx="3745865" cy="13836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411605"/>
            <a:ext cx="3667760" cy="538480"/>
          </a:xfrm>
        </p:spPr>
        <p:txBody>
          <a:bodyPr/>
          <a:p>
            <a:r>
              <a:rPr lang="en-US" altLang="zh-CN" sz="2400"/>
              <a:t>5</a:t>
            </a:r>
            <a:r>
              <a:rPr lang="zh-CN" altLang="en-US" sz="2400"/>
              <a:t>、基层群众自治制度</a:t>
            </a:r>
            <a:endParaRPr lang="zh-CN" altLang="en-US" sz="2400"/>
          </a:p>
        </p:txBody>
      </p:sp>
      <p:sp>
        <p:nvSpPr>
          <p:cNvPr id="3" name="内容占位符 2"/>
          <p:cNvSpPr>
            <a:spLocks noGrp="1"/>
          </p:cNvSpPr>
          <p:nvPr>
            <p:ph idx="1"/>
          </p:nvPr>
        </p:nvSpPr>
        <p:spPr>
          <a:xfrm>
            <a:off x="203835" y="2073275"/>
            <a:ext cx="8493760" cy="2030730"/>
          </a:xfrm>
        </p:spPr>
        <p:txBody>
          <a:bodyPr/>
          <a:p>
            <a:pPr>
              <a:lnSpc>
                <a:spcPct val="160000"/>
              </a:lnSpc>
            </a:pPr>
            <a:r>
              <a:rPr lang="en-US" altLang="zh-CN"/>
              <a:t>       </a:t>
            </a:r>
            <a:r>
              <a:rPr lang="zh-CN" altLang="en-US"/>
              <a:t>基层群众自治制度就是城乡基层群众依据国家法律和党的政策，对基层公共事务和公益事业进行</a:t>
            </a:r>
            <a:r>
              <a:rPr lang="zh-CN" altLang="en-US" b="1">
                <a:solidFill>
                  <a:schemeClr val="accent2">
                    <a:lumMod val="75000"/>
                  </a:schemeClr>
                </a:solidFill>
              </a:rPr>
              <a:t>民主管理、民主决策、民主监督</a:t>
            </a:r>
            <a:r>
              <a:rPr lang="zh-CN" altLang="en-US"/>
              <a:t>的制度。</a:t>
            </a:r>
            <a:endParaRPr lang="zh-CN" altLang="en-US"/>
          </a:p>
        </p:txBody>
      </p:sp>
      <p:pic>
        <p:nvPicPr>
          <p:cNvPr id="4" name="图片 3"/>
          <p:cNvPicPr>
            <a:picLocks noChangeAspect="1"/>
          </p:cNvPicPr>
          <p:nvPr/>
        </p:nvPicPr>
        <p:blipFill>
          <a:blip r:embed="rId1" cstate="print"/>
          <a:stretch>
            <a:fillRect/>
          </a:stretch>
        </p:blipFill>
        <p:spPr>
          <a:xfrm>
            <a:off x="4952870" y="3747528"/>
            <a:ext cx="2889647" cy="2163875"/>
          </a:xfrm>
          <a:prstGeom prst="roundRect">
            <a:avLst>
              <a:gd name="adj" fmla="val 8594"/>
            </a:avLst>
          </a:prstGeom>
          <a:solidFill>
            <a:srgbClr val="FFFFFF">
              <a:shade val="85000"/>
            </a:srgbClr>
          </a:solidFill>
          <a:ln>
            <a:noFill/>
          </a:ln>
          <a:effectLst/>
        </p:spPr>
      </p:pic>
      <p:pic>
        <p:nvPicPr>
          <p:cNvPr id="102407" name="图片 2"/>
          <p:cNvPicPr>
            <a:picLocks noChangeAspect="1"/>
          </p:cNvPicPr>
          <p:nvPr/>
        </p:nvPicPr>
        <p:blipFill>
          <a:blip r:embed="rId2"/>
          <a:stretch>
            <a:fillRect/>
          </a:stretch>
        </p:blipFill>
        <p:spPr>
          <a:xfrm>
            <a:off x="1104265" y="3898900"/>
            <a:ext cx="2767330" cy="27654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534795"/>
            <a:ext cx="3199765" cy="483870"/>
          </a:xfrm>
        </p:spPr>
        <p:txBody>
          <a:bodyPr/>
          <a:p>
            <a:r>
              <a:rPr lang="zh-CN" altLang="en-US" sz="2400"/>
              <a:t>这个民主很有范儿！</a:t>
            </a:r>
            <a:endParaRPr lang="zh-CN" altLang="en-US" sz="2400"/>
          </a:p>
        </p:txBody>
      </p:sp>
      <p:pic>
        <p:nvPicPr>
          <p:cNvPr id="4" name="《改革开放 关键一招》第二集《这个民主很有范儿》">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2356485" y="2517775"/>
            <a:ext cx="5118735" cy="31419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23400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nextCondLst>
                <p:cond evt="onClick" delay="0">
                  <p:tgtEl>
                    <p:spTgt spid="4"/>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28420"/>
            <a:ext cx="8229600" cy="566420"/>
          </a:xfrm>
        </p:spPr>
        <p:txBody>
          <a:bodyPr/>
          <a:p>
            <a:r>
              <a:rPr lang="zh-CN" altLang="en-US"/>
              <a:t>三、巩固和发展爱国统一战线</a:t>
            </a:r>
            <a:endParaRPr lang="zh-CN" altLang="en-US"/>
          </a:p>
        </p:txBody>
      </p:sp>
      <p:sp>
        <p:nvSpPr>
          <p:cNvPr id="3" name="内容占位符 2"/>
          <p:cNvSpPr>
            <a:spLocks noGrp="1"/>
          </p:cNvSpPr>
          <p:nvPr>
            <p:ph idx="1"/>
          </p:nvPr>
        </p:nvSpPr>
        <p:spPr>
          <a:xfrm>
            <a:off x="203835" y="2155190"/>
            <a:ext cx="8576310" cy="3569335"/>
          </a:xfrm>
        </p:spPr>
        <p:txBody>
          <a:bodyPr/>
          <a:p>
            <a:pPr>
              <a:lnSpc>
                <a:spcPct val="160000"/>
              </a:lnSpc>
            </a:pPr>
            <a:r>
              <a:rPr lang="en-US" altLang="zh-CN"/>
              <a:t>      </a:t>
            </a:r>
            <a:r>
              <a:rPr lang="zh-CN" altLang="en-US"/>
              <a:t>在长期的革命、建设和改革过程中，已经结成了由中国共产党领导的，有各民主党派和各人民团体参加的，包括</a:t>
            </a:r>
            <a:r>
              <a:rPr lang="zh-CN" altLang="en-US" b="1">
                <a:solidFill>
                  <a:srgbClr val="FF0000"/>
                </a:solidFill>
              </a:rPr>
              <a:t>全体社会主义劳动者、社会主义事业的建设者、拥护社会主义的爱国者、拥护祖国统一和致力于中华民族伟大复兴的爱国者</a:t>
            </a:r>
            <a:r>
              <a:rPr lang="zh-CN" altLang="en-US"/>
              <a:t>的广泛的</a:t>
            </a:r>
            <a:r>
              <a:rPr lang="zh-CN" altLang="en-US" b="1">
                <a:solidFill>
                  <a:schemeClr val="accent2">
                    <a:lumMod val="75000"/>
                  </a:schemeClr>
                </a:solidFill>
              </a:rPr>
              <a:t>爱国统一战线</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lum contrast="-18000"/>
          </a:blip>
          <a:stretch>
            <a:fillRect/>
          </a:stretch>
        </p:blipFill>
        <p:spPr>
          <a:xfrm>
            <a:off x="288290" y="1609725"/>
            <a:ext cx="8568055" cy="39439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4" name="组合 43"/>
          <p:cNvGrpSpPr/>
          <p:nvPr/>
        </p:nvGrpSpPr>
        <p:grpSpPr>
          <a:xfrm>
            <a:off x="1" y="2329435"/>
            <a:ext cx="2118094" cy="2976328"/>
            <a:chOff x="1" y="2715767"/>
            <a:chExt cx="2118094" cy="2427735"/>
          </a:xfrm>
        </p:grpSpPr>
        <p:sp>
          <p:nvSpPr>
            <p:cNvPr id="4" name="矩形 3"/>
            <p:cNvSpPr/>
            <p:nvPr/>
          </p:nvSpPr>
          <p:spPr>
            <a:xfrm>
              <a:off x="1024893" y="2865306"/>
              <a:ext cx="92198" cy="121534"/>
            </a:xfrm>
            <a:prstGeom prst="rect">
              <a:avLst/>
            </a:prstGeom>
            <a:solidFill>
              <a:srgbClr val="CB0828"/>
            </a:solidFill>
            <a:ln w="25400" cap="flat" cmpd="sng" algn="ctr">
              <a:noFill/>
              <a:prstDash val="solid"/>
            </a:ln>
            <a:effectLst/>
          </p:spPr>
          <p:txBody>
            <a:bodyPr rtlCol="0" anchor="ctr"/>
            <a:lstStyle/>
            <a:p>
              <a:pPr algn="ctr"/>
              <a:endParaRPr lang="zh-CN" altLang="en-US" dirty="0">
                <a:latin typeface="微软雅黑" panose="020B0503020204020204" charset="-122"/>
                <a:ea typeface="微软雅黑" panose="020B0503020204020204" charset="-122"/>
              </a:endParaRPr>
            </a:p>
          </p:txBody>
        </p:sp>
        <p:sp>
          <p:nvSpPr>
            <p:cNvPr id="13" name="Freeform 6"/>
            <p:cNvSpPr/>
            <p:nvPr/>
          </p:nvSpPr>
          <p:spPr bwMode="auto">
            <a:xfrm>
              <a:off x="1" y="2715767"/>
              <a:ext cx="2118094" cy="2427735"/>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rgbClr val="FFFFFF"/>
            </a:solidFill>
            <a:ln w="10" cap="flat">
              <a:solidFill>
                <a:srgbClr val="C00000"/>
              </a:solidFill>
              <a:prstDash val="solid"/>
              <a:miter lim="800000"/>
            </a:ln>
          </p:spPr>
          <p:txBody>
            <a:bodyPr/>
            <a:lstStyle/>
            <a:p>
              <a:pPr defTabSz="984250">
                <a:defRPr/>
              </a:pPr>
              <a:endParaRPr lang="zh-CN" altLang="en-US" sz="1900" kern="0" dirty="0">
                <a:solidFill>
                  <a:srgbClr val="294A5A"/>
                </a:solidFill>
              </a:endParaRPr>
            </a:p>
          </p:txBody>
        </p:sp>
        <p:grpSp>
          <p:nvGrpSpPr>
            <p:cNvPr id="19" name="组合 62"/>
            <p:cNvGrpSpPr/>
            <p:nvPr/>
          </p:nvGrpSpPr>
          <p:grpSpPr>
            <a:xfrm>
              <a:off x="675544" y="2885407"/>
              <a:ext cx="944128" cy="713581"/>
              <a:chOff x="1454152" y="1939131"/>
              <a:chExt cx="1147051" cy="938213"/>
            </a:xfrm>
            <a:solidFill>
              <a:srgbClr val="ED5A00"/>
            </a:solidFill>
          </p:grpSpPr>
          <p:sp>
            <p:nvSpPr>
              <p:cNvPr id="33" name="Oval 18"/>
              <p:cNvSpPr>
                <a:spLocks noChangeArrowheads="1"/>
              </p:cNvSpPr>
              <p:nvPr/>
            </p:nvSpPr>
            <p:spPr bwMode="auto">
              <a:xfrm>
                <a:off x="1454152" y="1939131"/>
                <a:ext cx="1147051" cy="938213"/>
              </a:xfrm>
              <a:prstGeom prst="ellipse">
                <a:avLst/>
              </a:prstGeom>
              <a:solidFill>
                <a:srgbClr val="C00000"/>
              </a:solidFill>
              <a:ln>
                <a:noFill/>
              </a:ln>
            </p:spPr>
            <p:txBody>
              <a:bodyPr/>
              <a:lstStyle/>
              <a:p>
                <a:pPr defTabSz="984250">
                  <a:defRPr/>
                </a:pPr>
                <a:endParaRPr lang="zh-CN" altLang="en-US" sz="1900" kern="0" dirty="0">
                  <a:solidFill>
                    <a:srgbClr val="294A5A"/>
                  </a:solidFill>
                </a:endParaRPr>
              </a:p>
            </p:txBody>
          </p:sp>
          <p:sp>
            <p:nvSpPr>
              <p:cNvPr id="34" name="TextBox 21"/>
              <p:cNvSpPr txBox="1"/>
              <p:nvPr/>
            </p:nvSpPr>
            <p:spPr>
              <a:xfrm>
                <a:off x="1586504" y="2115849"/>
                <a:ext cx="831988" cy="622170"/>
              </a:xfrm>
              <a:prstGeom prst="rect">
                <a:avLst/>
              </a:prstGeom>
              <a:noFill/>
            </p:spPr>
            <p:txBody>
              <a:bodyPr wrap="none">
                <a:spAutoFit/>
              </a:bodyPr>
              <a:lstStyle/>
              <a:p>
                <a:pPr defTabSz="984250">
                  <a:defRPr/>
                </a:pPr>
                <a:r>
                  <a:rPr lang="en-US" altLang="zh-CN" sz="3500" b="1" kern="0" dirty="0">
                    <a:solidFill>
                      <a:srgbClr val="FFFFFF"/>
                    </a:solidFill>
                  </a:rPr>
                  <a:t>01</a:t>
                </a:r>
                <a:endParaRPr lang="zh-CN" altLang="en-US" sz="3500" b="1" kern="0" dirty="0">
                  <a:solidFill>
                    <a:srgbClr val="FFFFFF"/>
                  </a:solidFill>
                </a:endParaRPr>
              </a:p>
            </p:txBody>
          </p:sp>
        </p:grpSp>
        <p:sp>
          <p:nvSpPr>
            <p:cNvPr id="20" name="矩形 19"/>
            <p:cNvSpPr>
              <a:spLocks noChangeArrowheads="1"/>
            </p:cNvSpPr>
            <p:nvPr/>
          </p:nvSpPr>
          <p:spPr bwMode="auto">
            <a:xfrm>
              <a:off x="179512" y="3651871"/>
              <a:ext cx="1720870" cy="105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rgbClr val="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r>
                <a:rPr lang="zh-CN" altLang="zh-CN" b="1" dirty="0">
                  <a:latin typeface="楷体" panose="02010609060101010101" charset="-122"/>
                  <a:ea typeface="楷体" panose="02010609060101010101" charset="-122"/>
                </a:rPr>
                <a:t>坚持长期共存、互相监督、肝胆相照、荣辱与共，支持民主党</a:t>
              </a:r>
              <a:r>
                <a:rPr lang="zh-CN" altLang="zh-CN" b="1" dirty="0" smtClean="0">
                  <a:latin typeface="楷体" panose="02010609060101010101" charset="-122"/>
                  <a:ea typeface="楷体" panose="02010609060101010101" charset="-122"/>
                </a:rPr>
                <a:t>派</a:t>
              </a:r>
              <a:r>
                <a:rPr lang="zh-CN" altLang="en-US" b="1" dirty="0" smtClean="0">
                  <a:latin typeface="楷体" panose="02010609060101010101" charset="-122"/>
                  <a:ea typeface="楷体" panose="02010609060101010101" charset="-122"/>
                </a:rPr>
                <a:t>参政</a:t>
              </a:r>
              <a:r>
                <a:rPr lang="zh-CN" altLang="zh-CN" b="1" dirty="0" smtClean="0">
                  <a:latin typeface="楷体" panose="02010609060101010101" charset="-122"/>
                  <a:ea typeface="楷体" panose="02010609060101010101" charset="-122"/>
                </a:rPr>
                <a:t>。</a:t>
              </a:r>
              <a:endParaRPr lang="zh-CN" altLang="en-US" b="1" dirty="0">
                <a:latin typeface="楷体" panose="02010609060101010101" charset="-122"/>
                <a:ea typeface="楷体" panose="02010609060101010101" charset="-122"/>
              </a:endParaRPr>
            </a:p>
          </p:txBody>
        </p:sp>
      </p:grpSp>
      <p:grpSp>
        <p:nvGrpSpPr>
          <p:cNvPr id="45" name="组合 44"/>
          <p:cNvGrpSpPr/>
          <p:nvPr/>
        </p:nvGrpSpPr>
        <p:grpSpPr>
          <a:xfrm>
            <a:off x="2342839" y="2329435"/>
            <a:ext cx="2116788" cy="2976328"/>
            <a:chOff x="2342839" y="2715767"/>
            <a:chExt cx="2116788" cy="2427734"/>
          </a:xfrm>
        </p:grpSpPr>
        <p:sp>
          <p:nvSpPr>
            <p:cNvPr id="12" name="Freeform 5"/>
            <p:cNvSpPr/>
            <p:nvPr/>
          </p:nvSpPr>
          <p:spPr bwMode="auto">
            <a:xfrm>
              <a:off x="2342839" y="2715767"/>
              <a:ext cx="2116788" cy="2427734"/>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FFFFFF"/>
            </a:solidFill>
            <a:ln w="10" cap="flat">
              <a:solidFill>
                <a:srgbClr val="C00000"/>
              </a:solidFill>
              <a:prstDash val="solid"/>
              <a:miter lim="800000"/>
            </a:ln>
          </p:spPr>
          <p:txBody>
            <a:bodyPr/>
            <a:lstStyle/>
            <a:p>
              <a:pPr defTabSz="984250">
                <a:defRPr/>
              </a:pPr>
              <a:endParaRPr lang="zh-CN" altLang="en-US" sz="1900" kern="0" dirty="0">
                <a:solidFill>
                  <a:srgbClr val="294A5A"/>
                </a:solidFill>
              </a:endParaRPr>
            </a:p>
          </p:txBody>
        </p:sp>
        <p:sp>
          <p:nvSpPr>
            <p:cNvPr id="21" name="矩形 20"/>
            <p:cNvSpPr>
              <a:spLocks noChangeArrowheads="1"/>
            </p:cNvSpPr>
            <p:nvPr/>
          </p:nvSpPr>
          <p:spPr bwMode="auto">
            <a:xfrm>
              <a:off x="2502859" y="3651716"/>
              <a:ext cx="1844675" cy="143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rgbClr val="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r>
                <a:rPr lang="zh-CN" altLang="zh-CN" b="1" dirty="0">
                  <a:latin typeface="楷体" panose="02010609060101010101" charset="-122"/>
                  <a:ea typeface="楷体" panose="02010609060101010101" charset="-122"/>
                </a:rPr>
                <a:t>深化民族团结进步教育，铸牢中华民族共同体意识</a:t>
              </a:r>
              <a:r>
                <a:rPr lang="zh-CN" altLang="zh-CN" b="1" dirty="0" smtClean="0">
                  <a:latin typeface="楷体" panose="02010609060101010101" charset="-122"/>
                  <a:ea typeface="楷体" panose="02010609060101010101" charset="-122"/>
                </a:rPr>
                <a:t>。牢固树立正确的</a:t>
              </a:r>
              <a:r>
                <a:rPr lang="zh-CN" altLang="zh-CN" b="1" dirty="0" smtClean="0">
                  <a:solidFill>
                    <a:schemeClr val="accent2">
                      <a:lumMod val="75000"/>
                    </a:schemeClr>
                  </a:solidFill>
                  <a:latin typeface="微软雅黑" panose="020B0503020204020204" charset="-122"/>
                  <a:ea typeface="微软雅黑" panose="020B0503020204020204" charset="-122"/>
                </a:rPr>
                <a:t>祖国观、历史观、民族观</a:t>
              </a:r>
              <a:endParaRPr lang="zh-CN" altLang="zh-CN" b="1" dirty="0" smtClean="0">
                <a:solidFill>
                  <a:schemeClr val="accent2">
                    <a:lumMod val="75000"/>
                  </a:schemeClr>
                </a:solidFill>
                <a:latin typeface="微软雅黑" panose="020B0503020204020204" charset="-122"/>
                <a:ea typeface="微软雅黑" panose="020B0503020204020204" charset="-122"/>
              </a:endParaRPr>
            </a:p>
          </p:txBody>
        </p:sp>
        <p:grpSp>
          <p:nvGrpSpPr>
            <p:cNvPr id="24" name="组合 69"/>
            <p:cNvGrpSpPr/>
            <p:nvPr/>
          </p:nvGrpSpPr>
          <p:grpSpPr>
            <a:xfrm>
              <a:off x="2915815" y="2885407"/>
              <a:ext cx="1008111" cy="713581"/>
              <a:chOff x="4175929" y="1939131"/>
              <a:chExt cx="1224786" cy="938213"/>
            </a:xfrm>
            <a:solidFill>
              <a:srgbClr val="ED5A00"/>
            </a:solidFill>
          </p:grpSpPr>
          <p:sp>
            <p:nvSpPr>
              <p:cNvPr id="31" name="Oval 19"/>
              <p:cNvSpPr>
                <a:spLocks noChangeArrowheads="1"/>
              </p:cNvSpPr>
              <p:nvPr/>
            </p:nvSpPr>
            <p:spPr bwMode="auto">
              <a:xfrm>
                <a:off x="4175929" y="1939131"/>
                <a:ext cx="1224786" cy="938213"/>
              </a:xfrm>
              <a:prstGeom prst="ellipse">
                <a:avLst/>
              </a:prstGeom>
              <a:solidFill>
                <a:srgbClr val="C00000"/>
              </a:solidFill>
              <a:ln>
                <a:noFill/>
              </a:ln>
            </p:spPr>
            <p:txBody>
              <a:bodyPr/>
              <a:lstStyle/>
              <a:p>
                <a:pPr defTabSz="984250">
                  <a:defRPr/>
                </a:pPr>
                <a:endParaRPr lang="zh-CN" altLang="en-US" sz="1900" kern="0" dirty="0">
                  <a:solidFill>
                    <a:srgbClr val="FFFFFF"/>
                  </a:solidFill>
                </a:endParaRPr>
              </a:p>
            </p:txBody>
          </p:sp>
          <p:sp>
            <p:nvSpPr>
              <p:cNvPr id="32" name="TextBox 28"/>
              <p:cNvSpPr txBox="1"/>
              <p:nvPr/>
            </p:nvSpPr>
            <p:spPr>
              <a:xfrm>
                <a:off x="4425239" y="2115849"/>
                <a:ext cx="831988" cy="622170"/>
              </a:xfrm>
              <a:prstGeom prst="rect">
                <a:avLst/>
              </a:prstGeom>
              <a:noFill/>
            </p:spPr>
            <p:txBody>
              <a:bodyPr wrap="none">
                <a:spAutoFit/>
              </a:bodyPr>
              <a:lstStyle/>
              <a:p>
                <a:pPr defTabSz="984250">
                  <a:defRPr/>
                </a:pPr>
                <a:r>
                  <a:rPr lang="en-US" altLang="zh-CN" sz="3500" b="1" kern="0" dirty="0">
                    <a:solidFill>
                      <a:srgbClr val="FFFFFF"/>
                    </a:solidFill>
                  </a:rPr>
                  <a:t>02</a:t>
                </a:r>
                <a:endParaRPr lang="zh-CN" altLang="en-US" sz="3500" b="1" kern="0" dirty="0">
                  <a:solidFill>
                    <a:srgbClr val="FFFFFF"/>
                  </a:solidFill>
                </a:endParaRPr>
              </a:p>
            </p:txBody>
          </p:sp>
        </p:grpSp>
      </p:grpSp>
      <p:grpSp>
        <p:nvGrpSpPr>
          <p:cNvPr id="46" name="组合 45"/>
          <p:cNvGrpSpPr/>
          <p:nvPr/>
        </p:nvGrpSpPr>
        <p:grpSpPr>
          <a:xfrm>
            <a:off x="4685680" y="2329435"/>
            <a:ext cx="2115480" cy="2976327"/>
            <a:chOff x="4685680" y="2715767"/>
            <a:chExt cx="2115480" cy="2427734"/>
          </a:xfrm>
        </p:grpSpPr>
        <p:sp>
          <p:nvSpPr>
            <p:cNvPr id="15" name="Freeform 8"/>
            <p:cNvSpPr/>
            <p:nvPr/>
          </p:nvSpPr>
          <p:spPr bwMode="auto">
            <a:xfrm>
              <a:off x="4685680" y="2715767"/>
              <a:ext cx="2115480" cy="2427734"/>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FFFFFF"/>
            </a:solidFill>
            <a:ln w="10" cap="flat">
              <a:solidFill>
                <a:srgbClr val="C00000"/>
              </a:solidFill>
              <a:prstDash val="solid"/>
              <a:miter lim="800000"/>
            </a:ln>
          </p:spPr>
          <p:txBody>
            <a:bodyPr/>
            <a:lstStyle/>
            <a:p>
              <a:pPr defTabSz="984250">
                <a:defRPr/>
              </a:pPr>
              <a:endParaRPr lang="zh-CN" altLang="en-US" sz="1900" kern="0" dirty="0">
                <a:solidFill>
                  <a:srgbClr val="294A5A"/>
                </a:solidFill>
              </a:endParaRPr>
            </a:p>
          </p:txBody>
        </p:sp>
        <p:sp>
          <p:nvSpPr>
            <p:cNvPr id="22" name="矩形 21"/>
            <p:cNvSpPr>
              <a:spLocks noChangeArrowheads="1"/>
            </p:cNvSpPr>
            <p:nvPr/>
          </p:nvSpPr>
          <p:spPr bwMode="auto">
            <a:xfrm>
              <a:off x="4860032" y="3579862"/>
              <a:ext cx="1872208"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rgbClr val="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r>
                <a:rPr lang="zh-CN" altLang="zh-CN" b="1" dirty="0" smtClean="0">
                  <a:latin typeface="楷体" panose="02010609060101010101" charset="-122"/>
                  <a:ea typeface="楷体" panose="02010609060101010101" charset="-122"/>
                </a:rPr>
                <a:t>贯</a:t>
              </a:r>
              <a:r>
                <a:rPr lang="zh-CN" altLang="zh-CN" b="1" dirty="0">
                  <a:latin typeface="楷体" panose="02010609060101010101" charset="-122"/>
                  <a:ea typeface="楷体" panose="02010609060101010101" charset="-122"/>
                </a:rPr>
                <a:t>彻党的宗教工作基本方针，坚持我国宗教的中国化，积极引导宗教与社会主义社会相适应。</a:t>
              </a:r>
              <a:endParaRPr lang="zh-CN" altLang="en-US" b="1" dirty="0">
                <a:latin typeface="楷体" panose="02010609060101010101" charset="-122"/>
                <a:ea typeface="楷体" panose="02010609060101010101" charset="-122"/>
              </a:endParaRPr>
            </a:p>
          </p:txBody>
        </p:sp>
        <p:grpSp>
          <p:nvGrpSpPr>
            <p:cNvPr id="25" name="组合 72"/>
            <p:cNvGrpSpPr/>
            <p:nvPr/>
          </p:nvGrpSpPr>
          <p:grpSpPr>
            <a:xfrm>
              <a:off x="5220073" y="2885407"/>
              <a:ext cx="1008112" cy="713581"/>
              <a:chOff x="6975435" y="1939131"/>
              <a:chExt cx="1224786" cy="938213"/>
            </a:xfrm>
            <a:solidFill>
              <a:srgbClr val="C00000"/>
            </a:solidFill>
          </p:grpSpPr>
          <p:sp>
            <p:nvSpPr>
              <p:cNvPr id="29" name="Oval 20"/>
              <p:cNvSpPr>
                <a:spLocks noChangeArrowheads="1"/>
              </p:cNvSpPr>
              <p:nvPr/>
            </p:nvSpPr>
            <p:spPr bwMode="auto">
              <a:xfrm>
                <a:off x="6975435" y="1939131"/>
                <a:ext cx="1224786" cy="938213"/>
              </a:xfrm>
              <a:prstGeom prst="ellipse">
                <a:avLst/>
              </a:prstGeom>
              <a:grpFill/>
              <a:ln>
                <a:noFill/>
              </a:ln>
            </p:spPr>
            <p:txBody>
              <a:bodyPr/>
              <a:lstStyle/>
              <a:p>
                <a:pPr defTabSz="984250">
                  <a:defRPr/>
                </a:pPr>
                <a:endParaRPr lang="zh-CN" altLang="en-US" sz="1900" kern="0" dirty="0">
                  <a:solidFill>
                    <a:srgbClr val="FFFFFF"/>
                  </a:solidFill>
                </a:endParaRPr>
              </a:p>
            </p:txBody>
          </p:sp>
          <p:sp>
            <p:nvSpPr>
              <p:cNvPr id="30" name="TextBox 33"/>
              <p:cNvSpPr txBox="1"/>
              <p:nvPr/>
            </p:nvSpPr>
            <p:spPr>
              <a:xfrm>
                <a:off x="7150403" y="2094789"/>
                <a:ext cx="874846" cy="622170"/>
              </a:xfrm>
              <a:prstGeom prst="rect">
                <a:avLst/>
              </a:prstGeom>
              <a:grpFill/>
            </p:spPr>
            <p:txBody>
              <a:bodyPr wrap="square">
                <a:spAutoFit/>
              </a:bodyPr>
              <a:lstStyle/>
              <a:p>
                <a:pPr defTabSz="984250">
                  <a:defRPr/>
                </a:pPr>
                <a:r>
                  <a:rPr lang="en-US" altLang="zh-CN" sz="3500" b="1" kern="0" dirty="0">
                    <a:solidFill>
                      <a:srgbClr val="FFFFFF"/>
                    </a:solidFill>
                  </a:rPr>
                  <a:t>03</a:t>
                </a:r>
                <a:endParaRPr lang="zh-CN" altLang="en-US" sz="3500" b="1" kern="0" dirty="0">
                  <a:solidFill>
                    <a:srgbClr val="FFFFFF"/>
                  </a:solidFill>
                </a:endParaRPr>
              </a:p>
            </p:txBody>
          </p:sp>
        </p:grpSp>
      </p:grpSp>
      <p:grpSp>
        <p:nvGrpSpPr>
          <p:cNvPr id="47" name="组合 46"/>
          <p:cNvGrpSpPr/>
          <p:nvPr/>
        </p:nvGrpSpPr>
        <p:grpSpPr>
          <a:xfrm>
            <a:off x="7027213" y="2329435"/>
            <a:ext cx="2116788" cy="2976327"/>
            <a:chOff x="7027213" y="2715767"/>
            <a:chExt cx="2116788" cy="2427733"/>
          </a:xfrm>
        </p:grpSpPr>
        <p:sp>
          <p:nvSpPr>
            <p:cNvPr id="14" name="Freeform 7"/>
            <p:cNvSpPr/>
            <p:nvPr/>
          </p:nvSpPr>
          <p:spPr bwMode="auto">
            <a:xfrm>
              <a:off x="7027213" y="2715767"/>
              <a:ext cx="2116788" cy="2427733"/>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rgbClr val="FFFFFF"/>
            </a:solidFill>
            <a:ln w="10" cap="flat">
              <a:solidFill>
                <a:srgbClr val="C00000"/>
              </a:solidFill>
              <a:prstDash val="solid"/>
              <a:miter lim="800000"/>
            </a:ln>
          </p:spPr>
          <p:txBody>
            <a:bodyPr/>
            <a:lstStyle/>
            <a:p>
              <a:pPr defTabSz="984250">
                <a:defRPr/>
              </a:pPr>
              <a:endParaRPr lang="zh-CN" altLang="en-US" sz="1900" kern="0" dirty="0">
                <a:solidFill>
                  <a:srgbClr val="294A5A"/>
                </a:solidFill>
              </a:endParaRPr>
            </a:p>
          </p:txBody>
        </p:sp>
        <p:sp>
          <p:nvSpPr>
            <p:cNvPr id="23" name="矩形 22"/>
            <p:cNvSpPr>
              <a:spLocks noChangeArrowheads="1"/>
            </p:cNvSpPr>
            <p:nvPr/>
          </p:nvSpPr>
          <p:spPr bwMode="auto">
            <a:xfrm>
              <a:off x="7308304" y="3723878"/>
              <a:ext cx="1719563" cy="6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rgbClr val="000000"/>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rgbClr val="000000"/>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r>
                <a:rPr lang="zh-CN" altLang="zh-CN" b="1" dirty="0">
                  <a:latin typeface="楷体" panose="02010609060101010101" charset="-122"/>
                  <a:ea typeface="楷体" panose="02010609060101010101" charset="-122"/>
                </a:rPr>
                <a:t>牢牢把握大团结大联合的主题，做好统战工作。</a:t>
              </a:r>
              <a:endParaRPr lang="zh-CN" altLang="en-US" b="1" dirty="0">
                <a:latin typeface="楷体" panose="02010609060101010101" charset="-122"/>
                <a:ea typeface="楷体" panose="02010609060101010101" charset="-122"/>
              </a:endParaRPr>
            </a:p>
          </p:txBody>
        </p:sp>
        <p:grpSp>
          <p:nvGrpSpPr>
            <p:cNvPr id="26" name="组合 75"/>
            <p:cNvGrpSpPr/>
            <p:nvPr/>
          </p:nvGrpSpPr>
          <p:grpSpPr>
            <a:xfrm>
              <a:off x="7524326" y="2885407"/>
              <a:ext cx="1080119" cy="713581"/>
              <a:chOff x="9774944" y="1939131"/>
              <a:chExt cx="1312270" cy="938213"/>
            </a:xfrm>
            <a:solidFill>
              <a:srgbClr val="ED5A00"/>
            </a:solidFill>
          </p:grpSpPr>
          <p:sp>
            <p:nvSpPr>
              <p:cNvPr id="27" name="Oval 21"/>
              <p:cNvSpPr>
                <a:spLocks noChangeArrowheads="1"/>
              </p:cNvSpPr>
              <p:nvPr/>
            </p:nvSpPr>
            <p:spPr bwMode="auto">
              <a:xfrm>
                <a:off x="9774944" y="1939131"/>
                <a:ext cx="1312270" cy="938213"/>
              </a:xfrm>
              <a:prstGeom prst="ellipse">
                <a:avLst/>
              </a:prstGeom>
              <a:solidFill>
                <a:srgbClr val="C00000"/>
              </a:solidFill>
              <a:ln>
                <a:noFill/>
              </a:ln>
            </p:spPr>
            <p:txBody>
              <a:bodyPr/>
              <a:lstStyle/>
              <a:p>
                <a:pPr defTabSz="984250">
                  <a:defRPr/>
                </a:pPr>
                <a:endParaRPr lang="zh-CN" altLang="en-US" sz="1900" kern="0" dirty="0">
                  <a:solidFill>
                    <a:srgbClr val="FFFFFF"/>
                  </a:solidFill>
                </a:endParaRPr>
              </a:p>
            </p:txBody>
          </p:sp>
          <p:sp>
            <p:nvSpPr>
              <p:cNvPr id="28" name="TextBox 36"/>
              <p:cNvSpPr txBox="1"/>
              <p:nvPr/>
            </p:nvSpPr>
            <p:spPr>
              <a:xfrm>
                <a:off x="9949916" y="2094788"/>
                <a:ext cx="831988" cy="622170"/>
              </a:xfrm>
              <a:prstGeom prst="rect">
                <a:avLst/>
              </a:prstGeom>
              <a:solidFill>
                <a:srgbClr val="C00000"/>
              </a:solidFill>
            </p:spPr>
            <p:txBody>
              <a:bodyPr wrap="none">
                <a:spAutoFit/>
              </a:bodyPr>
              <a:lstStyle/>
              <a:p>
                <a:pPr defTabSz="984250">
                  <a:defRPr/>
                </a:pPr>
                <a:r>
                  <a:rPr lang="en-US" altLang="zh-CN" sz="3500" b="1" kern="0" dirty="0">
                    <a:solidFill>
                      <a:srgbClr val="FFFFFF"/>
                    </a:solidFill>
                  </a:rPr>
                  <a:t>04</a:t>
                </a:r>
                <a:endParaRPr lang="zh-CN" altLang="en-US" sz="3500" b="1" kern="0" dirty="0">
                  <a:solidFill>
                    <a:srgbClr val="FFFFFF"/>
                  </a:solidFill>
                </a:endParaRPr>
              </a:p>
            </p:txBody>
          </p:sp>
        </p:grpSp>
      </p:grpSp>
      <p:grpSp>
        <p:nvGrpSpPr>
          <p:cNvPr id="48" name="组合 50"/>
          <p:cNvGrpSpPr/>
          <p:nvPr/>
        </p:nvGrpSpPr>
        <p:grpSpPr>
          <a:xfrm>
            <a:off x="1982203" y="3962659"/>
            <a:ext cx="520050" cy="645562"/>
            <a:chOff x="3041651" y="3326606"/>
            <a:chExt cx="631825" cy="636588"/>
          </a:xfrm>
          <a:solidFill>
            <a:srgbClr val="ED5A00"/>
          </a:solidFill>
        </p:grpSpPr>
        <p:sp>
          <p:nvSpPr>
            <p:cNvPr id="49" name="Oval 9"/>
            <p:cNvSpPr>
              <a:spLocks noChangeArrowheads="1"/>
            </p:cNvSpPr>
            <p:nvPr/>
          </p:nvSpPr>
          <p:spPr bwMode="auto">
            <a:xfrm>
              <a:off x="3041651" y="3326606"/>
              <a:ext cx="631825" cy="636588"/>
            </a:xfrm>
            <a:prstGeom prst="ellipse">
              <a:avLst/>
            </a:prstGeom>
            <a:solidFill>
              <a:srgbClr val="C00000"/>
            </a:solidFill>
            <a:ln>
              <a:solidFill>
                <a:srgbClr val="FFFFFF"/>
              </a:solidFill>
            </a:ln>
          </p:spPr>
          <p:txBody>
            <a:bodyPr/>
            <a:lstStyle/>
            <a:p>
              <a:pPr defTabSz="984250">
                <a:defRPr/>
              </a:pPr>
              <a:endParaRPr lang="zh-CN" altLang="en-US" sz="1900" kern="0" dirty="0">
                <a:solidFill>
                  <a:srgbClr val="294A5A"/>
                </a:solidFill>
              </a:endParaRPr>
            </a:p>
          </p:txBody>
        </p:sp>
        <p:sp>
          <p:nvSpPr>
            <p:cNvPr id="50"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sp>
          <p:nvSpPr>
            <p:cNvPr id="51"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grpSp>
      <p:grpSp>
        <p:nvGrpSpPr>
          <p:cNvPr id="52" name="组合 54"/>
          <p:cNvGrpSpPr/>
          <p:nvPr/>
        </p:nvGrpSpPr>
        <p:grpSpPr>
          <a:xfrm>
            <a:off x="4308057" y="3962659"/>
            <a:ext cx="521358" cy="645562"/>
            <a:chOff x="5867401" y="3326606"/>
            <a:chExt cx="633413" cy="636588"/>
          </a:xfrm>
          <a:solidFill>
            <a:srgbClr val="ED5A00"/>
          </a:solidFill>
        </p:grpSpPr>
        <p:sp>
          <p:nvSpPr>
            <p:cNvPr id="53" name="Oval 12"/>
            <p:cNvSpPr>
              <a:spLocks noChangeArrowheads="1"/>
            </p:cNvSpPr>
            <p:nvPr/>
          </p:nvSpPr>
          <p:spPr bwMode="auto">
            <a:xfrm>
              <a:off x="5867401" y="3326606"/>
              <a:ext cx="633413" cy="636588"/>
            </a:xfrm>
            <a:prstGeom prst="ellipse">
              <a:avLst/>
            </a:prstGeom>
            <a:solidFill>
              <a:srgbClr val="C00000"/>
            </a:solidFill>
            <a:ln>
              <a:solidFill>
                <a:srgbClr val="FFFFFF"/>
              </a:solidFill>
            </a:ln>
          </p:spPr>
          <p:txBody>
            <a:bodyPr/>
            <a:lstStyle/>
            <a:p>
              <a:pPr defTabSz="984250">
                <a:defRPr/>
              </a:pPr>
              <a:endParaRPr lang="zh-CN" altLang="en-US" sz="1900" kern="0" dirty="0">
                <a:solidFill>
                  <a:srgbClr val="294A5A"/>
                </a:solidFill>
              </a:endParaRPr>
            </a:p>
          </p:txBody>
        </p:sp>
        <p:sp>
          <p:nvSpPr>
            <p:cNvPr id="54" name="Freeform 13"/>
            <p:cNvSpPr/>
            <p:nvPr/>
          </p:nvSpPr>
          <p:spPr bwMode="auto">
            <a:xfrm>
              <a:off x="6205539"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sp>
          <p:nvSpPr>
            <p:cNvPr id="55" name="Freeform 14"/>
            <p:cNvSpPr/>
            <p:nvPr/>
          </p:nvSpPr>
          <p:spPr bwMode="auto">
            <a:xfrm>
              <a:off x="6010276"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grpSp>
      <p:grpSp>
        <p:nvGrpSpPr>
          <p:cNvPr id="56" name="组合 58"/>
          <p:cNvGrpSpPr/>
          <p:nvPr/>
        </p:nvGrpSpPr>
        <p:grpSpPr>
          <a:xfrm>
            <a:off x="6662656" y="3962659"/>
            <a:ext cx="521358" cy="645562"/>
            <a:chOff x="8728076" y="3326606"/>
            <a:chExt cx="633413" cy="636588"/>
          </a:xfrm>
          <a:solidFill>
            <a:srgbClr val="ED5A00"/>
          </a:solidFill>
        </p:grpSpPr>
        <p:sp>
          <p:nvSpPr>
            <p:cNvPr id="57" name="Oval 15"/>
            <p:cNvSpPr>
              <a:spLocks noChangeArrowheads="1"/>
            </p:cNvSpPr>
            <p:nvPr/>
          </p:nvSpPr>
          <p:spPr bwMode="auto">
            <a:xfrm>
              <a:off x="8728076" y="3326606"/>
              <a:ext cx="633413" cy="636588"/>
            </a:xfrm>
            <a:prstGeom prst="ellipse">
              <a:avLst/>
            </a:prstGeom>
            <a:solidFill>
              <a:srgbClr val="C00000"/>
            </a:solidFill>
            <a:ln>
              <a:solidFill>
                <a:srgbClr val="FFFFFF"/>
              </a:solidFill>
            </a:ln>
          </p:spPr>
          <p:txBody>
            <a:bodyPr/>
            <a:lstStyle/>
            <a:p>
              <a:pPr defTabSz="984250">
                <a:defRPr/>
              </a:pPr>
              <a:endParaRPr lang="zh-CN" altLang="en-US" sz="1900" kern="0" dirty="0">
                <a:solidFill>
                  <a:srgbClr val="294A5A"/>
                </a:solidFill>
              </a:endParaRPr>
            </a:p>
          </p:txBody>
        </p:sp>
        <p:sp>
          <p:nvSpPr>
            <p:cNvPr id="58" name="Freeform 16"/>
            <p:cNvSpPr/>
            <p:nvPr/>
          </p:nvSpPr>
          <p:spPr bwMode="auto">
            <a:xfrm>
              <a:off x="9066214"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6 w 252"/>
                <a:gd name="T19" fmla="*/ 19 h 418"/>
                <a:gd name="T20" fmla="*/ 136 w 252"/>
                <a:gd name="T21" fmla="*/ 88 h 418"/>
                <a:gd name="T22" fmla="*/ 213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sp>
          <p:nvSpPr>
            <p:cNvPr id="59" name="Freeform 17"/>
            <p:cNvSpPr/>
            <p:nvPr/>
          </p:nvSpPr>
          <p:spPr bwMode="auto">
            <a:xfrm>
              <a:off x="8870951"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84250">
                <a:defRPr/>
              </a:pPr>
              <a:endParaRPr lang="zh-CN" altLang="en-US" sz="1900" kern="0" dirty="0">
                <a:solidFill>
                  <a:srgbClr val="294A5A"/>
                </a:solidFill>
              </a:endParaRPr>
            </a:p>
          </p:txBody>
        </p:sp>
      </p:grpSp>
      <p:sp>
        <p:nvSpPr>
          <p:cNvPr id="6" name="文本框 5"/>
          <p:cNvSpPr txBox="1"/>
          <p:nvPr/>
        </p:nvSpPr>
        <p:spPr>
          <a:xfrm>
            <a:off x="353695" y="1565910"/>
            <a:ext cx="1588135" cy="460375"/>
          </a:xfrm>
          <a:prstGeom prst="rect">
            <a:avLst/>
          </a:prstGeom>
          <a:noFill/>
        </p:spPr>
        <p:txBody>
          <a:bodyPr wrap="square" rtlCol="0">
            <a:spAutoFit/>
          </a:bodyPr>
          <a:p>
            <a:r>
              <a:rPr lang="zh-CN" altLang="en-US" sz="2400" b="1">
                <a:solidFill>
                  <a:srgbClr val="FF0000"/>
                </a:solidFill>
                <a:latin typeface="微软雅黑" panose="020B0503020204020204" charset="-122"/>
                <a:ea typeface="微软雅黑" panose="020B0503020204020204" charset="-122"/>
              </a:rPr>
              <a:t>具体举措</a:t>
            </a:r>
            <a:endParaRPr lang="zh-CN" altLang="en-US" sz="2400" b="1">
              <a:solidFill>
                <a:srgbClr val="FF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6" name="图片 2"/>
          <p:cNvPicPr>
            <a:picLocks noChangeAspect="1"/>
          </p:cNvPicPr>
          <p:nvPr/>
        </p:nvPicPr>
        <p:blipFill>
          <a:blip r:embed="rId1"/>
          <a:stretch>
            <a:fillRect/>
          </a:stretch>
        </p:blipFill>
        <p:spPr>
          <a:xfrm>
            <a:off x="4328160" y="1994535"/>
            <a:ext cx="4255770" cy="3790315"/>
          </a:xfrm>
          <a:prstGeom prst="rect">
            <a:avLst/>
          </a:prstGeom>
          <a:noFill/>
          <a:ln w="9525">
            <a:noFill/>
          </a:ln>
        </p:spPr>
      </p:pic>
      <p:pic>
        <p:nvPicPr>
          <p:cNvPr id="45059" name="图片 4"/>
          <p:cNvPicPr>
            <a:picLocks noChangeAspect="1"/>
          </p:cNvPicPr>
          <p:nvPr/>
        </p:nvPicPr>
        <p:blipFill>
          <a:blip r:embed="rId2"/>
          <a:stretch>
            <a:fillRect/>
          </a:stretch>
        </p:blipFill>
        <p:spPr>
          <a:xfrm>
            <a:off x="506095" y="1746250"/>
            <a:ext cx="3319780" cy="40386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501140"/>
            <a:ext cx="6546850" cy="517525"/>
          </a:xfrm>
          <a:noFill/>
        </p:spPr>
        <p:txBody>
          <a:bodyPr/>
          <a:p>
            <a:r>
              <a:rPr lang="zh-CN" altLang="en-US">
                <a:effectLst>
                  <a:outerShdw blurRad="38100" dist="38100" dir="2700000">
                    <a:srgbClr val="000000"/>
                  </a:outerShdw>
                </a:effectLst>
                <a:latin typeface="幼圆" pitchFamily="49" charset="-122"/>
                <a:ea typeface="幼圆" pitchFamily="49" charset="-122"/>
                <a:cs typeface="+mn-cs"/>
                <a:sym typeface="+mn-ea"/>
              </a:rPr>
              <a:t>看得见的手：凯恩斯主义与罗斯福新政</a:t>
            </a:r>
            <a:endParaRPr lang="zh-CN" altLang="en-US"/>
          </a:p>
        </p:txBody>
      </p:sp>
      <p:sp>
        <p:nvSpPr>
          <p:cNvPr id="3" name="内容占位符 2"/>
          <p:cNvSpPr>
            <a:spLocks noGrp="1"/>
          </p:cNvSpPr>
          <p:nvPr>
            <p:ph idx="1"/>
          </p:nvPr>
        </p:nvSpPr>
        <p:spPr>
          <a:xfrm>
            <a:off x="347345" y="2320925"/>
            <a:ext cx="5257800" cy="3754755"/>
          </a:xfrm>
          <a:ln w="28575" cmpd="sng">
            <a:solidFill>
              <a:srgbClr val="0070C0"/>
            </a:solidFill>
            <a:prstDash val="solid"/>
          </a:ln>
        </p:spPr>
        <p:txBody>
          <a:bodyPr/>
          <a:p>
            <a:pPr>
              <a:lnSpc>
                <a:spcPct val="150000"/>
              </a:lnSpc>
            </a:pPr>
            <a:r>
              <a:rPr lang="zh-CN" altLang="en-US"/>
              <a:t>        凯恩斯主义是在凯恩斯著作《就业、利息和货币通论》思想基础上形成的经济理论，</a:t>
            </a:r>
            <a:r>
              <a:rPr lang="zh-CN" altLang="en-US" b="1">
                <a:solidFill>
                  <a:schemeClr val="accent2">
                    <a:lumMod val="75000"/>
                  </a:schemeClr>
                </a:solidFill>
              </a:rPr>
              <a:t>主张国家采用扩张性经济政策</a:t>
            </a:r>
            <a:r>
              <a:rPr lang="zh-CN" altLang="en-US"/>
              <a:t>，通过增加需求促进经济增长。 即采用扩大政府开支，实行财政赤字的方法，刺激经济、维持繁荣。</a:t>
            </a:r>
            <a:endParaRPr lang="zh-CN" altLang="en-US"/>
          </a:p>
        </p:txBody>
      </p:sp>
      <p:pic>
        <p:nvPicPr>
          <p:cNvPr id="37894" name="图片 941062" descr="3401"/>
          <p:cNvPicPr>
            <a:picLocks noChangeAspect="1"/>
          </p:cNvPicPr>
          <p:nvPr/>
        </p:nvPicPr>
        <p:blipFill>
          <a:blip r:embed="rId1"/>
          <a:stretch>
            <a:fillRect/>
          </a:stretch>
        </p:blipFill>
        <p:spPr>
          <a:xfrm>
            <a:off x="5848985" y="2320925"/>
            <a:ext cx="2584450" cy="1718945"/>
          </a:xfrm>
          <a:prstGeom prst="rect">
            <a:avLst/>
          </a:prstGeom>
          <a:noFill/>
          <a:ln w="9525">
            <a:noFill/>
          </a:ln>
        </p:spPr>
      </p:pic>
      <p:sp>
        <p:nvSpPr>
          <p:cNvPr id="37898" name="矩形 941067"/>
          <p:cNvSpPr/>
          <p:nvPr/>
        </p:nvSpPr>
        <p:spPr>
          <a:xfrm>
            <a:off x="5584190" y="4045585"/>
            <a:ext cx="3342005" cy="561975"/>
          </a:xfrm>
          <a:prstGeom prst="rect">
            <a:avLst/>
          </a:prstGeom>
          <a:noFill/>
          <a:ln w="9525">
            <a:noFill/>
          </a:ln>
        </p:spPr>
        <p:txBody>
          <a:bodyPr wrap="square" anchor="t">
            <a:spAutoFit/>
          </a:bodyPr>
          <a:p>
            <a:pPr>
              <a:lnSpc>
                <a:spcPct val="85000"/>
              </a:lnSpc>
            </a:pPr>
            <a:r>
              <a:rPr lang="en-US" altLang="zh-CN" sz="1800" b="1" dirty="0">
                <a:solidFill>
                  <a:srgbClr val="800000"/>
                </a:solidFill>
                <a:latin typeface="黑体" panose="02010609060101010101" pitchFamily="49" charset="-122"/>
                <a:ea typeface="黑体" panose="02010609060101010101" pitchFamily="49" charset="-122"/>
              </a:rPr>
              <a:t>“</a:t>
            </a:r>
            <a:r>
              <a:rPr lang="zh-CN" altLang="en-US" sz="1800" b="1" dirty="0">
                <a:solidFill>
                  <a:srgbClr val="FF0000"/>
                </a:solidFill>
                <a:latin typeface="黑体" panose="02010609060101010101" pitchFamily="49" charset="-122"/>
                <a:ea typeface="黑体" panose="02010609060101010101" pitchFamily="49" charset="-122"/>
              </a:rPr>
              <a:t>豆”你玩 “姜”你军 “蒜”你狠  “糖”高宗  向前“葱”</a:t>
            </a:r>
            <a:endParaRPr lang="zh-CN" altLang="en-US" sz="1800" b="1" dirty="0">
              <a:solidFill>
                <a:srgbClr val="FF0000"/>
              </a:solidFill>
              <a:latin typeface="黑体" panose="02010609060101010101" pitchFamily="49" charset="-122"/>
              <a:ea typeface="黑体" panose="02010609060101010101" pitchFamily="49" charset="-122"/>
            </a:endParaRPr>
          </a:p>
        </p:txBody>
      </p:sp>
      <p:pic>
        <p:nvPicPr>
          <p:cNvPr id="4" name="经济危机与罗斯福新政">
            <a:hlinkClick r:id="" action="ppaction://media"/>
          </p:cNvPr>
          <p:cNvPicPr/>
          <p:nvPr>
            <a:videoFile r:link="rId2"/>
            <p:extLst>
              <p:ext uri="{DAA4B4D4-6D71-4841-9C94-3DE7FCFB9230}">
                <p14:media xmlns:p14="http://schemas.microsoft.com/office/powerpoint/2010/main" r:link="rId3"/>
              </p:ext>
            </p:extLst>
          </p:nvPr>
        </p:nvPicPr>
        <p:blipFill>
          <a:blip r:embed="rId4"/>
          <a:stretch>
            <a:fillRect/>
          </a:stretch>
        </p:blipFill>
        <p:spPr>
          <a:xfrm>
            <a:off x="6750685" y="4810760"/>
            <a:ext cx="1009015" cy="803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5415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四、坚持“一国两制”，推进祖国统一</a:t>
            </a:r>
            <a:endParaRPr lang="zh-CN" altLang="en-US"/>
          </a:p>
        </p:txBody>
      </p:sp>
      <p:sp>
        <p:nvSpPr>
          <p:cNvPr id="3" name="内容占位符 2"/>
          <p:cNvSpPr>
            <a:spLocks noGrp="1"/>
          </p:cNvSpPr>
          <p:nvPr>
            <p:ph idx="1"/>
          </p:nvPr>
        </p:nvSpPr>
        <p:spPr>
          <a:xfrm>
            <a:off x="203835" y="2183765"/>
            <a:ext cx="8493760" cy="2291080"/>
          </a:xfrm>
        </p:spPr>
        <p:txBody>
          <a:bodyPr/>
          <a:p>
            <a:pPr>
              <a:lnSpc>
                <a:spcPct val="130000"/>
              </a:lnSpc>
            </a:pPr>
            <a:r>
              <a:rPr lang="en-US" altLang="zh-CN"/>
              <a:t>       </a:t>
            </a:r>
            <a:r>
              <a:rPr lang="zh-CN" altLang="en-US"/>
              <a:t>香港、澳门回归祖国以来，“一国两制”实践取得举世公认的成功、事实证明，“一国两制”是解决历史遗留的香港、澳门问题的最佳方案，也是香港、澳门回归后保持长期繁荣稳定的最佳制度。 </a:t>
            </a:r>
            <a:endParaRPr lang="zh-CN" altLang="en-US"/>
          </a:p>
        </p:txBody>
      </p:sp>
      <p:pic>
        <p:nvPicPr>
          <p:cNvPr id="4" name="图片 3"/>
          <p:cNvPicPr>
            <a:picLocks noChangeAspect="1"/>
          </p:cNvPicPr>
          <p:nvPr/>
        </p:nvPicPr>
        <p:blipFill>
          <a:blip r:embed="rId1"/>
          <a:stretch>
            <a:fillRect/>
          </a:stretch>
        </p:blipFill>
        <p:spPr>
          <a:xfrm>
            <a:off x="1205230" y="4274820"/>
            <a:ext cx="3621405" cy="2419350"/>
          </a:xfrm>
          <a:prstGeom prst="rect">
            <a:avLst/>
          </a:prstGeom>
        </p:spPr>
      </p:pic>
      <p:pic>
        <p:nvPicPr>
          <p:cNvPr id="5" name="图片 4"/>
          <p:cNvPicPr>
            <a:picLocks noChangeAspect="1"/>
          </p:cNvPicPr>
          <p:nvPr/>
        </p:nvPicPr>
        <p:blipFill>
          <a:blip r:embed="rId2"/>
          <a:stretch>
            <a:fillRect/>
          </a:stretch>
        </p:blipFill>
        <p:spPr>
          <a:xfrm>
            <a:off x="4977130" y="4277995"/>
            <a:ext cx="3649980" cy="24161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97635"/>
            <a:ext cx="5041900" cy="621030"/>
          </a:xfrm>
        </p:spPr>
        <p:txBody>
          <a:bodyPr/>
          <a:p>
            <a:r>
              <a:rPr lang="zh-CN" altLang="en-US" sz="2400"/>
              <a:t>1、全面准确贯彻“一国两制方针”</a:t>
            </a:r>
            <a:endParaRPr lang="zh-CN" altLang="en-US" sz="2400"/>
          </a:p>
        </p:txBody>
      </p:sp>
      <p:sp>
        <p:nvSpPr>
          <p:cNvPr id="3" name="内容占位符 2"/>
          <p:cNvSpPr>
            <a:spLocks noGrp="1"/>
          </p:cNvSpPr>
          <p:nvPr>
            <p:ph idx="1"/>
          </p:nvPr>
        </p:nvSpPr>
        <p:spPr>
          <a:xfrm>
            <a:off x="601345" y="2432050"/>
            <a:ext cx="4247515" cy="3006090"/>
          </a:xfrm>
        </p:spPr>
        <p:txBody>
          <a:bodyPr/>
          <a:p>
            <a:pPr>
              <a:lnSpc>
                <a:spcPct val="130000"/>
              </a:lnSpc>
            </a:pPr>
            <a:r>
              <a:rPr lang="en-US" altLang="zh-CN"/>
              <a:t>       </a:t>
            </a:r>
            <a:r>
              <a:rPr lang="zh-CN" altLang="en-US"/>
              <a:t>必须始终准确把握“一国”和“两制”的关系。“一国”是实行“两制”的基础，“两制”从属和派生于“一国”，并统一于“一国”之中。</a:t>
            </a:r>
            <a:endParaRPr lang="zh-CN" altLang="en-US"/>
          </a:p>
        </p:txBody>
      </p:sp>
      <p:pic>
        <p:nvPicPr>
          <p:cNvPr id="4" name="图片 3"/>
          <p:cNvPicPr>
            <a:picLocks noChangeAspect="1"/>
          </p:cNvPicPr>
          <p:nvPr/>
        </p:nvPicPr>
        <p:blipFill>
          <a:blip r:embed="rId1"/>
          <a:stretch>
            <a:fillRect/>
          </a:stretch>
        </p:blipFill>
        <p:spPr>
          <a:xfrm>
            <a:off x="5369560" y="1839595"/>
            <a:ext cx="3213735" cy="39693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31140" y="1922145"/>
            <a:ext cx="3945890" cy="3624580"/>
          </a:xfrm>
        </p:spPr>
        <p:txBody>
          <a:bodyPr/>
          <a:p>
            <a:pPr>
              <a:lnSpc>
                <a:spcPct val="170000"/>
              </a:lnSpc>
            </a:pPr>
            <a:r>
              <a:rPr lang="en-US" altLang="zh-CN"/>
              <a:t>       </a:t>
            </a:r>
            <a:r>
              <a:rPr lang="zh-CN" altLang="en-US"/>
              <a:t>必须始终依照宪法和基本法办事。中华人民共和国宪法和香港特别行政区基本法是香港特别行政区的宪制基础。</a:t>
            </a:r>
            <a:endParaRPr lang="zh-CN" altLang="en-US"/>
          </a:p>
        </p:txBody>
      </p:sp>
      <p:pic>
        <p:nvPicPr>
          <p:cNvPr id="4" name="图片 3"/>
          <p:cNvPicPr>
            <a:picLocks noChangeAspect="1"/>
          </p:cNvPicPr>
          <p:nvPr/>
        </p:nvPicPr>
        <p:blipFill>
          <a:blip r:embed="rId1"/>
          <a:stretch>
            <a:fillRect/>
          </a:stretch>
        </p:blipFill>
        <p:spPr>
          <a:xfrm>
            <a:off x="4177030" y="2131060"/>
            <a:ext cx="2458085" cy="2852420"/>
          </a:xfrm>
          <a:prstGeom prst="rect">
            <a:avLst/>
          </a:prstGeom>
        </p:spPr>
      </p:pic>
      <p:pic>
        <p:nvPicPr>
          <p:cNvPr id="52233" name="图片 4"/>
          <p:cNvPicPr>
            <a:picLocks noChangeAspect="1"/>
          </p:cNvPicPr>
          <p:nvPr/>
        </p:nvPicPr>
        <p:blipFill>
          <a:blip r:embed="rId2"/>
          <a:stretch>
            <a:fillRect/>
          </a:stretch>
        </p:blipFill>
        <p:spPr>
          <a:xfrm>
            <a:off x="6882130" y="2199640"/>
            <a:ext cx="1806575" cy="27146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7805" y="1702435"/>
            <a:ext cx="4740910" cy="4159885"/>
          </a:xfrm>
        </p:spPr>
        <p:txBody>
          <a:bodyPr/>
          <a:p>
            <a:pPr algn="just">
              <a:lnSpc>
                <a:spcPct val="150000"/>
              </a:lnSpc>
            </a:pPr>
            <a:r>
              <a:rPr lang="en-US" altLang="zh-CN"/>
              <a:t>      </a:t>
            </a:r>
            <a:r>
              <a:rPr lang="zh-CN" altLang="en-US"/>
              <a:t>必须始终聚焦发展这个第一要务。要支持香港、澳门融入国家发展大局，以粤港澳大湾区建设、粤港澳合作、泛珠三角区域合作等为重点，全面推进内地同香港、澳门互利合作，拓宽港澳发展的路径和渠道。</a:t>
            </a:r>
            <a:endParaRPr lang="zh-CN" altLang="en-US"/>
          </a:p>
        </p:txBody>
      </p:sp>
      <p:pic>
        <p:nvPicPr>
          <p:cNvPr id="4" name="图片 3"/>
          <p:cNvPicPr>
            <a:picLocks noChangeAspect="1"/>
          </p:cNvPicPr>
          <p:nvPr/>
        </p:nvPicPr>
        <p:blipFill>
          <a:blip r:embed="rId1"/>
          <a:stretch>
            <a:fillRect/>
          </a:stretch>
        </p:blipFill>
        <p:spPr>
          <a:xfrm>
            <a:off x="5159375" y="2096135"/>
            <a:ext cx="3786505" cy="26657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62560" y="1881505"/>
            <a:ext cx="5015865" cy="3953510"/>
          </a:xfrm>
        </p:spPr>
        <p:txBody>
          <a:bodyPr/>
          <a:p>
            <a:pPr>
              <a:lnSpc>
                <a:spcPct val="170000"/>
              </a:lnSpc>
            </a:pPr>
            <a:r>
              <a:rPr lang="en-US" altLang="zh-CN"/>
              <a:t>       </a:t>
            </a:r>
            <a:r>
              <a:rPr lang="zh-CN" altLang="en-US"/>
              <a:t>必须始终维护和谐稳定的社会环境。</a:t>
            </a:r>
            <a:r>
              <a:rPr lang="zh-CN" altLang="en-US" b="1">
                <a:solidFill>
                  <a:srgbClr val="FF0000"/>
                </a:solidFill>
              </a:rPr>
              <a:t>要坚持爱国者为主体的“港人治港”</a:t>
            </a:r>
            <a:r>
              <a:rPr lang="zh-CN" altLang="en-US"/>
              <a:t>，发展壮大爱国爱港爱澳力量。增强国家意识和爱国精神，共担民族复兴历史责任，共享祖国繁荣富强伟大荣光。</a:t>
            </a:r>
            <a:endParaRPr lang="zh-CN" altLang="en-US"/>
          </a:p>
        </p:txBody>
      </p:sp>
      <p:pic>
        <p:nvPicPr>
          <p:cNvPr id="54280" name="图片 2"/>
          <p:cNvPicPr>
            <a:picLocks noChangeAspect="1"/>
          </p:cNvPicPr>
          <p:nvPr/>
        </p:nvPicPr>
        <p:blipFill>
          <a:blip r:embed="rId1"/>
          <a:stretch>
            <a:fillRect/>
          </a:stretch>
        </p:blipFill>
        <p:spPr>
          <a:xfrm>
            <a:off x="5627370" y="1369060"/>
            <a:ext cx="2947035" cy="2211705"/>
          </a:xfrm>
          <a:prstGeom prst="rect">
            <a:avLst/>
          </a:prstGeom>
          <a:noFill/>
          <a:ln w="9525">
            <a:noFill/>
          </a:ln>
        </p:spPr>
      </p:pic>
      <p:grpSp>
        <p:nvGrpSpPr>
          <p:cNvPr id="112646" name="组合 5"/>
          <p:cNvGrpSpPr/>
          <p:nvPr/>
        </p:nvGrpSpPr>
        <p:grpSpPr>
          <a:xfrm>
            <a:off x="5178425" y="3840480"/>
            <a:ext cx="3755390" cy="1884680"/>
            <a:chOff x="2597959" y="1428165"/>
            <a:chExt cx="6949554" cy="3342480"/>
          </a:xfrm>
        </p:grpSpPr>
        <p:pic>
          <p:nvPicPr>
            <p:cNvPr id="112647" name="图片 2"/>
            <p:cNvPicPr>
              <a:picLocks noChangeAspect="1"/>
            </p:cNvPicPr>
            <p:nvPr/>
          </p:nvPicPr>
          <p:blipFill>
            <a:blip r:embed="rId2"/>
            <a:stretch>
              <a:fillRect/>
            </a:stretch>
          </p:blipFill>
          <p:spPr>
            <a:xfrm>
              <a:off x="2597959" y="1428165"/>
              <a:ext cx="3342480" cy="3342480"/>
            </a:xfrm>
            <a:prstGeom prst="rect">
              <a:avLst/>
            </a:prstGeom>
            <a:noFill/>
            <a:ln w="9525">
              <a:noFill/>
            </a:ln>
          </p:spPr>
        </p:pic>
        <p:pic>
          <p:nvPicPr>
            <p:cNvPr id="112648" name="图片 4"/>
            <p:cNvPicPr>
              <a:picLocks noChangeAspect="1"/>
            </p:cNvPicPr>
            <p:nvPr/>
          </p:nvPicPr>
          <p:blipFill>
            <a:blip r:embed="rId3"/>
            <a:stretch>
              <a:fillRect/>
            </a:stretch>
          </p:blipFill>
          <p:spPr>
            <a:xfrm>
              <a:off x="6205033" y="1428165"/>
              <a:ext cx="3342480" cy="3342480"/>
            </a:xfrm>
            <a:prstGeom prst="rect">
              <a:avLst/>
            </a:prstGeom>
            <a:noFill/>
            <a:ln w="9525">
              <a:noFill/>
            </a:ln>
          </p:spPr>
        </p:pic>
      </p:gr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29690"/>
            <a:ext cx="4753610" cy="688975"/>
          </a:xfrm>
        </p:spPr>
        <p:txBody>
          <a:bodyPr/>
          <a:p>
            <a:r>
              <a:rPr lang="zh-CN" altLang="en-US" sz="2400"/>
              <a:t>2 、扎实推进祖国和平统一进程</a:t>
            </a:r>
            <a:endParaRPr lang="zh-CN" altLang="en-US" sz="2400"/>
          </a:p>
        </p:txBody>
      </p:sp>
      <p:sp>
        <p:nvSpPr>
          <p:cNvPr id="3" name="内容占位符 2"/>
          <p:cNvSpPr>
            <a:spLocks noGrp="1"/>
          </p:cNvSpPr>
          <p:nvPr>
            <p:ph idx="1"/>
          </p:nvPr>
        </p:nvSpPr>
        <p:spPr>
          <a:xfrm>
            <a:off x="203835" y="2183765"/>
            <a:ext cx="8493760" cy="1837690"/>
          </a:xfrm>
        </p:spPr>
        <p:txBody>
          <a:bodyPr/>
          <a:p>
            <a:pPr>
              <a:lnSpc>
                <a:spcPct val="140000"/>
              </a:lnSpc>
            </a:pPr>
            <a:r>
              <a:rPr lang="en-US" altLang="zh-CN"/>
              <a:t>        </a:t>
            </a:r>
            <a:r>
              <a:rPr lang="zh-CN" altLang="en-US"/>
              <a:t>解决台湾问题、实现祖国完全统一，是全体中华儿女共同愿望，是中华民族根本利益所在，是新时代中国共产党、中国政府的三大历史任务之一。</a:t>
            </a:r>
            <a:endParaRPr lang="zh-CN" altLang="en-US"/>
          </a:p>
        </p:txBody>
      </p:sp>
      <p:pic>
        <p:nvPicPr>
          <p:cNvPr id="5" name="图片 4"/>
          <p:cNvPicPr>
            <a:picLocks noChangeAspect="1"/>
          </p:cNvPicPr>
          <p:nvPr/>
        </p:nvPicPr>
        <p:blipFill>
          <a:blip r:embed="rId1"/>
          <a:stretch>
            <a:fillRect/>
          </a:stretch>
        </p:blipFill>
        <p:spPr>
          <a:xfrm>
            <a:off x="1503680" y="3825875"/>
            <a:ext cx="2539365" cy="2776220"/>
          </a:xfrm>
          <a:prstGeom prst="rect">
            <a:avLst/>
          </a:prstGeom>
        </p:spPr>
      </p:pic>
      <p:pic>
        <p:nvPicPr>
          <p:cNvPr id="6" name="图片 5"/>
          <p:cNvPicPr>
            <a:picLocks noChangeAspect="1"/>
          </p:cNvPicPr>
          <p:nvPr/>
        </p:nvPicPr>
        <p:blipFill>
          <a:blip r:embed="rId2"/>
          <a:stretch>
            <a:fillRect/>
          </a:stretch>
        </p:blipFill>
        <p:spPr>
          <a:xfrm>
            <a:off x="4346575" y="3777615"/>
            <a:ext cx="4254500" cy="28721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1" name="文本框 1"/>
          <p:cNvSpPr txBox="1"/>
          <p:nvPr/>
        </p:nvSpPr>
        <p:spPr>
          <a:xfrm>
            <a:off x="411480" y="2276475"/>
            <a:ext cx="8418195" cy="1420495"/>
          </a:xfrm>
          <a:prstGeom prst="rect">
            <a:avLst/>
          </a:prstGeom>
          <a:noFill/>
          <a:ln w="9525">
            <a:noFill/>
          </a:ln>
        </p:spPr>
        <p:txBody>
          <a:bodyPr wrap="square">
            <a:spAutoFit/>
          </a:bodyPr>
          <a:p>
            <a:pPr algn="just">
              <a:lnSpc>
                <a:spcPct val="120000"/>
              </a:lnSpc>
              <a:spcBef>
                <a:spcPts val="1200"/>
              </a:spcBef>
            </a:pPr>
            <a:r>
              <a:rPr lang="en-US" altLang="zh-CN"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      </a:t>
            </a:r>
            <a:r>
              <a:rPr lang="zh-CN" altLang="en-US"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随着东欧剧变、苏联解体，美国加紧利用台湾问题对我国进行牵制。一方面公开声明恪守一个中国原则，另一方面暗中怂恿“台独”，把台湾作为牵制中国的重要砝码。</a:t>
            </a:r>
            <a:endParaRPr lang="zh-CN" altLang="en-US"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endParaRPr>
          </a:p>
        </p:txBody>
      </p:sp>
      <p:pic>
        <p:nvPicPr>
          <p:cNvPr id="114692" name="图片 4"/>
          <p:cNvPicPr>
            <a:picLocks noChangeAspect="1"/>
          </p:cNvPicPr>
          <p:nvPr/>
        </p:nvPicPr>
        <p:blipFill>
          <a:blip r:embed="rId1"/>
          <a:stretch>
            <a:fillRect/>
          </a:stretch>
        </p:blipFill>
        <p:spPr>
          <a:xfrm>
            <a:off x="163513" y="3968750"/>
            <a:ext cx="8816975" cy="2141538"/>
          </a:xfrm>
          <a:prstGeom prst="rect">
            <a:avLst/>
          </a:prstGeom>
          <a:noFill/>
          <a:ln w="9525">
            <a:noFill/>
          </a:ln>
        </p:spPr>
      </p:pic>
      <p:sp>
        <p:nvSpPr>
          <p:cNvPr id="9" name="圆角矩形 12"/>
          <p:cNvSpPr/>
          <p:nvPr/>
        </p:nvSpPr>
        <p:spPr bwMode="auto">
          <a:xfrm>
            <a:off x="1293813" y="1412875"/>
            <a:ext cx="6556375" cy="555625"/>
          </a:xfrm>
          <a:prstGeom prst="roundRect">
            <a:avLst/>
          </a:prstGeom>
          <a:gradFill flip="none" rotWithShape="1">
            <a:gsLst>
              <a:gs pos="0">
                <a:srgbClr val="FBFB11"/>
              </a:gs>
              <a:gs pos="100000">
                <a:srgbClr val="838309"/>
              </a:gs>
            </a:gsLst>
            <a:lin ang="5400000" scaled="0"/>
          </a:gradFill>
          <a:ln>
            <a:solidFill>
              <a:srgbClr val="FDB457"/>
            </a:solid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mn-ea"/>
                <a:cs typeface="+mn-cs"/>
              </a:rPr>
              <a:t>围绕台湾问题国内外环境的重大变化</a:t>
            </a:r>
            <a:endPar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5" name="文本框 1"/>
          <p:cNvSpPr txBox="1"/>
          <p:nvPr/>
        </p:nvSpPr>
        <p:spPr>
          <a:xfrm>
            <a:off x="136525" y="1560195"/>
            <a:ext cx="8871585" cy="977265"/>
          </a:xfrm>
          <a:prstGeom prst="rect">
            <a:avLst/>
          </a:prstGeom>
          <a:noFill/>
          <a:ln w="9525">
            <a:noFill/>
          </a:ln>
        </p:spPr>
        <p:txBody>
          <a:bodyPr wrap="square">
            <a:spAutoFit/>
          </a:bodyPr>
          <a:p>
            <a:pPr algn="just">
              <a:lnSpc>
                <a:spcPct val="120000"/>
              </a:lnSpc>
              <a:spcBef>
                <a:spcPts val="1200"/>
              </a:spcBef>
            </a:pPr>
            <a:r>
              <a:rPr lang="en-US" altLang="zh-CN"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1992</a:t>
            </a:r>
            <a:r>
              <a:rPr lang="zh-CN" altLang="en-US"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年，海协会和海基金会达成“九二”共识。双方各自以口头方式表述“海峡两岸均坚持一个中国原则”。</a:t>
            </a:r>
            <a:endParaRPr lang="zh-CN" altLang="en-US"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endParaRPr>
          </a:p>
        </p:txBody>
      </p:sp>
      <p:sp>
        <p:nvSpPr>
          <p:cNvPr id="11" name="任意多边形 10"/>
          <p:cNvSpPr/>
          <p:nvPr/>
        </p:nvSpPr>
        <p:spPr>
          <a:xfrm>
            <a:off x="656590" y="2739390"/>
            <a:ext cx="7740015" cy="1284605"/>
          </a:xfrm>
          <a:custGeom>
            <a:avLst/>
            <a:gdLst>
              <a:gd name="connsiteX0" fmla="*/ 0 w 5856312"/>
              <a:gd name="connsiteY0" fmla="*/ 115173 h 1151725"/>
              <a:gd name="connsiteX1" fmla="*/ 115173 w 5856312"/>
              <a:gd name="connsiteY1" fmla="*/ 0 h 1151725"/>
              <a:gd name="connsiteX2" fmla="*/ 5741140 w 5856312"/>
              <a:gd name="connsiteY2" fmla="*/ 0 h 1151725"/>
              <a:gd name="connsiteX3" fmla="*/ 5856313 w 5856312"/>
              <a:gd name="connsiteY3" fmla="*/ 115173 h 1151725"/>
              <a:gd name="connsiteX4" fmla="*/ 5856312 w 5856312"/>
              <a:gd name="connsiteY4" fmla="*/ 1036553 h 1151725"/>
              <a:gd name="connsiteX5" fmla="*/ 5741139 w 5856312"/>
              <a:gd name="connsiteY5" fmla="*/ 1151726 h 1151725"/>
              <a:gd name="connsiteX6" fmla="*/ 115173 w 5856312"/>
              <a:gd name="connsiteY6" fmla="*/ 1151725 h 1151725"/>
              <a:gd name="connsiteX7" fmla="*/ 0 w 5856312"/>
              <a:gd name="connsiteY7" fmla="*/ 1036552 h 1151725"/>
              <a:gd name="connsiteX8" fmla="*/ 0 w 5856312"/>
              <a:gd name="connsiteY8" fmla="*/ 115173 h 115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6312" h="1151725">
                <a:moveTo>
                  <a:pt x="0" y="115173"/>
                </a:moveTo>
                <a:cubicBezTo>
                  <a:pt x="0" y="51565"/>
                  <a:pt x="51565" y="0"/>
                  <a:pt x="115173" y="0"/>
                </a:cubicBezTo>
                <a:lnTo>
                  <a:pt x="5741140" y="0"/>
                </a:lnTo>
                <a:cubicBezTo>
                  <a:pt x="5804748" y="0"/>
                  <a:pt x="5856313" y="51565"/>
                  <a:pt x="5856313" y="115173"/>
                </a:cubicBezTo>
                <a:cubicBezTo>
                  <a:pt x="5856313" y="422300"/>
                  <a:pt x="5856312" y="729426"/>
                  <a:pt x="5856312" y="1036553"/>
                </a:cubicBezTo>
                <a:cubicBezTo>
                  <a:pt x="5856312" y="1100161"/>
                  <a:pt x="5804747" y="1151726"/>
                  <a:pt x="5741139" y="1151726"/>
                </a:cubicBezTo>
                <a:lnTo>
                  <a:pt x="115173" y="1151725"/>
                </a:lnTo>
                <a:cubicBezTo>
                  <a:pt x="51565" y="1151725"/>
                  <a:pt x="0" y="1100160"/>
                  <a:pt x="0" y="1036552"/>
                </a:cubicBezTo>
                <a:lnTo>
                  <a:pt x="0" y="115173"/>
                </a:lnTo>
                <a:close/>
              </a:path>
            </a:pathLst>
          </a:custGeom>
          <a:solidFill>
            <a:srgbClr val="FFF6E0"/>
          </a:solidFill>
          <a:ln>
            <a:solidFill>
              <a:srgbClr val="FF66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24000" tIns="180000" rIns="144000" bIns="180000" anchor="ctr"/>
          <a:p>
            <a:pPr marL="0" marR="0" lvl="0" indent="0" algn="l" defTabSz="800100" rtl="0" eaLnBrk="0" fontAlgn="base" latinLnBrk="0" hangingPunct="0">
              <a:lnSpc>
                <a:spcPct val="100000"/>
              </a:lnSpc>
              <a:spcBef>
                <a:spcPct val="0"/>
              </a:spcBef>
              <a:spcAft>
                <a:spcPct val="3500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j-ea"/>
                <a:ea typeface="+mj-ea"/>
                <a:cs typeface="+mn-cs"/>
                <a:sym typeface="黑体" panose="02010609060101010101" pitchFamily="49" charset="-122"/>
              </a:rPr>
              <a:t>“在海峡两岸共同努力谋求国家统一的过程中，双方虽均坚持一个中国的原则，但对于一个中国的含义，认知各有不同。”</a:t>
            </a:r>
            <a:endParaRPr kumimoji="0" lang="zh-CN" altLang="en-US" sz="2400" b="0" i="0" u="none" strike="noStrike" kern="1200" cap="none" spc="0" normalizeH="0" baseline="0" noProof="0" dirty="0">
              <a:ln>
                <a:noFill/>
              </a:ln>
              <a:solidFill>
                <a:srgbClr val="FFFFFF"/>
              </a:solidFill>
              <a:effectLst/>
              <a:uLnTx/>
              <a:uFillTx/>
              <a:latin typeface="+mj-ea"/>
              <a:ea typeface="+mj-ea"/>
              <a:cs typeface="+mn-cs"/>
            </a:endParaRPr>
          </a:p>
        </p:txBody>
      </p:sp>
      <p:sp>
        <p:nvSpPr>
          <p:cNvPr id="13" name="任意多边形 12"/>
          <p:cNvSpPr/>
          <p:nvPr/>
        </p:nvSpPr>
        <p:spPr>
          <a:xfrm>
            <a:off x="656590" y="4315460"/>
            <a:ext cx="7740015" cy="1284605"/>
          </a:xfrm>
          <a:custGeom>
            <a:avLst/>
            <a:gdLst>
              <a:gd name="connsiteX0" fmla="*/ 0 w 5856312"/>
              <a:gd name="connsiteY0" fmla="*/ 115173 h 1151725"/>
              <a:gd name="connsiteX1" fmla="*/ 115173 w 5856312"/>
              <a:gd name="connsiteY1" fmla="*/ 0 h 1151725"/>
              <a:gd name="connsiteX2" fmla="*/ 5741140 w 5856312"/>
              <a:gd name="connsiteY2" fmla="*/ 0 h 1151725"/>
              <a:gd name="connsiteX3" fmla="*/ 5856313 w 5856312"/>
              <a:gd name="connsiteY3" fmla="*/ 115173 h 1151725"/>
              <a:gd name="connsiteX4" fmla="*/ 5856312 w 5856312"/>
              <a:gd name="connsiteY4" fmla="*/ 1036553 h 1151725"/>
              <a:gd name="connsiteX5" fmla="*/ 5741139 w 5856312"/>
              <a:gd name="connsiteY5" fmla="*/ 1151726 h 1151725"/>
              <a:gd name="connsiteX6" fmla="*/ 115173 w 5856312"/>
              <a:gd name="connsiteY6" fmla="*/ 1151725 h 1151725"/>
              <a:gd name="connsiteX7" fmla="*/ 0 w 5856312"/>
              <a:gd name="connsiteY7" fmla="*/ 1036552 h 1151725"/>
              <a:gd name="connsiteX8" fmla="*/ 0 w 5856312"/>
              <a:gd name="connsiteY8" fmla="*/ 115173 h 115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6312" h="1151725">
                <a:moveTo>
                  <a:pt x="0" y="115173"/>
                </a:moveTo>
                <a:cubicBezTo>
                  <a:pt x="0" y="51565"/>
                  <a:pt x="51565" y="0"/>
                  <a:pt x="115173" y="0"/>
                </a:cubicBezTo>
                <a:lnTo>
                  <a:pt x="5741140" y="0"/>
                </a:lnTo>
                <a:cubicBezTo>
                  <a:pt x="5804748" y="0"/>
                  <a:pt x="5856313" y="51565"/>
                  <a:pt x="5856313" y="115173"/>
                </a:cubicBezTo>
                <a:cubicBezTo>
                  <a:pt x="5856313" y="422300"/>
                  <a:pt x="5856312" y="729426"/>
                  <a:pt x="5856312" y="1036553"/>
                </a:cubicBezTo>
                <a:cubicBezTo>
                  <a:pt x="5856312" y="1100161"/>
                  <a:pt x="5804747" y="1151726"/>
                  <a:pt x="5741139" y="1151726"/>
                </a:cubicBezTo>
                <a:lnTo>
                  <a:pt x="115173" y="1151725"/>
                </a:lnTo>
                <a:cubicBezTo>
                  <a:pt x="51565" y="1151725"/>
                  <a:pt x="0" y="1100160"/>
                  <a:pt x="0" y="1036552"/>
                </a:cubicBezTo>
                <a:lnTo>
                  <a:pt x="0" y="115173"/>
                </a:lnTo>
                <a:close/>
              </a:path>
            </a:pathLst>
          </a:custGeom>
          <a:solidFill>
            <a:srgbClr val="FFF6E0"/>
          </a:solidFill>
          <a:ln>
            <a:solidFill>
              <a:srgbClr val="FF66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24000" tIns="180000" rIns="144000" bIns="180000" anchor="ctr"/>
          <a:p>
            <a:pPr marL="0" marR="0" lvl="0" indent="0" algn="l" defTabSz="800100" rtl="0" eaLnBrk="0" fontAlgn="base" latinLnBrk="0" hangingPunct="0">
              <a:lnSpc>
                <a:spcPct val="100000"/>
              </a:lnSpc>
              <a:spcBef>
                <a:spcPct val="0"/>
              </a:spcBef>
              <a:spcAft>
                <a:spcPct val="3500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j-ea"/>
                <a:ea typeface="+mj-ea"/>
                <a:cs typeface="+mn-cs"/>
                <a:sym typeface="黑体" panose="02010609060101010101" pitchFamily="49" charset="-122"/>
              </a:rPr>
              <a:t>“海峡两岸均坚持一个中国的原则，努力谋求国家统一，但在海峡两岸事务性商谈中，不涉及一个中国的政治含义。”</a:t>
            </a:r>
            <a:endParaRPr kumimoji="0" lang="zh-CN" altLang="en-US" sz="2400" b="0" i="0" u="none" strike="noStrike" kern="1200" cap="none" spc="0" normalizeH="0" baseline="0" noProof="0" dirty="0">
              <a:ln>
                <a:noFill/>
              </a:ln>
              <a:solidFill>
                <a:schemeClr val="tx1"/>
              </a:solidFill>
              <a:effectLst/>
              <a:uLnTx/>
              <a:uFillTx/>
              <a:latin typeface="+mj-ea"/>
              <a:ea typeface="+mj-ea"/>
              <a:cs typeface="+mn-cs"/>
            </a:endParaRPr>
          </a:p>
        </p:txBody>
      </p:sp>
      <p:sp>
        <p:nvSpPr>
          <p:cNvPr id="115719" name="文本框 14"/>
          <p:cNvSpPr txBox="1"/>
          <p:nvPr/>
        </p:nvSpPr>
        <p:spPr>
          <a:xfrm>
            <a:off x="848678" y="3691573"/>
            <a:ext cx="800100" cy="339725"/>
          </a:xfrm>
          <a:prstGeom prst="rect">
            <a:avLst/>
          </a:prstGeom>
          <a:noFill/>
          <a:ln w="9525">
            <a:noFill/>
          </a:ln>
        </p:spPr>
        <p:txBody>
          <a:bodyPr wrap="none">
            <a:spAutoFit/>
          </a:bodyPr>
          <a:p>
            <a:r>
              <a:rPr lang="zh-CN" altLang="en-US" sz="1600" dirty="0">
                <a:solidFill>
                  <a:schemeClr val="tx1"/>
                </a:solidFill>
                <a:latin typeface="Arial" panose="020B0604020202020204" pitchFamily="34" charset="0"/>
                <a:sym typeface="黑体" panose="02010609060101010101" pitchFamily="49" charset="-122"/>
              </a:rPr>
              <a:t>海基会</a:t>
            </a:r>
            <a:endParaRPr lang="zh-CN" altLang="en-US" sz="1600" dirty="0">
              <a:solidFill>
                <a:schemeClr val="tx1"/>
              </a:solidFill>
              <a:latin typeface="Arial" panose="020B0604020202020204" pitchFamily="34" charset="0"/>
              <a:sym typeface="黑体" panose="02010609060101010101" pitchFamily="49" charset="-122"/>
            </a:endParaRPr>
          </a:p>
        </p:txBody>
      </p:sp>
      <p:sp>
        <p:nvSpPr>
          <p:cNvPr id="115720" name="文本框 15"/>
          <p:cNvSpPr txBox="1"/>
          <p:nvPr/>
        </p:nvSpPr>
        <p:spPr>
          <a:xfrm>
            <a:off x="840740" y="5182235"/>
            <a:ext cx="944563" cy="338138"/>
          </a:xfrm>
          <a:prstGeom prst="rect">
            <a:avLst/>
          </a:prstGeom>
          <a:noFill/>
          <a:ln w="9525">
            <a:noFill/>
          </a:ln>
        </p:spPr>
        <p:txBody>
          <a:bodyPr>
            <a:spAutoFit/>
          </a:bodyPr>
          <a:p>
            <a:r>
              <a:rPr lang="zh-CN" altLang="en-US" sz="1600" dirty="0">
                <a:solidFill>
                  <a:schemeClr val="tx1"/>
                </a:solidFill>
                <a:latin typeface="Arial" panose="020B0604020202020204" pitchFamily="34" charset="0"/>
                <a:sym typeface="黑体" panose="02010609060101010101" pitchFamily="49" charset="-122"/>
              </a:rPr>
              <a:t>海协会</a:t>
            </a:r>
            <a:endParaRPr lang="zh-CN" altLang="en-US" sz="1600" dirty="0">
              <a:solidFill>
                <a:schemeClr val="tx1"/>
              </a:solidFill>
              <a:latin typeface="Arial" panose="020B0604020202020204" pitchFamily="34" charset="0"/>
              <a:sym typeface="黑体" panose="02010609060101010101" pitchFamily="49" charset="-122"/>
            </a:endParaRPr>
          </a:p>
        </p:txBody>
      </p:sp>
      <p:pic>
        <p:nvPicPr>
          <p:cNvPr id="115721" name="图片 16"/>
          <p:cNvPicPr>
            <a:picLocks noChangeAspect="1"/>
          </p:cNvPicPr>
          <p:nvPr/>
        </p:nvPicPr>
        <p:blipFill>
          <a:blip r:embed="rId1"/>
          <a:stretch>
            <a:fillRect/>
          </a:stretch>
        </p:blipFill>
        <p:spPr>
          <a:xfrm>
            <a:off x="804228" y="4345623"/>
            <a:ext cx="838200" cy="836612"/>
          </a:xfrm>
          <a:prstGeom prst="rect">
            <a:avLst/>
          </a:prstGeom>
          <a:noFill/>
          <a:ln w="9525">
            <a:noFill/>
          </a:ln>
        </p:spPr>
      </p:pic>
      <p:pic>
        <p:nvPicPr>
          <p:cNvPr id="115722" name="图片 17"/>
          <p:cNvPicPr>
            <a:picLocks noChangeAspect="1"/>
          </p:cNvPicPr>
          <p:nvPr/>
        </p:nvPicPr>
        <p:blipFill>
          <a:blip r:embed="rId2"/>
          <a:srcRect l="33549" t="18051" r="32431" b="16658"/>
          <a:stretch>
            <a:fillRect/>
          </a:stretch>
        </p:blipFill>
        <p:spPr>
          <a:xfrm>
            <a:off x="859790" y="2872423"/>
            <a:ext cx="779463" cy="8223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9575" y="1644650"/>
            <a:ext cx="4713605" cy="4091305"/>
          </a:xfrm>
        </p:spPr>
        <p:txBody>
          <a:bodyPr/>
          <a:p>
            <a:pPr algn="just">
              <a:lnSpc>
                <a:spcPct val="130000"/>
              </a:lnSpc>
            </a:pPr>
            <a:r>
              <a:rPr lang="zh-CN" altLang="en-US"/>
              <a:t>1993年4月“汪辜会谈”在新加坡举行。双方签署了《汪辜会谈共同协议》等四项协议。</a:t>
            </a:r>
            <a:endParaRPr lang="zh-CN" altLang="en-US"/>
          </a:p>
          <a:p>
            <a:pPr algn="just">
              <a:lnSpc>
                <a:spcPct val="130000"/>
              </a:lnSpc>
            </a:pPr>
            <a:r>
              <a:rPr lang="zh-CN" altLang="en-US"/>
              <a:t>1998年10月汪辜上海会晤,双方达成四项共识。</a:t>
            </a:r>
            <a:endParaRPr lang="zh-CN" altLang="en-US"/>
          </a:p>
          <a:p>
            <a:pPr algn="just">
              <a:lnSpc>
                <a:spcPct val="130000"/>
              </a:lnSpc>
            </a:pPr>
            <a:r>
              <a:rPr lang="zh-CN" altLang="en-US"/>
              <a:t>1999年7月李登辉抛出“两国论”，两会接触、交流、对话再次被迫中断。</a:t>
            </a:r>
            <a:endParaRPr lang="zh-CN" altLang="en-US"/>
          </a:p>
        </p:txBody>
      </p:sp>
      <p:pic>
        <p:nvPicPr>
          <p:cNvPr id="4" name="图片 3"/>
          <p:cNvPicPr>
            <a:picLocks noChangeAspect="1"/>
          </p:cNvPicPr>
          <p:nvPr/>
        </p:nvPicPr>
        <p:blipFill>
          <a:blip r:embed="rId1" cstate="print"/>
          <a:srcRect b="16472"/>
          <a:stretch>
            <a:fillRect/>
          </a:stretch>
        </p:blipFill>
        <p:spPr>
          <a:xfrm>
            <a:off x="5314946" y="2234709"/>
            <a:ext cx="3219397" cy="2912241"/>
          </a:xfrm>
          <a:prstGeom prst="roundRect">
            <a:avLst>
              <a:gd name="adj" fmla="val 8594"/>
            </a:avLst>
          </a:prstGeom>
          <a:solidFill>
            <a:srgbClr val="FFFFFF">
              <a:shade val="85000"/>
            </a:srgbClr>
          </a:solidFill>
          <a:ln>
            <a:noFill/>
          </a:ln>
          <a:effectLst/>
        </p:spPr>
      </p:pic>
    </p:spTree>
    <p:custDataLst>
      <p:tags r:id="rId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圆角矩形 12"/>
          <p:cNvSpPr/>
          <p:nvPr/>
        </p:nvSpPr>
        <p:spPr bwMode="auto">
          <a:xfrm>
            <a:off x="1914525" y="1347788"/>
            <a:ext cx="5314950" cy="555625"/>
          </a:xfrm>
          <a:prstGeom prst="roundRect">
            <a:avLst/>
          </a:prstGeom>
          <a:gradFill flip="none" rotWithShape="1">
            <a:gsLst>
              <a:gs pos="0">
                <a:srgbClr val="FB9D2E"/>
              </a:gs>
              <a:gs pos="50000">
                <a:srgbClr val="FDB457"/>
              </a:gs>
              <a:gs pos="100000">
                <a:srgbClr val="FEE9CE"/>
              </a:gs>
            </a:gsLst>
            <a:lin ang="5400000" scaled="1"/>
            <a:tileRect/>
          </a:gradFill>
          <a:ln>
            <a:solidFill>
              <a:srgbClr val="FDB457"/>
            </a:solid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1995</a:t>
            </a: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年江泽民提出八项主张</a:t>
            </a:r>
            <a:endPar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117765" name="组合 22"/>
          <p:cNvGrpSpPr/>
          <p:nvPr/>
        </p:nvGrpSpPr>
        <p:grpSpPr>
          <a:xfrm>
            <a:off x="1050925" y="2463800"/>
            <a:ext cx="7161213" cy="323850"/>
            <a:chOff x="1079047" y="2214122"/>
            <a:chExt cx="7161037" cy="323850"/>
          </a:xfrm>
        </p:grpSpPr>
        <p:sp>
          <p:nvSpPr>
            <p:cNvPr id="117780" name="矩形 7"/>
            <p:cNvSpPr/>
            <p:nvPr/>
          </p:nvSpPr>
          <p:spPr>
            <a:xfrm>
              <a:off x="1079047" y="2214122"/>
              <a:ext cx="649288" cy="323850"/>
            </a:xfrm>
            <a:prstGeom prst="rect">
              <a:avLst/>
            </a:prstGeom>
            <a:solidFill>
              <a:srgbClr val="FF0000"/>
            </a:solidFill>
            <a:ln w="9525">
              <a:noFill/>
            </a:ln>
          </p:spPr>
          <p:txBody>
            <a:bodyPr anchor="ctr"/>
            <a:p>
              <a:pPr algn="ctr"/>
              <a:r>
                <a:rPr lang="en-US" altLang="zh-CN" sz="2400" b="1" dirty="0">
                  <a:solidFill>
                    <a:schemeClr val="bg1"/>
                  </a:solidFill>
                  <a:latin typeface="微软雅黑" panose="020B0503020204020204" charset="-122"/>
                  <a:ea typeface="微软雅黑" panose="020B0503020204020204" charset="-122"/>
                </a:rPr>
                <a:t>01</a:t>
              </a:r>
              <a:endParaRPr lang="en-US" altLang="zh-CN" sz="2400" b="1" dirty="0">
                <a:solidFill>
                  <a:schemeClr val="bg1"/>
                </a:solidFill>
                <a:latin typeface="微软雅黑" panose="020B0503020204020204" charset="-122"/>
                <a:ea typeface="微软雅黑" panose="020B0503020204020204" charset="-122"/>
              </a:endParaRPr>
            </a:p>
          </p:txBody>
        </p:sp>
        <p:cxnSp>
          <p:nvCxnSpPr>
            <p:cNvPr id="117781" name="直接连接符 8"/>
            <p:cNvCxnSpPr/>
            <p:nvPr/>
          </p:nvCxnSpPr>
          <p:spPr>
            <a:xfrm>
              <a:off x="1760084" y="2537972"/>
              <a:ext cx="6480000" cy="0"/>
            </a:xfrm>
            <a:prstGeom prst="line">
              <a:avLst/>
            </a:prstGeom>
            <a:ln w="15875" cap="flat" cmpd="sng">
              <a:solidFill>
                <a:srgbClr val="FF0000"/>
              </a:solidFill>
              <a:prstDash val="dash"/>
              <a:headEnd type="none" w="med" len="med"/>
              <a:tailEnd type="none" w="med" len="med"/>
            </a:ln>
          </p:spPr>
        </p:cxnSp>
      </p:grpSp>
      <p:grpSp>
        <p:nvGrpSpPr>
          <p:cNvPr id="117766" name="组合 3"/>
          <p:cNvGrpSpPr/>
          <p:nvPr/>
        </p:nvGrpSpPr>
        <p:grpSpPr>
          <a:xfrm>
            <a:off x="1050925" y="3551238"/>
            <a:ext cx="7189788" cy="323850"/>
            <a:chOff x="1079047" y="3714245"/>
            <a:chExt cx="7189611" cy="323850"/>
          </a:xfrm>
        </p:grpSpPr>
        <p:sp>
          <p:nvSpPr>
            <p:cNvPr id="117778" name="矩形 9"/>
            <p:cNvSpPr/>
            <p:nvPr/>
          </p:nvSpPr>
          <p:spPr>
            <a:xfrm>
              <a:off x="1079047" y="3714245"/>
              <a:ext cx="649287" cy="323850"/>
            </a:xfrm>
            <a:prstGeom prst="rect">
              <a:avLst/>
            </a:prstGeom>
            <a:solidFill>
              <a:srgbClr val="FF7200"/>
            </a:solidFill>
            <a:ln w="9525">
              <a:noFill/>
            </a:ln>
          </p:spPr>
          <p:txBody>
            <a:bodyPr anchor="ctr"/>
            <a:p>
              <a:pPr algn="ctr"/>
              <a:r>
                <a:rPr lang="en-US" altLang="zh-CN" sz="2400" b="1" dirty="0">
                  <a:solidFill>
                    <a:schemeClr val="bg1"/>
                  </a:solidFill>
                  <a:latin typeface="微软雅黑" panose="020B0503020204020204" charset="-122"/>
                  <a:ea typeface="微软雅黑" panose="020B0503020204020204" charset="-122"/>
                </a:rPr>
                <a:t>02</a:t>
              </a:r>
              <a:endParaRPr lang="en-US" altLang="zh-CN" sz="2400" b="1" dirty="0">
                <a:solidFill>
                  <a:schemeClr val="bg1"/>
                </a:solidFill>
                <a:latin typeface="微软雅黑" panose="020B0503020204020204" charset="-122"/>
                <a:ea typeface="微软雅黑" panose="020B0503020204020204" charset="-122"/>
              </a:endParaRPr>
            </a:p>
          </p:txBody>
        </p:sp>
        <p:cxnSp>
          <p:nvCxnSpPr>
            <p:cNvPr id="117779" name="直接连接符 10"/>
            <p:cNvCxnSpPr/>
            <p:nvPr/>
          </p:nvCxnSpPr>
          <p:spPr>
            <a:xfrm>
              <a:off x="1788658" y="4038095"/>
              <a:ext cx="6480000" cy="0"/>
            </a:xfrm>
            <a:prstGeom prst="line">
              <a:avLst/>
            </a:prstGeom>
            <a:ln w="15875" cap="flat" cmpd="sng">
              <a:solidFill>
                <a:srgbClr val="FF7200"/>
              </a:solidFill>
              <a:prstDash val="dash"/>
              <a:headEnd type="none" w="med" len="med"/>
              <a:tailEnd type="none" w="med" len="med"/>
            </a:ln>
          </p:spPr>
        </p:cxnSp>
      </p:grpSp>
      <p:grpSp>
        <p:nvGrpSpPr>
          <p:cNvPr id="117767" name="组合 4"/>
          <p:cNvGrpSpPr/>
          <p:nvPr/>
        </p:nvGrpSpPr>
        <p:grpSpPr>
          <a:xfrm>
            <a:off x="1050925" y="4637088"/>
            <a:ext cx="7189788" cy="323850"/>
            <a:chOff x="1079047" y="4772660"/>
            <a:chExt cx="7189611" cy="323850"/>
          </a:xfrm>
        </p:grpSpPr>
        <p:sp>
          <p:nvSpPr>
            <p:cNvPr id="117776" name="矩形 11"/>
            <p:cNvSpPr/>
            <p:nvPr/>
          </p:nvSpPr>
          <p:spPr>
            <a:xfrm>
              <a:off x="1079047" y="4772660"/>
              <a:ext cx="649287" cy="323850"/>
            </a:xfrm>
            <a:prstGeom prst="rect">
              <a:avLst/>
            </a:prstGeom>
            <a:solidFill>
              <a:srgbClr val="FFA340"/>
            </a:solidFill>
            <a:ln w="9525">
              <a:noFill/>
            </a:ln>
          </p:spPr>
          <p:txBody>
            <a:bodyPr anchor="ctr"/>
            <a:p>
              <a:pPr algn="ctr"/>
              <a:r>
                <a:rPr lang="en-US" altLang="zh-CN" sz="2400" b="1" dirty="0">
                  <a:solidFill>
                    <a:schemeClr val="bg1"/>
                  </a:solidFill>
                  <a:latin typeface="微软雅黑" panose="020B0503020204020204" charset="-122"/>
                  <a:ea typeface="微软雅黑" panose="020B0503020204020204" charset="-122"/>
                </a:rPr>
                <a:t>03</a:t>
              </a:r>
              <a:endParaRPr lang="en-US" altLang="zh-CN" sz="2400" b="1" dirty="0">
                <a:solidFill>
                  <a:schemeClr val="bg1"/>
                </a:solidFill>
                <a:latin typeface="微软雅黑" panose="020B0503020204020204" charset="-122"/>
                <a:ea typeface="微软雅黑" panose="020B0503020204020204" charset="-122"/>
              </a:endParaRPr>
            </a:p>
          </p:txBody>
        </p:sp>
        <p:cxnSp>
          <p:nvCxnSpPr>
            <p:cNvPr id="117777" name="直接连接符 12"/>
            <p:cNvCxnSpPr/>
            <p:nvPr/>
          </p:nvCxnSpPr>
          <p:spPr>
            <a:xfrm>
              <a:off x="1788658" y="5096510"/>
              <a:ext cx="6480000" cy="0"/>
            </a:xfrm>
            <a:prstGeom prst="line">
              <a:avLst/>
            </a:prstGeom>
            <a:ln w="15875" cap="flat" cmpd="sng">
              <a:solidFill>
                <a:srgbClr val="FFA340"/>
              </a:solidFill>
              <a:prstDash val="dash"/>
              <a:headEnd type="none" w="med" len="med"/>
              <a:tailEnd type="none" w="med" len="med"/>
            </a:ln>
          </p:spPr>
        </p:cxnSp>
      </p:grpSp>
      <p:grpSp>
        <p:nvGrpSpPr>
          <p:cNvPr id="117768" name="组合 21"/>
          <p:cNvGrpSpPr/>
          <p:nvPr/>
        </p:nvGrpSpPr>
        <p:grpSpPr>
          <a:xfrm>
            <a:off x="1050925" y="5724525"/>
            <a:ext cx="7175500" cy="325438"/>
            <a:chOff x="1079047" y="5831075"/>
            <a:chExt cx="7175324" cy="325438"/>
          </a:xfrm>
        </p:grpSpPr>
        <p:sp>
          <p:nvSpPr>
            <p:cNvPr id="117774" name="矩形 16"/>
            <p:cNvSpPr/>
            <p:nvPr/>
          </p:nvSpPr>
          <p:spPr>
            <a:xfrm>
              <a:off x="1079047" y="5831075"/>
              <a:ext cx="649287" cy="325438"/>
            </a:xfrm>
            <a:prstGeom prst="rect">
              <a:avLst/>
            </a:prstGeom>
            <a:solidFill>
              <a:srgbClr val="F9C840"/>
            </a:solidFill>
            <a:ln w="9525">
              <a:noFill/>
            </a:ln>
          </p:spPr>
          <p:txBody>
            <a:bodyPr anchor="ctr"/>
            <a:p>
              <a:pPr algn="ctr"/>
              <a:r>
                <a:rPr lang="en-US" altLang="zh-CN" sz="2400" b="1" dirty="0">
                  <a:solidFill>
                    <a:schemeClr val="bg1"/>
                  </a:solidFill>
                  <a:latin typeface="微软雅黑" panose="020B0503020204020204" charset="-122"/>
                  <a:ea typeface="微软雅黑" panose="020B0503020204020204" charset="-122"/>
                </a:rPr>
                <a:t>04</a:t>
              </a:r>
              <a:endParaRPr lang="en-US" altLang="zh-CN" sz="2400" b="1" dirty="0">
                <a:solidFill>
                  <a:schemeClr val="bg1"/>
                </a:solidFill>
                <a:latin typeface="微软雅黑" panose="020B0503020204020204" charset="-122"/>
                <a:ea typeface="微软雅黑" panose="020B0503020204020204" charset="-122"/>
              </a:endParaRPr>
            </a:p>
          </p:txBody>
        </p:sp>
        <p:cxnSp>
          <p:nvCxnSpPr>
            <p:cNvPr id="117775" name="直接连接符 17"/>
            <p:cNvCxnSpPr/>
            <p:nvPr/>
          </p:nvCxnSpPr>
          <p:spPr>
            <a:xfrm>
              <a:off x="1774371" y="6156513"/>
              <a:ext cx="6480000" cy="0"/>
            </a:xfrm>
            <a:prstGeom prst="line">
              <a:avLst/>
            </a:prstGeom>
            <a:ln w="15875" cap="flat" cmpd="sng">
              <a:solidFill>
                <a:srgbClr val="F9C840"/>
              </a:solidFill>
              <a:prstDash val="dash"/>
              <a:headEnd type="none" w="med" len="med"/>
              <a:tailEnd type="none" w="med" len="med"/>
            </a:ln>
          </p:spPr>
        </p:cxnSp>
      </p:grpSp>
      <p:sp>
        <p:nvSpPr>
          <p:cNvPr id="117769" name="文本框 1"/>
          <p:cNvSpPr txBox="1"/>
          <p:nvPr/>
        </p:nvSpPr>
        <p:spPr>
          <a:xfrm>
            <a:off x="1858963" y="2190750"/>
            <a:ext cx="6226175" cy="496888"/>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坚持一个中国原则是和平统一的基础和前提</a:t>
            </a:r>
            <a:endParaRPr lang="zh-CN" altLang="en-US" sz="2400" dirty="0">
              <a:solidFill>
                <a:schemeClr val="tx1"/>
              </a:solidFill>
              <a:latin typeface="微软雅黑" panose="020B0503020204020204" charset="-122"/>
              <a:ea typeface="微软雅黑" panose="020B0503020204020204" charset="-122"/>
            </a:endParaRPr>
          </a:p>
        </p:txBody>
      </p:sp>
      <p:sp>
        <p:nvSpPr>
          <p:cNvPr id="117770" name="文本框 25"/>
          <p:cNvSpPr txBox="1"/>
          <p:nvPr/>
        </p:nvSpPr>
        <p:spPr>
          <a:xfrm>
            <a:off x="1858963" y="2898775"/>
            <a:ext cx="6226175" cy="941388"/>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对于台湾同外国发展民间性经济文化关系，我们不持异议</a:t>
            </a:r>
            <a:endParaRPr lang="zh-CN" altLang="en-US" sz="2400" dirty="0">
              <a:solidFill>
                <a:schemeClr val="tx1"/>
              </a:solidFill>
              <a:latin typeface="微软雅黑" panose="020B0503020204020204" charset="-122"/>
              <a:ea typeface="微软雅黑" panose="020B0503020204020204" charset="-122"/>
            </a:endParaRPr>
          </a:p>
        </p:txBody>
      </p:sp>
      <p:sp>
        <p:nvSpPr>
          <p:cNvPr id="117771" name="文本框 26"/>
          <p:cNvSpPr txBox="1"/>
          <p:nvPr/>
        </p:nvSpPr>
        <p:spPr>
          <a:xfrm>
            <a:off x="1858963" y="4367213"/>
            <a:ext cx="6226175" cy="49847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进行海峡两岸和平统一谈判</a:t>
            </a:r>
            <a:endParaRPr lang="zh-CN" altLang="en-US" sz="2400" dirty="0">
              <a:solidFill>
                <a:schemeClr val="tx1"/>
              </a:solidFill>
              <a:latin typeface="微软雅黑" panose="020B0503020204020204" charset="-122"/>
              <a:ea typeface="微软雅黑" panose="020B0503020204020204" charset="-122"/>
            </a:endParaRPr>
          </a:p>
        </p:txBody>
      </p:sp>
      <p:sp>
        <p:nvSpPr>
          <p:cNvPr id="117772" name="文本框 27"/>
          <p:cNvSpPr txBox="1"/>
          <p:nvPr/>
        </p:nvSpPr>
        <p:spPr>
          <a:xfrm>
            <a:off x="1858963" y="5475288"/>
            <a:ext cx="6226175" cy="496887"/>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努力实现和平统一，不承诺放弃使用武力</a:t>
            </a:r>
            <a:endParaRPr lang="zh-CN" altLang="en-US" sz="2400" dirty="0">
              <a:solidFill>
                <a:schemeClr val="tx1"/>
              </a:solidFill>
              <a:latin typeface="微软雅黑" panose="020B0503020204020204" charset="-122"/>
              <a:ea typeface="微软雅黑" panose="020B0503020204020204" charset="-122"/>
            </a:endParaRPr>
          </a:p>
        </p:txBody>
      </p:sp>
      <p:sp>
        <p:nvSpPr>
          <p:cNvPr id="117773" name="矩形 38"/>
          <p:cNvSpPr/>
          <p:nvPr/>
        </p:nvSpPr>
        <p:spPr>
          <a:xfrm>
            <a:off x="1898650" y="3892550"/>
            <a:ext cx="184150" cy="369888"/>
          </a:xfrm>
          <a:prstGeom prst="rect">
            <a:avLst/>
          </a:prstGeom>
          <a:noFill/>
          <a:ln w="9525">
            <a:noFill/>
          </a:ln>
        </p:spPr>
        <p:txBody>
          <a:bodyPr wrap="none">
            <a:spAutoFit/>
          </a:bodyPr>
          <a:p>
            <a:endParaRPr lang="zh-CN" altLang="en-US" dirty="0">
              <a:solidFill>
                <a:schemeClr val="tx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0820" y="1068705"/>
            <a:ext cx="5675630" cy="826770"/>
          </a:xfrm>
        </p:spPr>
        <p:txBody>
          <a:bodyPr/>
          <a:p>
            <a:r>
              <a:rPr lang="zh-CN" altLang="en-US"/>
              <a:t>新时期中国经济发展面临的问题</a:t>
            </a:r>
            <a:endParaRPr lang="zh-CN" altLang="en-US"/>
          </a:p>
        </p:txBody>
      </p:sp>
      <p:sp>
        <p:nvSpPr>
          <p:cNvPr id="4" name="矩形 3"/>
          <p:cNvSpPr/>
          <p:nvPr/>
        </p:nvSpPr>
        <p:spPr>
          <a:xfrm>
            <a:off x="535305" y="2583180"/>
            <a:ext cx="8100060" cy="1938020"/>
          </a:xfrm>
          <a:prstGeom prst="rect">
            <a:avLst/>
          </a:prstGeom>
        </p:spPr>
        <p:txBody>
          <a:bodyPr wrap="square">
            <a:spAutoFit/>
          </a:bodyPr>
          <a:p>
            <a:pPr>
              <a:lnSpc>
                <a:spcPct val="150000"/>
              </a:lnSpc>
            </a:pPr>
            <a:r>
              <a:rPr lang="en-US" altLang="zh-CN" sz="1800" dirty="0" smtClean="0">
                <a:latin typeface="黑体" panose="02010609060101010101" pitchFamily="49" charset="-122"/>
                <a:ea typeface="黑体" panose="02010609060101010101" pitchFamily="49" charset="-122"/>
              </a:rPr>
              <a:t> </a:t>
            </a:r>
            <a:r>
              <a:rPr lang="en-US" altLang="zh-CN" sz="1800" dirty="0" smtClean="0">
                <a:solidFill>
                  <a:schemeClr val="tx2"/>
                </a:solidFill>
                <a:latin typeface="黑体" panose="02010609060101010101" pitchFamily="49" charset="-122"/>
                <a:ea typeface="黑体" panose="02010609060101010101" pitchFamily="49" charset="-122"/>
              </a:rPr>
              <a:t>   </a:t>
            </a:r>
            <a:r>
              <a:rPr lang="en-US" altLang="zh-CN" sz="2000" dirty="0" smtClean="0">
                <a:solidFill>
                  <a:schemeClr val="tx2"/>
                </a:solidFill>
                <a:latin typeface="黑体" panose="02010609060101010101" pitchFamily="49" charset="-122"/>
                <a:ea typeface="黑体" panose="02010609060101010101" pitchFamily="49" charset="-122"/>
              </a:rPr>
              <a:t> </a:t>
            </a:r>
            <a:r>
              <a:rPr lang="zh-CN" altLang="zh-CN" sz="2000" dirty="0" smtClean="0">
                <a:solidFill>
                  <a:schemeClr val="tx2"/>
                </a:solidFill>
                <a:latin typeface="黑体" panose="02010609060101010101" pitchFamily="49" charset="-122"/>
                <a:ea typeface="黑体" panose="02010609060101010101" pitchFamily="49" charset="-122"/>
              </a:rPr>
              <a:t>我们</a:t>
            </a:r>
            <a:r>
              <a:rPr lang="zh-CN" altLang="zh-CN" sz="2000" dirty="0">
                <a:solidFill>
                  <a:schemeClr val="tx2"/>
                </a:solidFill>
                <a:latin typeface="黑体" panose="02010609060101010101" pitchFamily="49" charset="-122"/>
                <a:ea typeface="黑体" panose="02010609060101010101" pitchFamily="49" charset="-122"/>
              </a:rPr>
              <a:t>清醒认识到，中国经济发展不少领域</a:t>
            </a:r>
            <a:r>
              <a:rPr lang="zh-CN" altLang="zh-CN" sz="2000" b="1" dirty="0">
                <a:solidFill>
                  <a:srgbClr val="FF0000"/>
                </a:solidFill>
                <a:latin typeface="黑体" panose="02010609060101010101" pitchFamily="49" charset="-122"/>
                <a:ea typeface="黑体" panose="02010609060101010101" pitchFamily="49" charset="-122"/>
              </a:rPr>
              <a:t>大而不强、大而不优</a:t>
            </a:r>
            <a:r>
              <a:rPr lang="zh-CN" altLang="zh-CN" sz="2000" dirty="0">
                <a:solidFill>
                  <a:schemeClr val="tx2"/>
                </a:solidFill>
                <a:latin typeface="黑体" panose="02010609060101010101" pitchFamily="49" charset="-122"/>
                <a:ea typeface="黑体" panose="02010609060101010101" pitchFamily="49" charset="-122"/>
              </a:rPr>
              <a:t>，长期以来主要依靠资源、资本、劳动力等要素投入支撑经济增长和规模扩张的方式已不可持续，中国发展正面临着动力转变、方式转变、结构调整的繁重任务。</a:t>
            </a:r>
            <a:endParaRPr lang="zh-CN" altLang="zh-CN" sz="2000" dirty="0">
              <a:solidFill>
                <a:schemeClr val="tx2"/>
              </a:solidFill>
              <a:latin typeface="黑体" panose="02010609060101010101" pitchFamily="49" charset="-122"/>
              <a:ea typeface="黑体" panose="02010609060101010101" pitchFamily="49" charset="-122"/>
            </a:endParaRPr>
          </a:p>
        </p:txBody>
      </p:sp>
      <p:sp>
        <p:nvSpPr>
          <p:cNvPr id="5" name="矩形 4"/>
          <p:cNvSpPr/>
          <p:nvPr/>
        </p:nvSpPr>
        <p:spPr>
          <a:xfrm>
            <a:off x="403225" y="2432050"/>
            <a:ext cx="8379460" cy="2089150"/>
          </a:xfrm>
          <a:prstGeom prst="rect">
            <a:avLst/>
          </a:prstGeom>
          <a:noFill/>
          <a:ln w="28575">
            <a:solidFill>
              <a:srgbClr val="0070C0"/>
            </a:solidFill>
          </a:ln>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275"/>
          </a:p>
        </p:txBody>
      </p:sp>
      <p:sp>
        <p:nvSpPr>
          <p:cNvPr id="6" name="矩形 5"/>
          <p:cNvSpPr/>
          <p:nvPr/>
        </p:nvSpPr>
        <p:spPr>
          <a:xfrm>
            <a:off x="1426210" y="2105660"/>
            <a:ext cx="6678930" cy="460375"/>
          </a:xfrm>
          <a:prstGeom prst="rect">
            <a:avLst/>
          </a:prstGeom>
          <a:solidFill>
            <a:srgbClr val="0070C0"/>
          </a:solidFill>
        </p:spPr>
        <p:style>
          <a:lnRef idx="2">
            <a:srgbClr val="FFA1AD">
              <a:shade val="50000"/>
            </a:srgbClr>
          </a:lnRef>
          <a:fillRef idx="1">
            <a:srgbClr val="FFA1AD"/>
          </a:fillRef>
          <a:effectRef idx="0">
            <a:srgbClr val="FFA1AD"/>
          </a:effectRef>
          <a:fontRef idx="minor">
            <a:srgbClr val="FFFFFF"/>
          </a:fontRef>
        </p:style>
        <p:txBody>
          <a:bodyPr rtlCol="0" anchor="ctr"/>
          <a:p>
            <a:pPr algn="ctr"/>
            <a:r>
              <a:rPr lang="en-US" altLang="zh-CN" sz="1800" dirty="0">
                <a:latin typeface="黑体" panose="02010609060101010101" pitchFamily="49" charset="-122"/>
                <a:ea typeface="黑体" panose="02010609060101010101" pitchFamily="49" charset="-122"/>
              </a:rPr>
              <a:t>2016.9</a:t>
            </a:r>
            <a:r>
              <a:rPr lang="zh-CN" altLang="zh-CN" sz="1800" dirty="0">
                <a:latin typeface="黑体" panose="02010609060101010101" pitchFamily="49" charset="-122"/>
                <a:ea typeface="黑体" panose="02010609060101010101" pitchFamily="49" charset="-122"/>
              </a:rPr>
              <a:t>习近平主席在杭州出席二十国集团工商峰会</a:t>
            </a:r>
            <a:r>
              <a:rPr lang="zh-CN" altLang="zh-CN" sz="1800" dirty="0" smtClean="0">
                <a:latin typeface="黑体" panose="02010609060101010101" pitchFamily="49" charset="-122"/>
                <a:ea typeface="黑体" panose="02010609060101010101" pitchFamily="49" charset="-122"/>
              </a:rPr>
              <a:t>开幕式</a:t>
            </a:r>
            <a:r>
              <a:rPr lang="zh-CN" altLang="en-US" sz="1800" dirty="0" smtClean="0">
                <a:latin typeface="黑体" panose="02010609060101010101" pitchFamily="49" charset="-122"/>
                <a:ea typeface="黑体" panose="02010609060101010101" pitchFamily="49" charset="-122"/>
              </a:rPr>
              <a:t>的讲话</a:t>
            </a:r>
            <a:endParaRPr lang="zh-CN" altLang="en-US" sz="1800" dirty="0">
              <a:latin typeface="黑体" panose="02010609060101010101" pitchFamily="49" charset="-122"/>
              <a:ea typeface="黑体" panose="02010609060101010101" pitchFamily="49" charset="-122"/>
            </a:endParaRPr>
          </a:p>
        </p:txBody>
      </p:sp>
      <p:pic>
        <p:nvPicPr>
          <p:cNvPr id="7" name="Picture 4" descr="https://timgsa.baidu.com/timg?image&amp;quality=80&amp;size=b9999_10000&amp;sec=1516374706887&amp;di=891528155f37172f38a82e7b29f7dbb5&amp;imgtype=0&amp;src=http%3A%2F%2Fwww.taopic.com%2Fuploads%2Fallimg%2F140328%2F235058-14032PGP722.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9849" t="48252" r="8425" b="28001"/>
          <a:stretch>
            <a:fillRect/>
          </a:stretch>
        </p:blipFill>
        <p:spPr bwMode="auto">
          <a:xfrm>
            <a:off x="311015" y="5155201"/>
            <a:ext cx="576969" cy="63064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p:cNvGrpSpPr/>
          <p:nvPr/>
        </p:nvGrpSpPr>
        <p:grpSpPr>
          <a:xfrm>
            <a:off x="1340553" y="4693972"/>
            <a:ext cx="7035383" cy="378950"/>
            <a:chOff x="2314031" y="3481563"/>
            <a:chExt cx="9380511" cy="505267"/>
          </a:xfrm>
        </p:grpSpPr>
        <p:sp>
          <p:nvSpPr>
            <p:cNvPr id="8" name="矩形 7"/>
            <p:cNvSpPr/>
            <p:nvPr/>
          </p:nvSpPr>
          <p:spPr>
            <a:xfrm>
              <a:off x="2314031" y="3537250"/>
              <a:ext cx="3864770" cy="449580"/>
            </a:xfrm>
            <a:prstGeom prst="rect">
              <a:avLst/>
            </a:prstGeom>
          </p:spPr>
          <p:txBody>
            <a:bodyPr wrap="square">
              <a:spAutoFit/>
            </a:bodyPr>
            <a:p>
              <a:r>
                <a:rPr lang="zh-CN" altLang="zh-CN"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制造业</a:t>
              </a:r>
              <a:r>
                <a:rPr lang="zh-CN" altLang="zh-CN"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规模跃居</a:t>
              </a:r>
              <a:r>
                <a:rPr lang="zh-CN" altLang="zh-CN"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世界</a:t>
              </a:r>
              <a:r>
                <a:rPr lang="zh-CN" altLang="zh-CN"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首位</a:t>
              </a:r>
              <a:endParaRPr lang="zh-CN" altLang="zh-CN"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endParaRPr>
            </a:p>
          </p:txBody>
        </p:sp>
        <p:sp>
          <p:nvSpPr>
            <p:cNvPr id="9" name="矩形 8"/>
            <p:cNvSpPr/>
            <p:nvPr/>
          </p:nvSpPr>
          <p:spPr>
            <a:xfrm>
              <a:off x="6980302" y="3481563"/>
              <a:ext cx="4714240" cy="449580"/>
            </a:xfrm>
            <a:prstGeom prst="rect">
              <a:avLst/>
            </a:prstGeom>
          </p:spPr>
          <p:txBody>
            <a:bodyPr wrap="none">
              <a:spAutoFit/>
            </a:bodyPr>
            <a:p>
              <a:r>
                <a:rPr lang="zh-CN" altLang="en-US"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制造业</a:t>
              </a:r>
              <a:r>
                <a:rPr lang="zh-CN" altLang="zh-CN"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劳动生产率是</a:t>
              </a:r>
              <a:r>
                <a:rPr lang="zh-CN" altLang="zh-CN"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发达经济体</a:t>
              </a:r>
              <a:r>
                <a:rPr lang="zh-CN" altLang="zh-CN"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的</a:t>
              </a:r>
              <a:r>
                <a:rPr lang="en-US" altLang="zh-CN"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1/4</a:t>
              </a:r>
              <a:endParaRPr lang="en-US" altLang="zh-CN"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endParaRPr>
            </a:p>
          </p:txBody>
        </p:sp>
        <p:sp>
          <p:nvSpPr>
            <p:cNvPr id="10" name="左右箭头 9"/>
            <p:cNvSpPr/>
            <p:nvPr/>
          </p:nvSpPr>
          <p:spPr>
            <a:xfrm>
              <a:off x="6012877" y="3621889"/>
              <a:ext cx="748572" cy="259784"/>
            </a:xfrm>
            <a:prstGeom prst="leftRightArrow">
              <a:avLst/>
            </a:prstGeom>
            <a:solidFill>
              <a:srgbClr val="0070C0"/>
            </a:solidFill>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600">
                <a:solidFill>
                  <a:schemeClr val="accent2">
                    <a:lumMod val="75000"/>
                  </a:schemeClr>
                </a:solidFill>
              </a:endParaRPr>
            </a:p>
          </p:txBody>
        </p:sp>
      </p:grpSp>
      <p:grpSp>
        <p:nvGrpSpPr>
          <p:cNvPr id="18" name="组合 17"/>
          <p:cNvGrpSpPr/>
          <p:nvPr/>
        </p:nvGrpSpPr>
        <p:grpSpPr>
          <a:xfrm>
            <a:off x="903570" y="5283094"/>
            <a:ext cx="7269169" cy="374570"/>
            <a:chOff x="1731387" y="4267059"/>
            <a:chExt cx="9692224" cy="499427"/>
          </a:xfrm>
        </p:grpSpPr>
        <p:sp>
          <p:nvSpPr>
            <p:cNvPr id="11" name="矩形 10"/>
            <p:cNvSpPr/>
            <p:nvPr/>
          </p:nvSpPr>
          <p:spPr>
            <a:xfrm>
              <a:off x="1731387" y="4316906"/>
              <a:ext cx="5030059" cy="449580"/>
            </a:xfrm>
            <a:prstGeom prst="rect">
              <a:avLst/>
            </a:prstGeom>
          </p:spPr>
          <p:txBody>
            <a:bodyPr wrap="square">
              <a:spAutoFit/>
            </a:bodyPr>
            <a:p>
              <a:r>
                <a:rPr lang="zh-CN" altLang="en-US"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不足</a:t>
              </a:r>
              <a:r>
                <a:rPr lang="en-US" altLang="zh-CN"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8%</a:t>
              </a:r>
              <a:r>
                <a:rPr lang="zh-CN" altLang="en-US"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的耕地</a:t>
              </a:r>
              <a:r>
                <a:rPr lang="zh-CN" altLang="en-US"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养活世界</a:t>
              </a:r>
              <a:r>
                <a:rPr lang="zh-CN" altLang="en-US"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近</a:t>
              </a:r>
              <a:r>
                <a:rPr lang="en-US" altLang="zh-CN"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20%</a:t>
              </a:r>
              <a:r>
                <a:rPr lang="zh-CN" altLang="en-US"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的人口</a:t>
              </a:r>
              <a:endParaRPr lang="zh-CN" altLang="en-US"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endParaRPr>
            </a:p>
          </p:txBody>
        </p:sp>
        <p:sp>
          <p:nvSpPr>
            <p:cNvPr id="12" name="矩形 11"/>
            <p:cNvSpPr/>
            <p:nvPr/>
          </p:nvSpPr>
          <p:spPr>
            <a:xfrm>
              <a:off x="6980305" y="4267059"/>
              <a:ext cx="4443306" cy="449580"/>
            </a:xfrm>
            <a:prstGeom prst="rect">
              <a:avLst/>
            </a:prstGeom>
          </p:spPr>
          <p:txBody>
            <a:bodyPr wrap="none">
              <a:spAutoFit/>
            </a:bodyPr>
            <a:p>
              <a:r>
                <a:rPr lang="zh-CN" altLang="en-US"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农业劳动生产率</a:t>
              </a:r>
              <a:r>
                <a:rPr lang="zh-CN" altLang="en-US"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不足</a:t>
              </a:r>
              <a:r>
                <a:rPr lang="zh-CN" altLang="en-US"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发达</a:t>
              </a:r>
              <a:r>
                <a:rPr lang="zh-CN" altLang="en-US"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经济体</a:t>
              </a:r>
              <a:r>
                <a:rPr lang="en-US" altLang="zh-CN"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1/5</a:t>
              </a:r>
              <a:endParaRPr lang="en-US" altLang="zh-CN"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endParaRPr>
            </a:p>
          </p:txBody>
        </p:sp>
        <p:sp>
          <p:nvSpPr>
            <p:cNvPr id="13" name="左右箭头 12"/>
            <p:cNvSpPr/>
            <p:nvPr/>
          </p:nvSpPr>
          <p:spPr>
            <a:xfrm>
              <a:off x="6012877" y="4383087"/>
              <a:ext cx="748569" cy="259784"/>
            </a:xfrm>
            <a:prstGeom prst="leftRightArrow">
              <a:avLst/>
            </a:prstGeom>
            <a:solidFill>
              <a:srgbClr val="0070C0"/>
            </a:solidFill>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600">
                <a:solidFill>
                  <a:schemeClr val="accent2">
                    <a:lumMod val="75000"/>
                  </a:schemeClr>
                </a:solidFill>
              </a:endParaRPr>
            </a:p>
          </p:txBody>
        </p:sp>
      </p:grpSp>
      <p:pic>
        <p:nvPicPr>
          <p:cNvPr id="14" name="Picture 6" descr="https://timgsa.baidu.com/timg?image&amp;quality=80&amp;size=b9999_10000&amp;sec=1516374970648&amp;di=37670d3781bc19683e7c48c125942cc4&amp;imgtype=0&amp;src=http%3A%2F%2Fpic31.photophoto.cn%2F20140428%2F0017029502559700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87" b="60941"/>
          <a:stretch>
            <a:fillRect/>
          </a:stretch>
        </p:blipFill>
        <p:spPr bwMode="auto">
          <a:xfrm>
            <a:off x="311015" y="5816408"/>
            <a:ext cx="561668" cy="48510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903570" y="5867836"/>
            <a:ext cx="7878769" cy="374570"/>
            <a:chOff x="1731387" y="5046715"/>
            <a:chExt cx="10505024" cy="499427"/>
          </a:xfrm>
        </p:grpSpPr>
        <p:sp>
          <p:nvSpPr>
            <p:cNvPr id="15" name="矩形 14"/>
            <p:cNvSpPr/>
            <p:nvPr/>
          </p:nvSpPr>
          <p:spPr>
            <a:xfrm>
              <a:off x="1731387" y="5096562"/>
              <a:ext cx="5030059" cy="449580"/>
            </a:xfrm>
            <a:prstGeom prst="rect">
              <a:avLst/>
            </a:prstGeom>
            <a:solidFill>
              <a:srgbClr val="FFFFFF"/>
            </a:solidFill>
          </p:spPr>
          <p:txBody>
            <a:bodyPr wrap="square">
              <a:spAutoFit/>
            </a:bodyPr>
            <a:p>
              <a:r>
                <a:rPr lang="zh-CN" altLang="zh-CN"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在世界</a:t>
              </a:r>
              <a:r>
                <a:rPr lang="en-US" altLang="zh-CN"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500</a:t>
              </a:r>
              <a:r>
                <a:rPr lang="zh-CN" altLang="zh-CN"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强公司中的数量居第二位</a:t>
              </a:r>
              <a:endParaRPr lang="zh-CN" altLang="zh-CN"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endParaRPr>
            </a:p>
          </p:txBody>
        </p:sp>
        <p:sp>
          <p:nvSpPr>
            <p:cNvPr id="16" name="矩形 15"/>
            <p:cNvSpPr/>
            <p:nvPr/>
          </p:nvSpPr>
          <p:spPr>
            <a:xfrm>
              <a:off x="6980305" y="5046715"/>
              <a:ext cx="5256106" cy="449580"/>
            </a:xfrm>
            <a:prstGeom prst="rect">
              <a:avLst/>
            </a:prstGeom>
            <a:solidFill>
              <a:srgbClr val="FFFFFF"/>
            </a:solidFill>
          </p:spPr>
          <p:txBody>
            <a:bodyPr wrap="none">
              <a:spAutoFit/>
            </a:bodyPr>
            <a:p>
              <a:r>
                <a:rPr lang="zh-CN" altLang="en-US" sz="1600" kern="100" dirty="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企业</a:t>
              </a:r>
              <a:r>
                <a:rPr lang="zh-CN" altLang="en-US"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投资收益率低于世界</a:t>
              </a:r>
              <a:r>
                <a:rPr lang="en-US" altLang="zh-CN"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500</a:t>
              </a:r>
              <a:r>
                <a:rPr lang="zh-CN" altLang="en-US"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rPr>
                <a:t>强公司平均值</a:t>
              </a:r>
              <a:endParaRPr lang="zh-CN" altLang="en-US" sz="1600" kern="100" dirty="0" smtClean="0">
                <a:solidFill>
                  <a:schemeClr val="accent2">
                    <a:lumMod val="75000"/>
                  </a:schemeClr>
                </a:solidFill>
                <a:latin typeface="黑体" panose="02010609060101010101" pitchFamily="49" charset="-122"/>
                <a:ea typeface="黑体" panose="02010609060101010101" pitchFamily="49" charset="-122"/>
                <a:cs typeface="Times New Roman" panose="02020603050405020304" charset="0"/>
              </a:endParaRPr>
            </a:p>
          </p:txBody>
        </p:sp>
        <p:sp>
          <p:nvSpPr>
            <p:cNvPr id="20" name="左右箭头 19"/>
            <p:cNvSpPr/>
            <p:nvPr/>
          </p:nvSpPr>
          <p:spPr>
            <a:xfrm>
              <a:off x="6012877" y="5162743"/>
              <a:ext cx="748569" cy="259784"/>
            </a:xfrm>
            <a:prstGeom prst="leftRightArrow">
              <a:avLst/>
            </a:prstGeom>
            <a:solidFill>
              <a:srgbClr val="0070C0"/>
            </a:solidFill>
          </p:spPr>
          <p:style>
            <a:lnRef idx="2">
              <a:srgbClr val="FFA1AD">
                <a:shade val="50000"/>
              </a:srgbClr>
            </a:lnRef>
            <a:fillRef idx="1">
              <a:srgbClr val="FFA1AD"/>
            </a:fillRef>
            <a:effectRef idx="0">
              <a:srgbClr val="FFA1AD"/>
            </a:effectRef>
            <a:fontRef idx="minor">
              <a:srgbClr val="FFFFFF"/>
            </a:fontRef>
          </p:style>
          <p:txBody>
            <a:bodyPr rtlCol="0" anchor="ctr"/>
            <a:p>
              <a:pPr algn="ctr"/>
              <a:endParaRPr lang="zh-CN" altLang="en-US" sz="1600">
                <a:solidFill>
                  <a:schemeClr val="accent2">
                    <a:lumMod val="75000"/>
                  </a:schemeClr>
                </a:solidFill>
              </a:endParaRPr>
            </a:p>
          </p:txBody>
        </p:sp>
      </p:grpSp>
      <p:pic>
        <p:nvPicPr>
          <p:cNvPr id="21" name="图片 20"/>
          <p:cNvPicPr>
            <a:picLocks noChangeAspect="1"/>
          </p:cNvPicPr>
          <p:nvPr/>
        </p:nvPicPr>
        <p:blipFill rotWithShape="1">
          <a:blip r:embed="rId3" cstate="print">
            <a:extLst>
              <a:ext uri="{28A0092B-C50C-407E-A947-70E740481C1C}">
                <a14:useLocalDpi xmlns:a14="http://schemas.microsoft.com/office/drawing/2010/main" val="0"/>
              </a:ext>
            </a:extLst>
          </a:blip>
          <a:srcRect l="67697" r="3455" b="59204"/>
          <a:stretch>
            <a:fillRect/>
          </a:stretch>
        </p:blipFill>
        <p:spPr>
          <a:xfrm>
            <a:off x="279660" y="4546600"/>
            <a:ext cx="640532" cy="6084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8789" name="组合 22"/>
          <p:cNvGrpSpPr/>
          <p:nvPr/>
        </p:nvGrpSpPr>
        <p:grpSpPr>
          <a:xfrm>
            <a:off x="1060450" y="1868488"/>
            <a:ext cx="7161213" cy="323850"/>
            <a:chOff x="1079047" y="2214122"/>
            <a:chExt cx="7161037" cy="323850"/>
          </a:xfrm>
        </p:grpSpPr>
        <p:sp>
          <p:nvSpPr>
            <p:cNvPr id="118803" name="矩形 7"/>
            <p:cNvSpPr/>
            <p:nvPr/>
          </p:nvSpPr>
          <p:spPr>
            <a:xfrm>
              <a:off x="1079047" y="2214122"/>
              <a:ext cx="649288" cy="323850"/>
            </a:xfrm>
            <a:prstGeom prst="rect">
              <a:avLst/>
            </a:prstGeom>
            <a:solidFill>
              <a:srgbClr val="FF0000"/>
            </a:solidFill>
            <a:ln w="9525">
              <a:noFill/>
            </a:ln>
          </p:spPr>
          <p:txBody>
            <a:bodyPr anchor="ctr"/>
            <a:p>
              <a:pPr algn="ctr"/>
              <a:r>
                <a:rPr lang="en-US" altLang="zh-CN" sz="2400" b="1" dirty="0">
                  <a:solidFill>
                    <a:schemeClr val="tx1"/>
                  </a:solidFill>
                  <a:latin typeface="微软雅黑" panose="020B0503020204020204" charset="-122"/>
                  <a:ea typeface="微软雅黑" panose="020B0503020204020204" charset="-122"/>
                </a:rPr>
                <a:t>05</a:t>
              </a:r>
              <a:endParaRPr lang="en-US" altLang="zh-CN" sz="2400" b="1" dirty="0">
                <a:solidFill>
                  <a:schemeClr val="tx1"/>
                </a:solidFill>
                <a:latin typeface="微软雅黑" panose="020B0503020204020204" charset="-122"/>
                <a:ea typeface="微软雅黑" panose="020B0503020204020204" charset="-122"/>
              </a:endParaRPr>
            </a:p>
          </p:txBody>
        </p:sp>
        <p:cxnSp>
          <p:nvCxnSpPr>
            <p:cNvPr id="118804" name="直接连接符 8"/>
            <p:cNvCxnSpPr/>
            <p:nvPr/>
          </p:nvCxnSpPr>
          <p:spPr>
            <a:xfrm>
              <a:off x="1760084" y="2537972"/>
              <a:ext cx="6480000" cy="0"/>
            </a:xfrm>
            <a:prstGeom prst="line">
              <a:avLst/>
            </a:prstGeom>
            <a:ln w="15875" cap="flat" cmpd="sng">
              <a:solidFill>
                <a:srgbClr val="FF0000"/>
              </a:solidFill>
              <a:prstDash val="dash"/>
              <a:headEnd type="none" w="med" len="med"/>
              <a:tailEnd type="none" w="med" len="med"/>
            </a:ln>
          </p:spPr>
        </p:cxnSp>
      </p:grpSp>
      <p:grpSp>
        <p:nvGrpSpPr>
          <p:cNvPr id="118790" name="组合 3"/>
          <p:cNvGrpSpPr/>
          <p:nvPr/>
        </p:nvGrpSpPr>
        <p:grpSpPr>
          <a:xfrm>
            <a:off x="1060450" y="3051175"/>
            <a:ext cx="7189788" cy="323850"/>
            <a:chOff x="1079047" y="3714245"/>
            <a:chExt cx="7189611" cy="323850"/>
          </a:xfrm>
        </p:grpSpPr>
        <p:sp>
          <p:nvSpPr>
            <p:cNvPr id="118801" name="矩形 9"/>
            <p:cNvSpPr/>
            <p:nvPr/>
          </p:nvSpPr>
          <p:spPr>
            <a:xfrm>
              <a:off x="1079047" y="3714245"/>
              <a:ext cx="649287" cy="323850"/>
            </a:xfrm>
            <a:prstGeom prst="rect">
              <a:avLst/>
            </a:prstGeom>
            <a:solidFill>
              <a:srgbClr val="FF7200"/>
            </a:solidFill>
            <a:ln w="9525">
              <a:noFill/>
            </a:ln>
          </p:spPr>
          <p:txBody>
            <a:bodyPr anchor="ctr"/>
            <a:p>
              <a:pPr algn="ctr"/>
              <a:r>
                <a:rPr lang="en-US" altLang="zh-CN" sz="2400" b="1" dirty="0">
                  <a:solidFill>
                    <a:schemeClr val="tx1"/>
                  </a:solidFill>
                  <a:latin typeface="微软雅黑" panose="020B0503020204020204" charset="-122"/>
                  <a:ea typeface="微软雅黑" panose="020B0503020204020204" charset="-122"/>
                </a:rPr>
                <a:t>06</a:t>
              </a:r>
              <a:endParaRPr lang="en-US" altLang="zh-CN" sz="2400" b="1" dirty="0">
                <a:solidFill>
                  <a:schemeClr val="tx1"/>
                </a:solidFill>
                <a:latin typeface="微软雅黑" panose="020B0503020204020204" charset="-122"/>
                <a:ea typeface="微软雅黑" panose="020B0503020204020204" charset="-122"/>
              </a:endParaRPr>
            </a:p>
          </p:txBody>
        </p:sp>
        <p:cxnSp>
          <p:nvCxnSpPr>
            <p:cNvPr id="118802" name="直接连接符 10"/>
            <p:cNvCxnSpPr/>
            <p:nvPr/>
          </p:nvCxnSpPr>
          <p:spPr>
            <a:xfrm>
              <a:off x="1788658" y="4038095"/>
              <a:ext cx="6480000" cy="0"/>
            </a:xfrm>
            <a:prstGeom prst="line">
              <a:avLst/>
            </a:prstGeom>
            <a:ln w="15875" cap="flat" cmpd="sng">
              <a:solidFill>
                <a:srgbClr val="FF7200"/>
              </a:solidFill>
              <a:prstDash val="dash"/>
              <a:headEnd type="none" w="med" len="med"/>
              <a:tailEnd type="none" w="med" len="med"/>
            </a:ln>
          </p:spPr>
        </p:cxnSp>
      </p:grpSp>
      <p:grpSp>
        <p:nvGrpSpPr>
          <p:cNvPr id="118791" name="组合 4"/>
          <p:cNvGrpSpPr/>
          <p:nvPr/>
        </p:nvGrpSpPr>
        <p:grpSpPr>
          <a:xfrm>
            <a:off x="1060450" y="4235450"/>
            <a:ext cx="7189788" cy="323850"/>
            <a:chOff x="1079047" y="4772660"/>
            <a:chExt cx="7189611" cy="323850"/>
          </a:xfrm>
        </p:grpSpPr>
        <p:sp>
          <p:nvSpPr>
            <p:cNvPr id="118799" name="矩形 11"/>
            <p:cNvSpPr/>
            <p:nvPr/>
          </p:nvSpPr>
          <p:spPr>
            <a:xfrm>
              <a:off x="1079047" y="4772660"/>
              <a:ext cx="649287" cy="323850"/>
            </a:xfrm>
            <a:prstGeom prst="rect">
              <a:avLst/>
            </a:prstGeom>
            <a:solidFill>
              <a:srgbClr val="FFA340"/>
            </a:solidFill>
            <a:ln w="9525">
              <a:noFill/>
            </a:ln>
          </p:spPr>
          <p:txBody>
            <a:bodyPr anchor="ctr"/>
            <a:p>
              <a:pPr algn="ctr"/>
              <a:r>
                <a:rPr lang="en-US" altLang="zh-CN" sz="2400" b="1" dirty="0">
                  <a:solidFill>
                    <a:schemeClr val="tx1"/>
                  </a:solidFill>
                  <a:latin typeface="微软雅黑" panose="020B0503020204020204" charset="-122"/>
                  <a:ea typeface="微软雅黑" panose="020B0503020204020204" charset="-122"/>
                </a:rPr>
                <a:t>07</a:t>
              </a:r>
              <a:endParaRPr lang="en-US" altLang="zh-CN" sz="2400" b="1" dirty="0">
                <a:solidFill>
                  <a:schemeClr val="tx1"/>
                </a:solidFill>
                <a:latin typeface="微软雅黑" panose="020B0503020204020204" charset="-122"/>
                <a:ea typeface="微软雅黑" panose="020B0503020204020204" charset="-122"/>
              </a:endParaRPr>
            </a:p>
          </p:txBody>
        </p:sp>
        <p:cxnSp>
          <p:nvCxnSpPr>
            <p:cNvPr id="118800" name="直接连接符 12"/>
            <p:cNvCxnSpPr/>
            <p:nvPr/>
          </p:nvCxnSpPr>
          <p:spPr>
            <a:xfrm>
              <a:off x="1788658" y="5096510"/>
              <a:ext cx="6480000" cy="0"/>
            </a:xfrm>
            <a:prstGeom prst="line">
              <a:avLst/>
            </a:prstGeom>
            <a:ln w="15875" cap="flat" cmpd="sng">
              <a:solidFill>
                <a:srgbClr val="FFA340"/>
              </a:solidFill>
              <a:prstDash val="dash"/>
              <a:headEnd type="none" w="med" len="med"/>
              <a:tailEnd type="none" w="med" len="med"/>
            </a:ln>
          </p:spPr>
        </p:cxnSp>
      </p:grpSp>
      <p:grpSp>
        <p:nvGrpSpPr>
          <p:cNvPr id="118792" name="组合 21"/>
          <p:cNvGrpSpPr/>
          <p:nvPr/>
        </p:nvGrpSpPr>
        <p:grpSpPr>
          <a:xfrm>
            <a:off x="1060450" y="5419725"/>
            <a:ext cx="7175500" cy="325438"/>
            <a:chOff x="1079047" y="5831075"/>
            <a:chExt cx="7175324" cy="325438"/>
          </a:xfrm>
        </p:grpSpPr>
        <p:sp>
          <p:nvSpPr>
            <p:cNvPr id="118797" name="矩形 16"/>
            <p:cNvSpPr/>
            <p:nvPr/>
          </p:nvSpPr>
          <p:spPr>
            <a:xfrm>
              <a:off x="1079047" y="5831075"/>
              <a:ext cx="649287" cy="325438"/>
            </a:xfrm>
            <a:prstGeom prst="rect">
              <a:avLst/>
            </a:prstGeom>
            <a:solidFill>
              <a:srgbClr val="F9C840"/>
            </a:solidFill>
            <a:ln w="9525">
              <a:noFill/>
            </a:ln>
          </p:spPr>
          <p:txBody>
            <a:bodyPr anchor="ctr"/>
            <a:p>
              <a:pPr algn="ctr"/>
              <a:r>
                <a:rPr lang="en-US" altLang="zh-CN" sz="2400" b="1" dirty="0">
                  <a:solidFill>
                    <a:schemeClr val="tx1"/>
                  </a:solidFill>
                  <a:latin typeface="微软雅黑" panose="020B0503020204020204" charset="-122"/>
                  <a:ea typeface="微软雅黑" panose="020B0503020204020204" charset="-122"/>
                </a:rPr>
                <a:t>08</a:t>
              </a:r>
              <a:endParaRPr lang="en-US" altLang="zh-CN" sz="2400" b="1" dirty="0">
                <a:solidFill>
                  <a:schemeClr val="tx1"/>
                </a:solidFill>
                <a:latin typeface="微软雅黑" panose="020B0503020204020204" charset="-122"/>
                <a:ea typeface="微软雅黑" panose="020B0503020204020204" charset="-122"/>
              </a:endParaRPr>
            </a:p>
          </p:txBody>
        </p:sp>
        <p:cxnSp>
          <p:nvCxnSpPr>
            <p:cNvPr id="118798" name="直接连接符 17"/>
            <p:cNvCxnSpPr/>
            <p:nvPr/>
          </p:nvCxnSpPr>
          <p:spPr>
            <a:xfrm>
              <a:off x="1774371" y="6156513"/>
              <a:ext cx="6480000" cy="0"/>
            </a:xfrm>
            <a:prstGeom prst="line">
              <a:avLst/>
            </a:prstGeom>
            <a:ln w="15875" cap="flat" cmpd="sng">
              <a:solidFill>
                <a:srgbClr val="F9C840"/>
              </a:solidFill>
              <a:prstDash val="dash"/>
              <a:headEnd type="none" w="med" len="med"/>
              <a:tailEnd type="none" w="med" len="med"/>
            </a:ln>
          </p:spPr>
        </p:cxnSp>
      </p:grpSp>
      <p:sp>
        <p:nvSpPr>
          <p:cNvPr id="118793" name="文本框 27"/>
          <p:cNvSpPr txBox="1"/>
          <p:nvPr/>
        </p:nvSpPr>
        <p:spPr>
          <a:xfrm>
            <a:off x="1741488" y="1658938"/>
            <a:ext cx="6226175" cy="496887"/>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大力发展两岸经济交流与合作</a:t>
            </a:r>
            <a:endParaRPr lang="zh-CN" altLang="en-US" sz="2400" dirty="0">
              <a:solidFill>
                <a:schemeClr val="tx1"/>
              </a:solidFill>
              <a:latin typeface="微软雅黑" panose="020B0503020204020204" charset="-122"/>
              <a:ea typeface="微软雅黑" panose="020B0503020204020204" charset="-122"/>
            </a:endParaRPr>
          </a:p>
        </p:txBody>
      </p:sp>
      <p:sp>
        <p:nvSpPr>
          <p:cNvPr id="118794" name="文本框 36"/>
          <p:cNvSpPr txBox="1"/>
          <p:nvPr/>
        </p:nvSpPr>
        <p:spPr>
          <a:xfrm>
            <a:off x="1741488" y="4721225"/>
            <a:ext cx="6415087" cy="941388"/>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欢迎台湾当局的领导人以适当身份前来访问；也愿意接受台湾方面的邀请，前往台湾。</a:t>
            </a:r>
            <a:endParaRPr lang="zh-CN" altLang="en-US" sz="2400" dirty="0">
              <a:solidFill>
                <a:schemeClr val="tx1"/>
              </a:solidFill>
              <a:latin typeface="微软雅黑" panose="020B0503020204020204" charset="-122"/>
              <a:ea typeface="微软雅黑" panose="020B0503020204020204" charset="-122"/>
            </a:endParaRPr>
          </a:p>
        </p:txBody>
      </p:sp>
      <p:sp>
        <p:nvSpPr>
          <p:cNvPr id="118795" name="文本框 27"/>
          <p:cNvSpPr txBox="1"/>
          <p:nvPr/>
        </p:nvSpPr>
        <p:spPr>
          <a:xfrm>
            <a:off x="1741488" y="2692400"/>
            <a:ext cx="6819900" cy="496888"/>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两岸同胞要共同继承和发扬中华文化的优秀传统</a:t>
            </a:r>
            <a:endParaRPr lang="zh-CN" altLang="en-US" sz="2400" dirty="0">
              <a:solidFill>
                <a:schemeClr val="tx1"/>
              </a:solidFill>
              <a:latin typeface="微软雅黑" panose="020B0503020204020204" charset="-122"/>
              <a:ea typeface="微软雅黑" panose="020B0503020204020204" charset="-122"/>
            </a:endParaRPr>
          </a:p>
        </p:txBody>
      </p:sp>
      <p:sp>
        <p:nvSpPr>
          <p:cNvPr id="118796" name="文本框 27"/>
          <p:cNvSpPr txBox="1"/>
          <p:nvPr/>
        </p:nvSpPr>
        <p:spPr>
          <a:xfrm>
            <a:off x="1741488" y="3546475"/>
            <a:ext cx="6480175" cy="939800"/>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充分尊重台湾同胞的生活方式和当家作主的愿望，保护台湾一切正当权益。</a:t>
            </a:r>
            <a:endParaRPr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9811" name="组合 15"/>
          <p:cNvGrpSpPr/>
          <p:nvPr/>
        </p:nvGrpSpPr>
        <p:grpSpPr>
          <a:xfrm>
            <a:off x="606425" y="2667000"/>
            <a:ext cx="5360988" cy="323850"/>
            <a:chOff x="606892" y="2667000"/>
            <a:chExt cx="5361037" cy="323850"/>
          </a:xfrm>
        </p:grpSpPr>
        <p:sp>
          <p:nvSpPr>
            <p:cNvPr id="119828" name="矩形 7"/>
            <p:cNvSpPr/>
            <p:nvPr/>
          </p:nvSpPr>
          <p:spPr>
            <a:xfrm>
              <a:off x="606892" y="2667000"/>
              <a:ext cx="649288" cy="323850"/>
            </a:xfrm>
            <a:prstGeom prst="rect">
              <a:avLst/>
            </a:prstGeom>
            <a:solidFill>
              <a:srgbClr val="FF0000"/>
            </a:solidFill>
            <a:ln w="9525">
              <a:noFill/>
            </a:ln>
          </p:spPr>
          <p:txBody>
            <a:bodyPr anchor="ctr"/>
            <a:p>
              <a:pPr algn="ctr"/>
              <a:r>
                <a:rPr lang="en-US" altLang="zh-CN" sz="2400" b="1" dirty="0">
                  <a:solidFill>
                    <a:schemeClr val="tx1"/>
                  </a:solidFill>
                  <a:latin typeface="微软雅黑" panose="020B0503020204020204" charset="-122"/>
                  <a:ea typeface="微软雅黑" panose="020B0503020204020204" charset="-122"/>
                </a:rPr>
                <a:t>01</a:t>
              </a:r>
              <a:endParaRPr lang="en-US" altLang="zh-CN" sz="2400" b="1" dirty="0">
                <a:solidFill>
                  <a:schemeClr val="tx1"/>
                </a:solidFill>
                <a:latin typeface="微软雅黑" panose="020B0503020204020204" charset="-122"/>
                <a:ea typeface="微软雅黑" panose="020B0503020204020204" charset="-122"/>
              </a:endParaRPr>
            </a:p>
          </p:txBody>
        </p:sp>
        <p:cxnSp>
          <p:nvCxnSpPr>
            <p:cNvPr id="119829" name="直接连接符 8"/>
            <p:cNvCxnSpPr/>
            <p:nvPr/>
          </p:nvCxnSpPr>
          <p:spPr>
            <a:xfrm>
              <a:off x="1287929" y="2990850"/>
              <a:ext cx="4680000" cy="0"/>
            </a:xfrm>
            <a:prstGeom prst="line">
              <a:avLst/>
            </a:prstGeom>
            <a:ln w="15875" cap="flat" cmpd="sng">
              <a:solidFill>
                <a:srgbClr val="FF0000"/>
              </a:solidFill>
              <a:prstDash val="dash"/>
              <a:headEnd type="none" w="med" len="med"/>
              <a:tailEnd type="none" w="med" len="med"/>
            </a:ln>
          </p:spPr>
        </p:cxnSp>
      </p:grpSp>
      <p:sp>
        <p:nvSpPr>
          <p:cNvPr id="119812" name="文本框 13"/>
          <p:cNvSpPr txBox="1"/>
          <p:nvPr/>
        </p:nvSpPr>
        <p:spPr>
          <a:xfrm>
            <a:off x="1360488" y="2471738"/>
            <a:ext cx="3878262" cy="461962"/>
          </a:xfrm>
          <a:prstGeom prst="rect">
            <a:avLst/>
          </a:prstGeom>
          <a:noFill/>
          <a:ln w="9525">
            <a:noFill/>
          </a:ln>
        </p:spPr>
        <p:txBody>
          <a:bodyPr wrap="none">
            <a:spAutoFit/>
          </a:bodyPr>
          <a:p>
            <a:r>
              <a:rPr lang="zh-CN" altLang="en-US" sz="2400" dirty="0">
                <a:solidFill>
                  <a:schemeClr val="tx1"/>
                </a:solidFill>
                <a:latin typeface="微软雅黑" panose="020B0503020204020204" charset="-122"/>
                <a:ea typeface="微软雅黑" panose="020B0503020204020204" charset="-122"/>
                <a:sym typeface="黑体" panose="02010609060101010101" pitchFamily="49" charset="-122"/>
              </a:rPr>
              <a:t>坚持一个中国原则决不动摇</a:t>
            </a:r>
            <a:endParaRPr lang="zh-CN" altLang="en-US" sz="2400" dirty="0">
              <a:solidFill>
                <a:schemeClr val="tx1"/>
              </a:solidFill>
              <a:latin typeface="微软雅黑" panose="020B0503020204020204" charset="-122"/>
              <a:ea typeface="微软雅黑" panose="020B0503020204020204" charset="-122"/>
              <a:sym typeface="黑体" panose="02010609060101010101" pitchFamily="49" charset="-122"/>
            </a:endParaRPr>
          </a:p>
        </p:txBody>
      </p:sp>
      <p:grpSp>
        <p:nvGrpSpPr>
          <p:cNvPr id="119813" name="组合 16"/>
          <p:cNvGrpSpPr/>
          <p:nvPr/>
        </p:nvGrpSpPr>
        <p:grpSpPr>
          <a:xfrm>
            <a:off x="606425" y="3725863"/>
            <a:ext cx="5389563" cy="323850"/>
            <a:chOff x="606892" y="3725415"/>
            <a:chExt cx="5389611" cy="323850"/>
          </a:xfrm>
        </p:grpSpPr>
        <p:sp>
          <p:nvSpPr>
            <p:cNvPr id="119826" name="矩形 9"/>
            <p:cNvSpPr/>
            <p:nvPr/>
          </p:nvSpPr>
          <p:spPr>
            <a:xfrm>
              <a:off x="606892" y="3725415"/>
              <a:ext cx="649287" cy="323850"/>
            </a:xfrm>
            <a:prstGeom prst="rect">
              <a:avLst/>
            </a:prstGeom>
            <a:solidFill>
              <a:srgbClr val="FF7200"/>
            </a:solidFill>
            <a:ln w="9525">
              <a:noFill/>
            </a:ln>
          </p:spPr>
          <p:txBody>
            <a:bodyPr anchor="ctr"/>
            <a:p>
              <a:pPr algn="ctr"/>
              <a:r>
                <a:rPr lang="en-US" altLang="zh-CN" sz="2400" b="1" dirty="0">
                  <a:solidFill>
                    <a:schemeClr val="tx1"/>
                  </a:solidFill>
                  <a:latin typeface="微软雅黑" panose="020B0503020204020204" charset="-122"/>
                  <a:ea typeface="微软雅黑" panose="020B0503020204020204" charset="-122"/>
                </a:rPr>
                <a:t>02</a:t>
              </a:r>
              <a:endParaRPr lang="en-US" altLang="zh-CN" sz="2400" b="1" dirty="0">
                <a:solidFill>
                  <a:schemeClr val="tx1"/>
                </a:solidFill>
                <a:latin typeface="微软雅黑" panose="020B0503020204020204" charset="-122"/>
                <a:ea typeface="微软雅黑" panose="020B0503020204020204" charset="-122"/>
              </a:endParaRPr>
            </a:p>
          </p:txBody>
        </p:sp>
        <p:cxnSp>
          <p:nvCxnSpPr>
            <p:cNvPr id="119827" name="直接连接符 10"/>
            <p:cNvCxnSpPr/>
            <p:nvPr/>
          </p:nvCxnSpPr>
          <p:spPr>
            <a:xfrm>
              <a:off x="1316503" y="4049265"/>
              <a:ext cx="4680000" cy="0"/>
            </a:xfrm>
            <a:prstGeom prst="line">
              <a:avLst/>
            </a:prstGeom>
            <a:ln w="15875" cap="flat" cmpd="sng">
              <a:solidFill>
                <a:srgbClr val="FF7200"/>
              </a:solidFill>
              <a:prstDash val="dash"/>
              <a:headEnd type="none" w="med" len="med"/>
              <a:tailEnd type="none" w="med" len="med"/>
            </a:ln>
          </p:spPr>
        </p:cxnSp>
      </p:grpSp>
      <p:sp>
        <p:nvSpPr>
          <p:cNvPr id="119814" name="文本框 14"/>
          <p:cNvSpPr txBox="1"/>
          <p:nvPr/>
        </p:nvSpPr>
        <p:spPr>
          <a:xfrm>
            <a:off x="1316038" y="3473450"/>
            <a:ext cx="4186237" cy="461963"/>
          </a:xfrm>
          <a:prstGeom prst="rect">
            <a:avLst/>
          </a:prstGeom>
          <a:noFill/>
          <a:ln w="9525">
            <a:noFill/>
          </a:ln>
        </p:spPr>
        <p:txBody>
          <a:bodyPr wrap="none">
            <a:spAutoFit/>
          </a:bodyPr>
          <a:p>
            <a:r>
              <a:rPr lang="zh-CN" altLang="en-US" sz="2400" dirty="0">
                <a:solidFill>
                  <a:schemeClr val="tx1"/>
                </a:solidFill>
                <a:latin typeface="微软雅黑" panose="020B0503020204020204" charset="-122"/>
                <a:ea typeface="微软雅黑" panose="020B0503020204020204" charset="-122"/>
                <a:sym typeface="黑体" panose="02010609060101010101" pitchFamily="49" charset="-122"/>
              </a:rPr>
              <a:t>争取和平统一的努力决不放弃</a:t>
            </a:r>
            <a:endParaRPr lang="zh-CN" altLang="en-US" sz="2400" dirty="0">
              <a:solidFill>
                <a:schemeClr val="tx1"/>
              </a:solidFill>
              <a:latin typeface="微软雅黑" panose="020B0503020204020204" charset="-122"/>
              <a:ea typeface="微软雅黑" panose="020B0503020204020204" charset="-122"/>
              <a:sym typeface="黑体" panose="02010609060101010101" pitchFamily="49" charset="-122"/>
            </a:endParaRPr>
          </a:p>
        </p:txBody>
      </p:sp>
      <p:grpSp>
        <p:nvGrpSpPr>
          <p:cNvPr id="119815" name="组合 17"/>
          <p:cNvGrpSpPr/>
          <p:nvPr/>
        </p:nvGrpSpPr>
        <p:grpSpPr>
          <a:xfrm>
            <a:off x="606425" y="4783138"/>
            <a:ext cx="5389563" cy="323850"/>
            <a:chOff x="606892" y="4783830"/>
            <a:chExt cx="5389611" cy="323850"/>
          </a:xfrm>
        </p:grpSpPr>
        <p:sp>
          <p:nvSpPr>
            <p:cNvPr id="119824" name="矩形 11"/>
            <p:cNvSpPr/>
            <p:nvPr/>
          </p:nvSpPr>
          <p:spPr>
            <a:xfrm>
              <a:off x="606892" y="4783830"/>
              <a:ext cx="649287" cy="323850"/>
            </a:xfrm>
            <a:prstGeom prst="rect">
              <a:avLst/>
            </a:prstGeom>
            <a:solidFill>
              <a:srgbClr val="FFA340"/>
            </a:solidFill>
            <a:ln w="9525">
              <a:noFill/>
            </a:ln>
          </p:spPr>
          <p:txBody>
            <a:bodyPr anchor="ctr"/>
            <a:p>
              <a:pPr algn="ctr"/>
              <a:r>
                <a:rPr lang="en-US" altLang="zh-CN" sz="2400" b="1" dirty="0">
                  <a:solidFill>
                    <a:schemeClr val="tx1"/>
                  </a:solidFill>
                  <a:latin typeface="微软雅黑" panose="020B0503020204020204" charset="-122"/>
                  <a:ea typeface="微软雅黑" panose="020B0503020204020204" charset="-122"/>
                </a:rPr>
                <a:t>03</a:t>
              </a:r>
              <a:endParaRPr lang="en-US" altLang="zh-CN" sz="2400" b="1" dirty="0">
                <a:solidFill>
                  <a:schemeClr val="tx1"/>
                </a:solidFill>
                <a:latin typeface="微软雅黑" panose="020B0503020204020204" charset="-122"/>
                <a:ea typeface="微软雅黑" panose="020B0503020204020204" charset="-122"/>
              </a:endParaRPr>
            </a:p>
          </p:txBody>
        </p:sp>
        <p:cxnSp>
          <p:nvCxnSpPr>
            <p:cNvPr id="119825" name="直接连接符 12"/>
            <p:cNvCxnSpPr/>
            <p:nvPr/>
          </p:nvCxnSpPr>
          <p:spPr>
            <a:xfrm>
              <a:off x="1316503" y="5107680"/>
              <a:ext cx="4680000" cy="0"/>
            </a:xfrm>
            <a:prstGeom prst="line">
              <a:avLst/>
            </a:prstGeom>
            <a:ln w="15875" cap="flat" cmpd="sng">
              <a:solidFill>
                <a:srgbClr val="FFA340"/>
              </a:solidFill>
              <a:prstDash val="dash"/>
              <a:headEnd type="none" w="med" len="med"/>
              <a:tailEnd type="none" w="med" len="med"/>
            </a:ln>
          </p:spPr>
        </p:cxnSp>
      </p:grpSp>
      <p:grpSp>
        <p:nvGrpSpPr>
          <p:cNvPr id="119816" name="组合 20"/>
          <p:cNvGrpSpPr/>
          <p:nvPr/>
        </p:nvGrpSpPr>
        <p:grpSpPr>
          <a:xfrm>
            <a:off x="606425" y="5842000"/>
            <a:ext cx="5375275" cy="325438"/>
            <a:chOff x="606892" y="5842245"/>
            <a:chExt cx="5375324" cy="325438"/>
          </a:xfrm>
        </p:grpSpPr>
        <p:sp>
          <p:nvSpPr>
            <p:cNvPr id="119822" name="矩形 16"/>
            <p:cNvSpPr/>
            <p:nvPr/>
          </p:nvSpPr>
          <p:spPr>
            <a:xfrm>
              <a:off x="606892" y="5842245"/>
              <a:ext cx="649287" cy="325438"/>
            </a:xfrm>
            <a:prstGeom prst="rect">
              <a:avLst/>
            </a:prstGeom>
            <a:solidFill>
              <a:srgbClr val="F9C840"/>
            </a:solidFill>
            <a:ln w="9525">
              <a:noFill/>
            </a:ln>
          </p:spPr>
          <p:txBody>
            <a:bodyPr anchor="ctr"/>
            <a:p>
              <a:pPr algn="ctr"/>
              <a:r>
                <a:rPr lang="en-US" altLang="zh-CN" sz="2400" b="1" dirty="0">
                  <a:solidFill>
                    <a:schemeClr val="tx1"/>
                  </a:solidFill>
                  <a:latin typeface="微软雅黑" panose="020B0503020204020204" charset="-122"/>
                  <a:ea typeface="微软雅黑" panose="020B0503020204020204" charset="-122"/>
                </a:rPr>
                <a:t>04</a:t>
              </a:r>
              <a:endParaRPr lang="en-US" altLang="zh-CN" sz="2400" b="1" dirty="0">
                <a:solidFill>
                  <a:schemeClr val="tx1"/>
                </a:solidFill>
                <a:latin typeface="微软雅黑" panose="020B0503020204020204" charset="-122"/>
                <a:ea typeface="微软雅黑" panose="020B0503020204020204" charset="-122"/>
              </a:endParaRPr>
            </a:p>
          </p:txBody>
        </p:sp>
        <p:cxnSp>
          <p:nvCxnSpPr>
            <p:cNvPr id="119823" name="直接连接符 17"/>
            <p:cNvCxnSpPr/>
            <p:nvPr/>
          </p:nvCxnSpPr>
          <p:spPr>
            <a:xfrm>
              <a:off x="1302216" y="6167683"/>
              <a:ext cx="4680000" cy="0"/>
            </a:xfrm>
            <a:prstGeom prst="line">
              <a:avLst/>
            </a:prstGeom>
            <a:ln w="15875" cap="flat" cmpd="sng">
              <a:solidFill>
                <a:srgbClr val="F9C840"/>
              </a:solidFill>
              <a:prstDash val="dash"/>
              <a:headEnd type="none" w="med" len="med"/>
              <a:tailEnd type="none" w="med" len="med"/>
            </a:ln>
          </p:spPr>
        </p:cxnSp>
      </p:grpSp>
      <p:sp>
        <p:nvSpPr>
          <p:cNvPr id="119817" name="文本框 18"/>
          <p:cNvSpPr txBox="1"/>
          <p:nvPr/>
        </p:nvSpPr>
        <p:spPr>
          <a:xfrm>
            <a:off x="1309688" y="5611813"/>
            <a:ext cx="4494212" cy="461962"/>
          </a:xfrm>
          <a:prstGeom prst="rect">
            <a:avLst/>
          </a:prstGeom>
          <a:noFill/>
          <a:ln w="9525">
            <a:noFill/>
          </a:ln>
        </p:spPr>
        <p:txBody>
          <a:bodyPr wrap="none">
            <a:spAutoFit/>
          </a:bodyPr>
          <a:p>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反对“台独”分裂活动决不妥协</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endParaRPr>
          </a:p>
        </p:txBody>
      </p:sp>
      <p:pic>
        <p:nvPicPr>
          <p:cNvPr id="26" name="图片 25"/>
          <p:cNvPicPr>
            <a:picLocks noChangeAspect="1"/>
          </p:cNvPicPr>
          <p:nvPr/>
        </p:nvPicPr>
        <p:blipFill>
          <a:blip r:embed="rId1" cstate="print"/>
          <a:stretch>
            <a:fillRect/>
          </a:stretch>
        </p:blipFill>
        <p:spPr>
          <a:xfrm>
            <a:off x="6099175" y="3170555"/>
            <a:ext cx="2820035" cy="2103120"/>
          </a:xfrm>
          <a:prstGeom prst="roundRect">
            <a:avLst>
              <a:gd name="adj" fmla="val 8594"/>
            </a:avLst>
          </a:prstGeom>
          <a:solidFill>
            <a:srgbClr val="FFFFFF">
              <a:shade val="85000"/>
            </a:srgbClr>
          </a:solidFill>
          <a:ln>
            <a:noFill/>
          </a:ln>
          <a:effectLst/>
        </p:spPr>
      </p:pic>
      <p:sp>
        <p:nvSpPr>
          <p:cNvPr id="119819" name="文本框 14"/>
          <p:cNvSpPr txBox="1"/>
          <p:nvPr/>
        </p:nvSpPr>
        <p:spPr>
          <a:xfrm>
            <a:off x="1316038" y="4238625"/>
            <a:ext cx="4322762" cy="830263"/>
          </a:xfrm>
          <a:prstGeom prst="rect">
            <a:avLst/>
          </a:prstGeom>
          <a:noFill/>
          <a:ln w="9525">
            <a:noFill/>
          </a:ln>
        </p:spPr>
        <p:txBody>
          <a:bodyPr>
            <a:spAutoFit/>
          </a:bodyPr>
          <a:p>
            <a:r>
              <a:rPr lang="zh-CN" altLang="en-US" sz="2400" dirty="0">
                <a:solidFill>
                  <a:schemeClr val="tx1"/>
                </a:solidFill>
                <a:latin typeface="微软雅黑" panose="020B0503020204020204" charset="-122"/>
                <a:ea typeface="微软雅黑" panose="020B0503020204020204" charset="-122"/>
                <a:sym typeface="黑体" panose="02010609060101010101" pitchFamily="49" charset="-122"/>
              </a:rPr>
              <a:t>贯彻寄希望于台湾人民的方针决不改变</a:t>
            </a:r>
            <a:endParaRPr lang="zh-CN" altLang="en-US" sz="2400" dirty="0">
              <a:solidFill>
                <a:schemeClr val="tx1"/>
              </a:solidFill>
              <a:latin typeface="微软雅黑" panose="020B0503020204020204" charset="-122"/>
              <a:ea typeface="微软雅黑" panose="020B0503020204020204" charset="-122"/>
              <a:sym typeface="黑体" panose="02010609060101010101" pitchFamily="49" charset="-122"/>
            </a:endParaRPr>
          </a:p>
        </p:txBody>
      </p:sp>
      <p:sp>
        <p:nvSpPr>
          <p:cNvPr id="20" name="圆角矩形 12"/>
          <p:cNvSpPr/>
          <p:nvPr/>
        </p:nvSpPr>
        <p:spPr bwMode="auto">
          <a:xfrm>
            <a:off x="773113" y="1490663"/>
            <a:ext cx="7597775" cy="555625"/>
          </a:xfrm>
          <a:prstGeom prst="roundRect">
            <a:avLst/>
          </a:prstGeom>
          <a:gradFill flip="none" rotWithShape="1">
            <a:gsLst>
              <a:gs pos="0">
                <a:srgbClr val="FB9D2E"/>
              </a:gs>
              <a:gs pos="50000">
                <a:srgbClr val="FDB457"/>
              </a:gs>
              <a:gs pos="100000">
                <a:srgbClr val="FEE9CE"/>
              </a:gs>
            </a:gsLst>
            <a:lin ang="5400000" scaled="1"/>
            <a:tileRect/>
          </a:gradFill>
          <a:ln>
            <a:solidFill>
              <a:srgbClr val="FDB457"/>
            </a:solid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2005</a:t>
            </a: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年胡锦涛提出发展两岸关系的四点意见</a:t>
            </a:r>
            <a:endPar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5" name="文本框 1"/>
          <p:cNvSpPr txBox="1"/>
          <p:nvPr/>
        </p:nvSpPr>
        <p:spPr>
          <a:xfrm>
            <a:off x="513080" y="2138045"/>
            <a:ext cx="8213725" cy="977265"/>
          </a:xfrm>
          <a:prstGeom prst="rect">
            <a:avLst/>
          </a:prstGeom>
          <a:noFill/>
          <a:ln w="9525">
            <a:noFill/>
          </a:ln>
        </p:spPr>
        <p:txBody>
          <a:bodyPr wrap="square">
            <a:spAutoFit/>
          </a:bodyPr>
          <a:p>
            <a:pPr algn="just">
              <a:lnSpc>
                <a:spcPct val="120000"/>
              </a:lnSpc>
            </a:pP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     2005</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年</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3</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月</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14</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日，十届全国人大三次会议审议通过了以反对分裂、促进统一为主旨的法律</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反分裂国家法</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黑体" panose="02010609060101010101" pitchFamily="49" charset="-122"/>
            </a:endParaRPr>
          </a:p>
        </p:txBody>
      </p:sp>
      <p:pic>
        <p:nvPicPr>
          <p:cNvPr id="4" name="图片 3"/>
          <p:cNvPicPr>
            <a:picLocks noChangeAspect="1"/>
          </p:cNvPicPr>
          <p:nvPr/>
        </p:nvPicPr>
        <p:blipFill>
          <a:blip r:embed="rId1" cstate="print"/>
          <a:stretch>
            <a:fillRect/>
          </a:stretch>
        </p:blipFill>
        <p:spPr>
          <a:xfrm>
            <a:off x="1409700" y="3401060"/>
            <a:ext cx="3707765" cy="2490470"/>
          </a:xfrm>
          <a:prstGeom prst="roundRect">
            <a:avLst>
              <a:gd name="adj" fmla="val 8594"/>
            </a:avLst>
          </a:prstGeom>
          <a:solidFill>
            <a:srgbClr val="FFFFFF">
              <a:shade val="85000"/>
            </a:srgbClr>
          </a:solidFill>
          <a:ln>
            <a:noFill/>
          </a:ln>
          <a:effectLst/>
        </p:spPr>
      </p:pic>
      <p:sp>
        <p:nvSpPr>
          <p:cNvPr id="9" name="圆角矩形 12"/>
          <p:cNvSpPr/>
          <p:nvPr/>
        </p:nvSpPr>
        <p:spPr bwMode="auto">
          <a:xfrm>
            <a:off x="1073150" y="1389063"/>
            <a:ext cx="6997700" cy="555625"/>
          </a:xfrm>
          <a:prstGeom prst="roundRect">
            <a:avLst/>
          </a:prstGeom>
          <a:gradFill flip="none" rotWithShape="1">
            <a:gsLst>
              <a:gs pos="0">
                <a:srgbClr val="FB9D2E"/>
              </a:gs>
              <a:gs pos="50000">
                <a:srgbClr val="FDB457"/>
              </a:gs>
              <a:gs pos="100000">
                <a:srgbClr val="FEE9CE"/>
              </a:gs>
            </a:gsLst>
            <a:lin ang="5400000" scaled="1"/>
            <a:tileRect/>
          </a:gradFill>
          <a:ln>
            <a:solidFill>
              <a:srgbClr val="FDB457"/>
            </a:solid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2005</a:t>
            </a: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年全国人大通过</a:t>
            </a:r>
            <a:r>
              <a:rPr kumimoji="0" lang="en-US" altLang="zh-CN"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反分裂国家法</a:t>
            </a:r>
            <a:r>
              <a:rPr kumimoji="0" lang="en-US" altLang="zh-CN"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a:t>
            </a:r>
            <a:endParaRPr kumimoji="0" lang="en-US" altLang="zh-CN"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2"/>
          <a:stretch>
            <a:fillRect/>
          </a:stretch>
        </p:blipFill>
        <p:spPr>
          <a:xfrm>
            <a:off x="5835015" y="3221990"/>
            <a:ext cx="1823085" cy="26695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9" name="文本框 1"/>
          <p:cNvSpPr txBox="1"/>
          <p:nvPr/>
        </p:nvSpPr>
        <p:spPr>
          <a:xfrm>
            <a:off x="323850" y="2720975"/>
            <a:ext cx="4718050" cy="3192780"/>
          </a:xfrm>
          <a:prstGeom prst="rect">
            <a:avLst/>
          </a:prstGeom>
          <a:noFill/>
          <a:ln w="9525">
            <a:noFill/>
          </a:ln>
        </p:spPr>
        <p:txBody>
          <a:bodyPr>
            <a:spAutoFit/>
          </a:bodyPr>
          <a:p>
            <a:pPr algn="just">
              <a:lnSpc>
                <a:spcPct val="120000"/>
              </a:lnSpc>
              <a:spcBef>
                <a:spcPts val="1200"/>
              </a:spcBef>
            </a:pPr>
            <a:r>
              <a:rPr lang="en-US" altLang="zh-CN"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2008</a:t>
            </a:r>
            <a:r>
              <a:rPr lang="zh-CN" altLang="en-US"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年</a:t>
            </a:r>
            <a:r>
              <a:rPr lang="en-US" altLang="zh-CN"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3</a:t>
            </a:r>
            <a:r>
              <a:rPr lang="zh-CN" altLang="en-US"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月，重新执政的国民党反对“台独”、坚持“九二共识”使两岸关系出现了新的转机，取得了重大突破。两岸海运直航、空运直航、直接通邮全面启动，宣告两岸“三通”（“通商、通航、通邮”）基本实现。</a:t>
            </a:r>
            <a:endParaRPr lang="zh-CN" altLang="en-US"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endParaRPr>
          </a:p>
        </p:txBody>
      </p:sp>
      <p:pic>
        <p:nvPicPr>
          <p:cNvPr id="4" name="图片 3"/>
          <p:cNvPicPr>
            <a:picLocks noChangeAspect="1"/>
          </p:cNvPicPr>
          <p:nvPr/>
        </p:nvPicPr>
        <p:blipFill>
          <a:blip r:embed="rId1" cstate="print"/>
          <a:stretch>
            <a:fillRect/>
          </a:stretch>
        </p:blipFill>
        <p:spPr>
          <a:xfrm>
            <a:off x="5224366" y="2954320"/>
            <a:ext cx="3686139" cy="2544780"/>
          </a:xfrm>
          <a:prstGeom prst="roundRect">
            <a:avLst>
              <a:gd name="adj" fmla="val 8594"/>
            </a:avLst>
          </a:prstGeom>
          <a:solidFill>
            <a:srgbClr val="FFFFFF">
              <a:shade val="85000"/>
            </a:srgbClr>
          </a:solidFill>
          <a:ln>
            <a:noFill/>
          </a:ln>
          <a:effectLst/>
        </p:spPr>
      </p:pic>
      <p:sp>
        <p:nvSpPr>
          <p:cNvPr id="10" name="圆角矩形 12"/>
          <p:cNvSpPr/>
          <p:nvPr/>
        </p:nvSpPr>
        <p:spPr bwMode="auto">
          <a:xfrm>
            <a:off x="1003300" y="1608138"/>
            <a:ext cx="7137400" cy="555625"/>
          </a:xfrm>
          <a:prstGeom prst="roundRect">
            <a:avLst/>
          </a:prstGeom>
          <a:gradFill flip="none" rotWithShape="1">
            <a:gsLst>
              <a:gs pos="0">
                <a:srgbClr val="FB9D2E"/>
              </a:gs>
              <a:gs pos="50000">
                <a:srgbClr val="FDB457"/>
              </a:gs>
              <a:gs pos="100000">
                <a:srgbClr val="FEE9CE"/>
              </a:gs>
            </a:gsLst>
            <a:lin ang="5400000" scaled="1"/>
            <a:tileRect/>
          </a:gradFill>
          <a:ln>
            <a:solidFill>
              <a:srgbClr val="FDB457"/>
            </a:solid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国民党重新执政使两岸关系出现新的转机</a:t>
            </a:r>
            <a:endPar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0597" name="Picture 2" descr="http://p0.ifengimg.com/pmop/2017/0728/AEF6C6E3F34459C5F1FE810FAC19D67D2EDA50F2_size87_w1049_h788.jpeg"/>
          <p:cNvPicPr>
            <a:picLocks noChangeAspect="1" noChangeArrowheads="1"/>
          </p:cNvPicPr>
          <p:nvPr/>
        </p:nvPicPr>
        <p:blipFill>
          <a:blip r:embed="rId1"/>
          <a:srcRect/>
          <a:stretch>
            <a:fillRect/>
          </a:stretch>
        </p:blipFill>
        <p:spPr bwMode="auto">
          <a:xfrm>
            <a:off x="5521326" y="2849563"/>
            <a:ext cx="3071812" cy="2306637"/>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7" name="圆角矩形 12"/>
          <p:cNvSpPr/>
          <p:nvPr/>
        </p:nvSpPr>
        <p:spPr bwMode="auto">
          <a:xfrm>
            <a:off x="554038" y="1213485"/>
            <a:ext cx="4451350" cy="555625"/>
          </a:xfrm>
          <a:prstGeom prst="roundRect">
            <a:avLst/>
          </a:prstGeom>
          <a:gradFill flip="none" rotWithShape="1">
            <a:gsLst>
              <a:gs pos="0">
                <a:srgbClr val="FB9D2E"/>
              </a:gs>
              <a:gs pos="50000">
                <a:srgbClr val="FDB457"/>
              </a:gs>
              <a:gs pos="100000">
                <a:srgbClr val="FEE9CE"/>
              </a:gs>
            </a:gsLst>
            <a:lin ang="5400000" scaled="1"/>
            <a:tileRect/>
          </a:gradFill>
          <a:ln>
            <a:solidFill>
              <a:srgbClr val="FDB457"/>
            </a:solid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民进党再度执政</a:t>
            </a:r>
            <a:endParaRPr kumimoji="0" lang="zh-CN" altLang="en-US" sz="28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22885" name="文本框 1"/>
          <p:cNvSpPr txBox="1"/>
          <p:nvPr/>
        </p:nvSpPr>
        <p:spPr>
          <a:xfrm>
            <a:off x="685800" y="1776413"/>
            <a:ext cx="4021138" cy="1827212"/>
          </a:xfrm>
          <a:prstGeom prst="rect">
            <a:avLst/>
          </a:prstGeom>
          <a:noFill/>
          <a:ln w="9525">
            <a:noFill/>
          </a:ln>
        </p:spPr>
        <p:txBody>
          <a:bodyPr>
            <a:spAutoFit/>
          </a:bodyPr>
          <a:p>
            <a:pPr algn="just">
              <a:lnSpc>
                <a:spcPct val="120000"/>
              </a:lnSpc>
              <a:spcBef>
                <a:spcPts val="1400"/>
              </a:spcBef>
            </a:pP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2016</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年</a:t>
            </a: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5</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月</a:t>
            </a: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20</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日，</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蔡英文正式就任台湾地区领导人，并就职仪式上发表演说。演说中没有提到“九二共识”。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2886" name="文本框 8"/>
          <p:cNvSpPr txBox="1"/>
          <p:nvPr/>
        </p:nvSpPr>
        <p:spPr>
          <a:xfrm>
            <a:off x="685800" y="3630613"/>
            <a:ext cx="4237038" cy="2714625"/>
          </a:xfrm>
          <a:prstGeom prst="rect">
            <a:avLst/>
          </a:prstGeom>
          <a:noFill/>
          <a:ln w="9525">
            <a:noFill/>
          </a:ln>
        </p:spPr>
        <p:txBody>
          <a:bodyPr>
            <a:spAutoFit/>
          </a:bodyPr>
          <a:p>
            <a:pPr algn="just">
              <a:lnSpc>
                <a:spcPct val="120000"/>
              </a:lnSpc>
              <a:spcBef>
                <a:spcPts val="1400"/>
              </a:spcBef>
            </a:pP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2016</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年</a:t>
            </a: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10</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月</a:t>
            </a: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日，</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蔡英文接受</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华尔街日报</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专访时再次明确拒绝承认“九二共识”，宣称海峡两岸领导人会面“不应预设（包括‘九二共识’在内的）条件”。</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 name="圆角矩形 4"/>
          <p:cNvSpPr/>
          <p:nvPr/>
        </p:nvSpPr>
        <p:spPr bwMode="auto">
          <a:xfrm>
            <a:off x="441325" y="1776413"/>
            <a:ext cx="4618038" cy="4622800"/>
          </a:xfrm>
          <a:prstGeom prst="roundRect">
            <a:avLst>
              <a:gd name="adj" fmla="val 0"/>
            </a:avLst>
          </a:prstGeom>
          <a:noFill/>
          <a:ln w="12700" cap="flat" cmpd="sng" algn="ctr">
            <a:solidFill>
              <a:srgbClr val="A5A5A5"/>
            </a:solidFill>
            <a:prstDash val="solid"/>
            <a:miter lim="800000"/>
          </a:ln>
          <a:effectLst/>
        </p:spPr>
        <p:txBody>
          <a:bodyPr lIns="91430" tIns="45716" rIns="91430" bIns="45716" anchor="ctr"/>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5890" algn="l"/>
              </a:tabLst>
              <a:defRPr/>
            </a:pPr>
            <a:endParaRPr kumimoji="0" lang="zh-CN" altLang="en-US" sz="14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cxnSp>
        <p:nvCxnSpPr>
          <p:cNvPr id="5" name="直接连接符 4"/>
          <p:cNvCxnSpPr/>
          <p:nvPr/>
        </p:nvCxnSpPr>
        <p:spPr>
          <a:xfrm>
            <a:off x="441325" y="3622675"/>
            <a:ext cx="4618038"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7" name="文本框 1"/>
          <p:cNvSpPr txBox="1"/>
          <p:nvPr/>
        </p:nvSpPr>
        <p:spPr>
          <a:xfrm>
            <a:off x="487363" y="2132013"/>
            <a:ext cx="8169275" cy="977265"/>
          </a:xfrm>
          <a:prstGeom prst="rect">
            <a:avLst/>
          </a:prstGeom>
          <a:noFill/>
          <a:ln w="9525">
            <a:noFill/>
          </a:ln>
        </p:spPr>
        <p:txBody>
          <a:bodyPr>
            <a:spAutoFit/>
          </a:bodyPr>
          <a:p>
            <a:pPr algn="just">
              <a:lnSpc>
                <a:spcPct val="120000"/>
              </a:lnSpc>
              <a:spcBef>
                <a:spcPts val="1200"/>
              </a:spcBef>
            </a:pPr>
            <a:r>
              <a:rPr lang="en-US" altLang="zh-CN"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2015</a:t>
            </a:r>
            <a:r>
              <a:rPr lang="zh-CN" altLang="en-US"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年</a:t>
            </a:r>
            <a:r>
              <a:rPr lang="en-US" altLang="zh-CN"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5</a:t>
            </a:r>
            <a:r>
              <a:rPr lang="zh-CN" altLang="en-US"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月，习近平深刻总结了两岸关系和平发展的经验和启示，提出了新形势下推进两岸关系发展的五点重要主张。</a:t>
            </a:r>
            <a:endParaRPr lang="zh-CN" altLang="en-US" sz="2400" dirty="0">
              <a:solidFill>
                <a:srgbClr val="000000"/>
              </a:solidFill>
              <a:latin typeface="微软雅黑" panose="020B0503020204020204" charset="-122"/>
              <a:ea typeface="微软雅黑" panose="020B0503020204020204" charset="-122"/>
              <a:cs typeface="微软雅黑" panose="020B0503020204020204" charset="-122"/>
              <a:sym typeface="黑体" panose="02010609060101010101" pitchFamily="49" charset="-122"/>
            </a:endParaRPr>
          </a:p>
        </p:txBody>
      </p:sp>
      <p:sp>
        <p:nvSpPr>
          <p:cNvPr id="24" name="任意多边形 23"/>
          <p:cNvSpPr/>
          <p:nvPr/>
        </p:nvSpPr>
        <p:spPr>
          <a:xfrm>
            <a:off x="596900" y="3435350"/>
            <a:ext cx="682625" cy="974725"/>
          </a:xfrm>
          <a:custGeom>
            <a:avLst/>
            <a:gdLst>
              <a:gd name="connsiteX0" fmla="*/ 0 w 677135"/>
              <a:gd name="connsiteY0" fmla="*/ 0 h 473994"/>
              <a:gd name="connsiteX1" fmla="*/ 440138 w 677135"/>
              <a:gd name="connsiteY1" fmla="*/ 0 h 473994"/>
              <a:gd name="connsiteX2" fmla="*/ 677135 w 677135"/>
              <a:gd name="connsiteY2" fmla="*/ 236997 h 473994"/>
              <a:gd name="connsiteX3" fmla="*/ 440138 w 677135"/>
              <a:gd name="connsiteY3" fmla="*/ 473994 h 473994"/>
              <a:gd name="connsiteX4" fmla="*/ 0 w 677135"/>
              <a:gd name="connsiteY4" fmla="*/ 473994 h 473994"/>
              <a:gd name="connsiteX5" fmla="*/ 236997 w 677135"/>
              <a:gd name="connsiteY5" fmla="*/ 236997 h 473994"/>
              <a:gd name="connsiteX6" fmla="*/ 0 w 677135"/>
              <a:gd name="connsiteY6" fmla="*/ 0 h 47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135" h="473994">
                <a:moveTo>
                  <a:pt x="677134" y="0"/>
                </a:moveTo>
                <a:lnTo>
                  <a:pt x="677134" y="308096"/>
                </a:lnTo>
                <a:lnTo>
                  <a:pt x="338568" y="473994"/>
                </a:lnTo>
                <a:lnTo>
                  <a:pt x="1" y="308096"/>
                </a:lnTo>
                <a:lnTo>
                  <a:pt x="1" y="0"/>
                </a:lnTo>
                <a:lnTo>
                  <a:pt x="338568" y="165898"/>
                </a:lnTo>
                <a:lnTo>
                  <a:pt x="677134" y="0"/>
                </a:lnTo>
                <a:close/>
              </a:path>
            </a:pathLst>
          </a:custGeom>
          <a:solidFill>
            <a:srgbClr val="FF6600"/>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1" tIns="247157" rIns="10160" bIns="247158" anchor="ctr"/>
          <a:p>
            <a:pPr marL="0" marR="0" lvl="0" indent="0" algn="ctr" defTabSz="711200" rtl="0" eaLnBrk="0" fontAlgn="base" latinLnBrk="0" hangingPunct="0">
              <a:lnSpc>
                <a:spcPct val="90000"/>
              </a:lnSpc>
              <a:spcBef>
                <a:spcPct val="0"/>
              </a:spcBef>
              <a:spcAft>
                <a:spcPct val="3500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１</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25" name="任意多边形 24"/>
          <p:cNvSpPr/>
          <p:nvPr/>
        </p:nvSpPr>
        <p:spPr>
          <a:xfrm>
            <a:off x="1597025" y="3435350"/>
            <a:ext cx="7059613" cy="974725"/>
          </a:xfrm>
          <a:custGeom>
            <a:avLst/>
            <a:gdLst>
              <a:gd name="connsiteX0" fmla="*/ 73358 w 440137"/>
              <a:gd name="connsiteY0" fmla="*/ 0 h 7058760"/>
              <a:gd name="connsiteX1" fmla="*/ 366779 w 440137"/>
              <a:gd name="connsiteY1" fmla="*/ 0 h 7058760"/>
              <a:gd name="connsiteX2" fmla="*/ 440137 w 440137"/>
              <a:gd name="connsiteY2" fmla="*/ 73358 h 7058760"/>
              <a:gd name="connsiteX3" fmla="*/ 440137 w 440137"/>
              <a:gd name="connsiteY3" fmla="*/ 7058760 h 7058760"/>
              <a:gd name="connsiteX4" fmla="*/ 440137 w 440137"/>
              <a:gd name="connsiteY4" fmla="*/ 7058760 h 7058760"/>
              <a:gd name="connsiteX5" fmla="*/ 0 w 440137"/>
              <a:gd name="connsiteY5" fmla="*/ 7058760 h 7058760"/>
              <a:gd name="connsiteX6" fmla="*/ 0 w 440137"/>
              <a:gd name="connsiteY6" fmla="*/ 7058760 h 7058760"/>
              <a:gd name="connsiteX7" fmla="*/ 0 w 440137"/>
              <a:gd name="connsiteY7" fmla="*/ 73358 h 7058760"/>
              <a:gd name="connsiteX8" fmla="*/ 73358 w 440137"/>
              <a:gd name="connsiteY8" fmla="*/ 0 h 705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137" h="7058760">
                <a:moveTo>
                  <a:pt x="440137" y="1176495"/>
                </a:moveTo>
                <a:lnTo>
                  <a:pt x="440137" y="5882265"/>
                </a:lnTo>
                <a:cubicBezTo>
                  <a:pt x="440137" y="6532029"/>
                  <a:pt x="438089" y="7058752"/>
                  <a:pt x="435563" y="7058752"/>
                </a:cubicBezTo>
                <a:lnTo>
                  <a:pt x="0" y="7058752"/>
                </a:lnTo>
                <a:lnTo>
                  <a:pt x="0" y="7058752"/>
                </a:lnTo>
                <a:lnTo>
                  <a:pt x="0" y="8"/>
                </a:lnTo>
                <a:lnTo>
                  <a:pt x="0" y="8"/>
                </a:lnTo>
                <a:lnTo>
                  <a:pt x="435563" y="8"/>
                </a:lnTo>
                <a:cubicBezTo>
                  <a:pt x="438089" y="8"/>
                  <a:pt x="440137" y="526731"/>
                  <a:pt x="440137" y="1176495"/>
                </a:cubicBezTo>
                <a:close/>
              </a:path>
            </a:pathLst>
          </a:custGeom>
          <a:ln>
            <a:solidFill>
              <a:srgbClr val="FF66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3793" tIns="31646" rIns="31646" bIns="31647" anchor="ctr"/>
          <a:p>
            <a:pPr marL="0" marR="0" lvl="1" algn="l" defTabSz="711200" rtl="0" eaLnBrk="0" fontAlgn="base" latinLnBrk="0" hangingPunct="0">
              <a:lnSpc>
                <a:spcPct val="90000"/>
              </a:lnSpc>
              <a:spcBef>
                <a:spcPct val="0"/>
              </a:spcBef>
              <a:spcAft>
                <a:spcPct val="15000"/>
              </a:spcAft>
              <a:buClrTx/>
              <a:buSzTx/>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黑体" panose="02010609060101010101" pitchFamily="49" charset="-122"/>
              </a:rPr>
              <a:t>坚持“九二共识”、反对“台独”是两岸关系和平发展的政治基础</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黑体" panose="02010609060101010101" pitchFamily="49" charset="-122"/>
            </a:endParaRPr>
          </a:p>
        </p:txBody>
      </p:sp>
      <p:sp>
        <p:nvSpPr>
          <p:cNvPr id="26" name="任意多边形 25"/>
          <p:cNvSpPr/>
          <p:nvPr/>
        </p:nvSpPr>
        <p:spPr>
          <a:xfrm>
            <a:off x="596900" y="4878388"/>
            <a:ext cx="682625" cy="976313"/>
          </a:xfrm>
          <a:custGeom>
            <a:avLst/>
            <a:gdLst>
              <a:gd name="connsiteX0" fmla="*/ 0 w 677135"/>
              <a:gd name="connsiteY0" fmla="*/ 0 h 473994"/>
              <a:gd name="connsiteX1" fmla="*/ 440138 w 677135"/>
              <a:gd name="connsiteY1" fmla="*/ 0 h 473994"/>
              <a:gd name="connsiteX2" fmla="*/ 677135 w 677135"/>
              <a:gd name="connsiteY2" fmla="*/ 236997 h 473994"/>
              <a:gd name="connsiteX3" fmla="*/ 440138 w 677135"/>
              <a:gd name="connsiteY3" fmla="*/ 473994 h 473994"/>
              <a:gd name="connsiteX4" fmla="*/ 0 w 677135"/>
              <a:gd name="connsiteY4" fmla="*/ 473994 h 473994"/>
              <a:gd name="connsiteX5" fmla="*/ 236997 w 677135"/>
              <a:gd name="connsiteY5" fmla="*/ 236997 h 473994"/>
              <a:gd name="connsiteX6" fmla="*/ 0 w 677135"/>
              <a:gd name="connsiteY6" fmla="*/ 0 h 47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135" h="473994">
                <a:moveTo>
                  <a:pt x="677134" y="0"/>
                </a:moveTo>
                <a:lnTo>
                  <a:pt x="677134" y="308096"/>
                </a:lnTo>
                <a:lnTo>
                  <a:pt x="338568" y="473994"/>
                </a:lnTo>
                <a:lnTo>
                  <a:pt x="1" y="308096"/>
                </a:lnTo>
                <a:lnTo>
                  <a:pt x="1" y="0"/>
                </a:lnTo>
                <a:lnTo>
                  <a:pt x="338568" y="165898"/>
                </a:lnTo>
                <a:lnTo>
                  <a:pt x="677134" y="0"/>
                </a:lnTo>
                <a:close/>
              </a:path>
            </a:pathLst>
          </a:custGeom>
          <a:solidFill>
            <a:srgbClr val="FF6600"/>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1" tIns="247157" rIns="10160" bIns="247158" anchor="ctr"/>
          <a:p>
            <a:pPr marL="0" marR="0" lvl="0" indent="0" algn="ctr" defTabSz="711200" rtl="0" eaLnBrk="0" fontAlgn="base" latinLnBrk="0" hangingPunct="0">
              <a:lnSpc>
                <a:spcPct val="90000"/>
              </a:lnSpc>
              <a:spcBef>
                <a:spcPct val="0"/>
              </a:spcBef>
              <a:spcAft>
                <a:spcPct val="3500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２</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27" name="任意多边形 26"/>
          <p:cNvSpPr/>
          <p:nvPr/>
        </p:nvSpPr>
        <p:spPr>
          <a:xfrm>
            <a:off x="1597025" y="4876800"/>
            <a:ext cx="7059613" cy="979488"/>
          </a:xfrm>
          <a:custGeom>
            <a:avLst/>
            <a:gdLst>
              <a:gd name="connsiteX0" fmla="*/ 73358 w 440137"/>
              <a:gd name="connsiteY0" fmla="*/ 0 h 7058760"/>
              <a:gd name="connsiteX1" fmla="*/ 366779 w 440137"/>
              <a:gd name="connsiteY1" fmla="*/ 0 h 7058760"/>
              <a:gd name="connsiteX2" fmla="*/ 440137 w 440137"/>
              <a:gd name="connsiteY2" fmla="*/ 73358 h 7058760"/>
              <a:gd name="connsiteX3" fmla="*/ 440137 w 440137"/>
              <a:gd name="connsiteY3" fmla="*/ 7058760 h 7058760"/>
              <a:gd name="connsiteX4" fmla="*/ 440137 w 440137"/>
              <a:gd name="connsiteY4" fmla="*/ 7058760 h 7058760"/>
              <a:gd name="connsiteX5" fmla="*/ 0 w 440137"/>
              <a:gd name="connsiteY5" fmla="*/ 7058760 h 7058760"/>
              <a:gd name="connsiteX6" fmla="*/ 0 w 440137"/>
              <a:gd name="connsiteY6" fmla="*/ 7058760 h 7058760"/>
              <a:gd name="connsiteX7" fmla="*/ 0 w 440137"/>
              <a:gd name="connsiteY7" fmla="*/ 73358 h 7058760"/>
              <a:gd name="connsiteX8" fmla="*/ 73358 w 440137"/>
              <a:gd name="connsiteY8" fmla="*/ 0 h 705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137" h="7058760">
                <a:moveTo>
                  <a:pt x="440137" y="1176495"/>
                </a:moveTo>
                <a:lnTo>
                  <a:pt x="440137" y="5882265"/>
                </a:lnTo>
                <a:cubicBezTo>
                  <a:pt x="440137" y="6532029"/>
                  <a:pt x="438089" y="7058752"/>
                  <a:pt x="435563" y="7058752"/>
                </a:cubicBezTo>
                <a:lnTo>
                  <a:pt x="0" y="7058752"/>
                </a:lnTo>
                <a:lnTo>
                  <a:pt x="0" y="7058752"/>
                </a:lnTo>
                <a:lnTo>
                  <a:pt x="0" y="8"/>
                </a:lnTo>
                <a:lnTo>
                  <a:pt x="0" y="8"/>
                </a:lnTo>
                <a:lnTo>
                  <a:pt x="435563" y="8"/>
                </a:lnTo>
                <a:cubicBezTo>
                  <a:pt x="438089" y="8"/>
                  <a:pt x="440137" y="526731"/>
                  <a:pt x="440137" y="1176495"/>
                </a:cubicBezTo>
                <a:close/>
              </a:path>
            </a:pathLst>
          </a:custGeom>
          <a:ln>
            <a:solidFill>
              <a:srgbClr val="FF66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3793" tIns="31646" rIns="31646" bIns="31647" anchor="ctr"/>
          <a:p>
            <a:pPr marL="0" marR="0" lvl="1" algn="l" defTabSz="711200" rtl="0" eaLnBrk="0" fontAlgn="base" latinLnBrk="0" hangingPunct="0">
              <a:lnSpc>
                <a:spcPct val="90000"/>
              </a:lnSpc>
              <a:spcBef>
                <a:spcPct val="0"/>
              </a:spcBef>
              <a:spcAft>
                <a:spcPct val="15000"/>
              </a:spcAft>
              <a:buClrTx/>
              <a:buSzTx/>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黑体" panose="02010609060101010101" pitchFamily="49" charset="-122"/>
              </a:rPr>
              <a:t>两岸利益融合，互利双赢，增进福祉，是推动两岸关系和平发展的宗旨</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黑体" panose="02010609060101010101" pitchFamily="49" charset="-122"/>
            </a:endParaRPr>
          </a:p>
        </p:txBody>
      </p:sp>
      <p:sp>
        <p:nvSpPr>
          <p:cNvPr id="18" name="圆角矩形 12"/>
          <p:cNvSpPr/>
          <p:nvPr/>
        </p:nvSpPr>
        <p:spPr bwMode="auto">
          <a:xfrm>
            <a:off x="2114550" y="1490663"/>
            <a:ext cx="4914900" cy="555625"/>
          </a:xfrm>
          <a:prstGeom prst="roundRect">
            <a:avLst/>
          </a:prstGeom>
          <a:gradFill flip="none" rotWithShape="1">
            <a:gsLst>
              <a:gs pos="0">
                <a:srgbClr val="FB9D2E"/>
              </a:gs>
              <a:gs pos="50000">
                <a:srgbClr val="FDB457"/>
              </a:gs>
              <a:gs pos="100000">
                <a:srgbClr val="FEE9CE"/>
              </a:gs>
            </a:gsLst>
            <a:lin ang="5400000" scaled="1"/>
            <a:tileRect/>
          </a:gradFill>
          <a:ln>
            <a:solidFill>
              <a:srgbClr val="FDB457"/>
            </a:solidFill>
            <a:headEnd type="none" w="med" len="med"/>
            <a:tailEnd type="none" w="med" len="med"/>
          </a:ln>
        </p:spPr>
        <p:style>
          <a:lnRef idx="1">
            <a:schemeClr val="accent5"/>
          </a:lnRef>
          <a:fillRef idx="1002">
            <a:schemeClr val="lt1"/>
          </a:fillRef>
          <a:effectRef idx="2">
            <a:schemeClr val="accent5"/>
          </a:effectRef>
          <a:fontRef idx="minor">
            <a:schemeClr val="lt1"/>
          </a:fontRef>
        </p:style>
        <p:txBody>
          <a:bodyPr anchor="ctr"/>
          <a:p>
            <a:pPr marL="0" marR="0" lvl="0" indent="0" algn="ctr" defTabSz="4572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新形势下对台湾工作方针</a:t>
            </a:r>
            <a:endParaRPr kumimoji="0" lang="zh-CN" altLang="en-US" sz="28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任意多边形 28"/>
          <p:cNvSpPr/>
          <p:nvPr/>
        </p:nvSpPr>
        <p:spPr>
          <a:xfrm>
            <a:off x="1487488" y="1379538"/>
            <a:ext cx="7059613" cy="1184275"/>
          </a:xfrm>
          <a:custGeom>
            <a:avLst/>
            <a:gdLst>
              <a:gd name="connsiteX0" fmla="*/ 73358 w 440137"/>
              <a:gd name="connsiteY0" fmla="*/ 0 h 7058760"/>
              <a:gd name="connsiteX1" fmla="*/ 366779 w 440137"/>
              <a:gd name="connsiteY1" fmla="*/ 0 h 7058760"/>
              <a:gd name="connsiteX2" fmla="*/ 440137 w 440137"/>
              <a:gd name="connsiteY2" fmla="*/ 73358 h 7058760"/>
              <a:gd name="connsiteX3" fmla="*/ 440137 w 440137"/>
              <a:gd name="connsiteY3" fmla="*/ 7058760 h 7058760"/>
              <a:gd name="connsiteX4" fmla="*/ 440137 w 440137"/>
              <a:gd name="connsiteY4" fmla="*/ 7058760 h 7058760"/>
              <a:gd name="connsiteX5" fmla="*/ 0 w 440137"/>
              <a:gd name="connsiteY5" fmla="*/ 7058760 h 7058760"/>
              <a:gd name="connsiteX6" fmla="*/ 0 w 440137"/>
              <a:gd name="connsiteY6" fmla="*/ 7058760 h 7058760"/>
              <a:gd name="connsiteX7" fmla="*/ 0 w 440137"/>
              <a:gd name="connsiteY7" fmla="*/ 73358 h 7058760"/>
              <a:gd name="connsiteX8" fmla="*/ 73358 w 440137"/>
              <a:gd name="connsiteY8" fmla="*/ 0 h 705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137" h="7058760">
                <a:moveTo>
                  <a:pt x="440137" y="1176495"/>
                </a:moveTo>
                <a:lnTo>
                  <a:pt x="440137" y="5882265"/>
                </a:lnTo>
                <a:cubicBezTo>
                  <a:pt x="440137" y="6532029"/>
                  <a:pt x="438089" y="7058752"/>
                  <a:pt x="435563" y="7058752"/>
                </a:cubicBezTo>
                <a:lnTo>
                  <a:pt x="0" y="7058752"/>
                </a:lnTo>
                <a:lnTo>
                  <a:pt x="0" y="7058752"/>
                </a:lnTo>
                <a:lnTo>
                  <a:pt x="0" y="8"/>
                </a:lnTo>
                <a:lnTo>
                  <a:pt x="0" y="8"/>
                </a:lnTo>
                <a:lnTo>
                  <a:pt x="435563" y="8"/>
                </a:lnTo>
                <a:cubicBezTo>
                  <a:pt x="438089" y="8"/>
                  <a:pt x="440137" y="526731"/>
                  <a:pt x="440137" y="1176495"/>
                </a:cubicBezTo>
                <a:close/>
              </a:path>
            </a:pathLst>
          </a:custGeom>
          <a:ln>
            <a:solidFill>
              <a:srgbClr val="FF66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3793" tIns="31646" rIns="31646" bIns="31647" anchor="ctr"/>
          <a:p>
            <a:pPr marL="0" marR="0" lvl="1" algn="l" defTabSz="711200" rtl="0" eaLnBrk="0" fontAlgn="base" latinLnBrk="0" hangingPunct="0">
              <a:lnSpc>
                <a:spcPct val="90000"/>
              </a:lnSpc>
              <a:spcBef>
                <a:spcPct val="0"/>
              </a:spcBef>
              <a:spcAft>
                <a:spcPct val="15000"/>
              </a:spcAft>
              <a:buClrTx/>
              <a:buSzTx/>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黑体" panose="02010609060101010101" pitchFamily="49" charset="-122"/>
              </a:rPr>
              <a:t>两岸交流，归根到底是人与人的交流，最重要的是心灵沟通</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黑体" panose="02010609060101010101" pitchFamily="49" charset="-122"/>
            </a:endParaRPr>
          </a:p>
        </p:txBody>
      </p:sp>
      <p:sp>
        <p:nvSpPr>
          <p:cNvPr id="31" name="任意多边形 30"/>
          <p:cNvSpPr/>
          <p:nvPr/>
        </p:nvSpPr>
        <p:spPr>
          <a:xfrm>
            <a:off x="1487488" y="2962275"/>
            <a:ext cx="7059613" cy="1343025"/>
          </a:xfrm>
          <a:custGeom>
            <a:avLst/>
            <a:gdLst>
              <a:gd name="connsiteX0" fmla="*/ 73358 w 440137"/>
              <a:gd name="connsiteY0" fmla="*/ 0 h 7058760"/>
              <a:gd name="connsiteX1" fmla="*/ 366779 w 440137"/>
              <a:gd name="connsiteY1" fmla="*/ 0 h 7058760"/>
              <a:gd name="connsiteX2" fmla="*/ 440137 w 440137"/>
              <a:gd name="connsiteY2" fmla="*/ 73358 h 7058760"/>
              <a:gd name="connsiteX3" fmla="*/ 440137 w 440137"/>
              <a:gd name="connsiteY3" fmla="*/ 7058760 h 7058760"/>
              <a:gd name="connsiteX4" fmla="*/ 440137 w 440137"/>
              <a:gd name="connsiteY4" fmla="*/ 7058760 h 7058760"/>
              <a:gd name="connsiteX5" fmla="*/ 0 w 440137"/>
              <a:gd name="connsiteY5" fmla="*/ 7058760 h 7058760"/>
              <a:gd name="connsiteX6" fmla="*/ 0 w 440137"/>
              <a:gd name="connsiteY6" fmla="*/ 7058760 h 7058760"/>
              <a:gd name="connsiteX7" fmla="*/ 0 w 440137"/>
              <a:gd name="connsiteY7" fmla="*/ 73358 h 7058760"/>
              <a:gd name="connsiteX8" fmla="*/ 73358 w 440137"/>
              <a:gd name="connsiteY8" fmla="*/ 0 h 705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137" h="7058760">
                <a:moveTo>
                  <a:pt x="440137" y="1176495"/>
                </a:moveTo>
                <a:lnTo>
                  <a:pt x="440137" y="5882265"/>
                </a:lnTo>
                <a:cubicBezTo>
                  <a:pt x="440137" y="6532029"/>
                  <a:pt x="438089" y="7058752"/>
                  <a:pt x="435563" y="7058752"/>
                </a:cubicBezTo>
                <a:lnTo>
                  <a:pt x="0" y="7058752"/>
                </a:lnTo>
                <a:lnTo>
                  <a:pt x="0" y="7058752"/>
                </a:lnTo>
                <a:lnTo>
                  <a:pt x="0" y="8"/>
                </a:lnTo>
                <a:lnTo>
                  <a:pt x="0" y="8"/>
                </a:lnTo>
                <a:lnTo>
                  <a:pt x="435563" y="8"/>
                </a:lnTo>
                <a:cubicBezTo>
                  <a:pt x="438089" y="8"/>
                  <a:pt x="440137" y="526731"/>
                  <a:pt x="440137" y="1176495"/>
                </a:cubicBezTo>
                <a:close/>
              </a:path>
            </a:pathLst>
          </a:custGeom>
          <a:ln>
            <a:solidFill>
              <a:srgbClr val="FF66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3793" tIns="31646" rIns="31646" bIns="31647" anchor="ctr"/>
          <a:p>
            <a:pPr marL="0" marR="0" lvl="1" algn="l" defTabSz="711200" rtl="0" eaLnBrk="0" fontAlgn="base" latinLnBrk="0" hangingPunct="0">
              <a:lnSpc>
                <a:spcPct val="90000"/>
              </a:lnSpc>
              <a:spcBef>
                <a:spcPct val="0"/>
              </a:spcBef>
              <a:spcAft>
                <a:spcPct val="15000"/>
              </a:spcAft>
              <a:buClrTx/>
              <a:buSzTx/>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黑体" panose="02010609060101010101" pitchFamily="49" charset="-122"/>
              </a:rPr>
              <a:t>两岸双方不仅要求同存异，更应努力聚同化异，不断增进政治互信</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黑体" panose="02010609060101010101" pitchFamily="49" charset="-122"/>
            </a:endParaRPr>
          </a:p>
        </p:txBody>
      </p:sp>
      <p:sp>
        <p:nvSpPr>
          <p:cNvPr id="523265" name="任意多边形 523264"/>
          <p:cNvSpPr/>
          <p:nvPr/>
        </p:nvSpPr>
        <p:spPr>
          <a:xfrm>
            <a:off x="1487488" y="4703763"/>
            <a:ext cx="7059613" cy="1341438"/>
          </a:xfrm>
          <a:custGeom>
            <a:avLst/>
            <a:gdLst>
              <a:gd name="connsiteX0" fmla="*/ 73358 w 440137"/>
              <a:gd name="connsiteY0" fmla="*/ 0 h 7058760"/>
              <a:gd name="connsiteX1" fmla="*/ 366779 w 440137"/>
              <a:gd name="connsiteY1" fmla="*/ 0 h 7058760"/>
              <a:gd name="connsiteX2" fmla="*/ 440137 w 440137"/>
              <a:gd name="connsiteY2" fmla="*/ 73358 h 7058760"/>
              <a:gd name="connsiteX3" fmla="*/ 440137 w 440137"/>
              <a:gd name="connsiteY3" fmla="*/ 7058760 h 7058760"/>
              <a:gd name="connsiteX4" fmla="*/ 440137 w 440137"/>
              <a:gd name="connsiteY4" fmla="*/ 7058760 h 7058760"/>
              <a:gd name="connsiteX5" fmla="*/ 0 w 440137"/>
              <a:gd name="connsiteY5" fmla="*/ 7058760 h 7058760"/>
              <a:gd name="connsiteX6" fmla="*/ 0 w 440137"/>
              <a:gd name="connsiteY6" fmla="*/ 7058760 h 7058760"/>
              <a:gd name="connsiteX7" fmla="*/ 0 w 440137"/>
              <a:gd name="connsiteY7" fmla="*/ 73358 h 7058760"/>
              <a:gd name="connsiteX8" fmla="*/ 73358 w 440137"/>
              <a:gd name="connsiteY8" fmla="*/ 0 h 7058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137" h="7058760">
                <a:moveTo>
                  <a:pt x="440137" y="1176495"/>
                </a:moveTo>
                <a:lnTo>
                  <a:pt x="440137" y="5882265"/>
                </a:lnTo>
                <a:cubicBezTo>
                  <a:pt x="440137" y="6532029"/>
                  <a:pt x="438089" y="7058752"/>
                  <a:pt x="435563" y="7058752"/>
                </a:cubicBezTo>
                <a:lnTo>
                  <a:pt x="0" y="7058752"/>
                </a:lnTo>
                <a:lnTo>
                  <a:pt x="0" y="7058752"/>
                </a:lnTo>
                <a:lnTo>
                  <a:pt x="0" y="8"/>
                </a:lnTo>
                <a:lnTo>
                  <a:pt x="0" y="8"/>
                </a:lnTo>
                <a:lnTo>
                  <a:pt x="435563" y="8"/>
                </a:lnTo>
                <a:cubicBezTo>
                  <a:pt x="438089" y="8"/>
                  <a:pt x="440137" y="526731"/>
                  <a:pt x="440137" y="1176495"/>
                </a:cubicBezTo>
                <a:close/>
              </a:path>
            </a:pathLst>
          </a:custGeom>
          <a:ln>
            <a:solidFill>
              <a:srgbClr val="FF66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13793" tIns="31646" rIns="31646" bIns="31647" anchor="ctr"/>
          <a:p>
            <a:pPr marL="0" marR="0" lvl="1" algn="l" defTabSz="711200" rtl="0" eaLnBrk="0" fontAlgn="base" latinLnBrk="0" hangingPunct="0">
              <a:lnSpc>
                <a:spcPct val="90000"/>
              </a:lnSpc>
              <a:spcBef>
                <a:spcPct val="0"/>
              </a:spcBef>
              <a:spcAft>
                <a:spcPct val="15000"/>
              </a:spcAft>
              <a:buClrTx/>
              <a:buSzTx/>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黑体" panose="02010609060101010101" pitchFamily="49" charset="-122"/>
              </a:rPr>
              <a:t>只要两岸同胞团结起来，实现中华民族伟大复兴必定是指日可待的</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黑体" panose="02010609060101010101" pitchFamily="49" charset="-122"/>
            </a:endParaRPr>
          </a:p>
        </p:txBody>
      </p:sp>
      <p:sp>
        <p:nvSpPr>
          <p:cNvPr id="16" name="任意多边形 23"/>
          <p:cNvSpPr/>
          <p:nvPr/>
        </p:nvSpPr>
        <p:spPr>
          <a:xfrm>
            <a:off x="431800" y="1484313"/>
            <a:ext cx="682625" cy="974725"/>
          </a:xfrm>
          <a:custGeom>
            <a:avLst/>
            <a:gdLst>
              <a:gd name="connsiteX0" fmla="*/ 0 w 677135"/>
              <a:gd name="connsiteY0" fmla="*/ 0 h 473994"/>
              <a:gd name="connsiteX1" fmla="*/ 440138 w 677135"/>
              <a:gd name="connsiteY1" fmla="*/ 0 h 473994"/>
              <a:gd name="connsiteX2" fmla="*/ 677135 w 677135"/>
              <a:gd name="connsiteY2" fmla="*/ 236997 h 473994"/>
              <a:gd name="connsiteX3" fmla="*/ 440138 w 677135"/>
              <a:gd name="connsiteY3" fmla="*/ 473994 h 473994"/>
              <a:gd name="connsiteX4" fmla="*/ 0 w 677135"/>
              <a:gd name="connsiteY4" fmla="*/ 473994 h 473994"/>
              <a:gd name="connsiteX5" fmla="*/ 236997 w 677135"/>
              <a:gd name="connsiteY5" fmla="*/ 236997 h 473994"/>
              <a:gd name="connsiteX6" fmla="*/ 0 w 677135"/>
              <a:gd name="connsiteY6" fmla="*/ 0 h 47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135" h="473994">
                <a:moveTo>
                  <a:pt x="677134" y="0"/>
                </a:moveTo>
                <a:lnTo>
                  <a:pt x="677134" y="308096"/>
                </a:lnTo>
                <a:lnTo>
                  <a:pt x="338568" y="473994"/>
                </a:lnTo>
                <a:lnTo>
                  <a:pt x="1" y="308096"/>
                </a:lnTo>
                <a:lnTo>
                  <a:pt x="1" y="0"/>
                </a:lnTo>
                <a:lnTo>
                  <a:pt x="338568" y="165898"/>
                </a:lnTo>
                <a:lnTo>
                  <a:pt x="677134" y="0"/>
                </a:lnTo>
                <a:close/>
              </a:path>
            </a:pathLst>
          </a:custGeom>
          <a:solidFill>
            <a:srgbClr val="FF6600"/>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1" tIns="247157" rIns="10160" bIns="247158" anchor="ctr"/>
          <a:p>
            <a:pPr marL="0" marR="0" lvl="0" indent="0" algn="ctr" defTabSz="711200" rtl="0" eaLnBrk="0" fontAlgn="base" latinLnBrk="0" hangingPunct="0">
              <a:lnSpc>
                <a:spcPct val="90000"/>
              </a:lnSpc>
              <a:spcBef>
                <a:spcPct val="0"/>
              </a:spcBef>
              <a:spcAft>
                <a:spcPct val="35000"/>
              </a:spcAft>
              <a:buClrTx/>
              <a:buSzTx/>
              <a:buFontTx/>
              <a:buNone/>
              <a:defRPr/>
            </a:pPr>
            <a:r>
              <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3</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19" name="任意多边形 23"/>
          <p:cNvSpPr/>
          <p:nvPr/>
        </p:nvSpPr>
        <p:spPr>
          <a:xfrm>
            <a:off x="431800" y="3146425"/>
            <a:ext cx="682625" cy="974725"/>
          </a:xfrm>
          <a:custGeom>
            <a:avLst/>
            <a:gdLst>
              <a:gd name="connsiteX0" fmla="*/ 0 w 677135"/>
              <a:gd name="connsiteY0" fmla="*/ 0 h 473994"/>
              <a:gd name="connsiteX1" fmla="*/ 440138 w 677135"/>
              <a:gd name="connsiteY1" fmla="*/ 0 h 473994"/>
              <a:gd name="connsiteX2" fmla="*/ 677135 w 677135"/>
              <a:gd name="connsiteY2" fmla="*/ 236997 h 473994"/>
              <a:gd name="connsiteX3" fmla="*/ 440138 w 677135"/>
              <a:gd name="connsiteY3" fmla="*/ 473994 h 473994"/>
              <a:gd name="connsiteX4" fmla="*/ 0 w 677135"/>
              <a:gd name="connsiteY4" fmla="*/ 473994 h 473994"/>
              <a:gd name="connsiteX5" fmla="*/ 236997 w 677135"/>
              <a:gd name="connsiteY5" fmla="*/ 236997 h 473994"/>
              <a:gd name="connsiteX6" fmla="*/ 0 w 677135"/>
              <a:gd name="connsiteY6" fmla="*/ 0 h 47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135" h="473994">
                <a:moveTo>
                  <a:pt x="677134" y="0"/>
                </a:moveTo>
                <a:lnTo>
                  <a:pt x="677134" y="308096"/>
                </a:lnTo>
                <a:lnTo>
                  <a:pt x="338568" y="473994"/>
                </a:lnTo>
                <a:lnTo>
                  <a:pt x="1" y="308096"/>
                </a:lnTo>
                <a:lnTo>
                  <a:pt x="1" y="0"/>
                </a:lnTo>
                <a:lnTo>
                  <a:pt x="338568" y="165898"/>
                </a:lnTo>
                <a:lnTo>
                  <a:pt x="677134" y="0"/>
                </a:lnTo>
                <a:close/>
              </a:path>
            </a:pathLst>
          </a:custGeom>
          <a:solidFill>
            <a:srgbClr val="FF6600"/>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1" tIns="247157" rIns="10160" bIns="247158" anchor="ctr"/>
          <a:p>
            <a:pPr marL="0" marR="0" lvl="0" indent="0" algn="ctr" defTabSz="711200" rtl="0" eaLnBrk="0" fontAlgn="base" latinLnBrk="0" hangingPunct="0">
              <a:lnSpc>
                <a:spcPct val="90000"/>
              </a:lnSpc>
              <a:spcBef>
                <a:spcPct val="0"/>
              </a:spcBef>
              <a:spcAft>
                <a:spcPct val="35000"/>
              </a:spcAft>
              <a:buClrTx/>
              <a:buSzTx/>
              <a:buFontTx/>
              <a:buNone/>
              <a:defRPr/>
            </a:pPr>
            <a:r>
              <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4</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20" name="任意多边形 23"/>
          <p:cNvSpPr/>
          <p:nvPr/>
        </p:nvSpPr>
        <p:spPr>
          <a:xfrm>
            <a:off x="431800" y="4886325"/>
            <a:ext cx="682625" cy="976313"/>
          </a:xfrm>
          <a:custGeom>
            <a:avLst/>
            <a:gdLst>
              <a:gd name="connsiteX0" fmla="*/ 0 w 677135"/>
              <a:gd name="connsiteY0" fmla="*/ 0 h 473994"/>
              <a:gd name="connsiteX1" fmla="*/ 440138 w 677135"/>
              <a:gd name="connsiteY1" fmla="*/ 0 h 473994"/>
              <a:gd name="connsiteX2" fmla="*/ 677135 w 677135"/>
              <a:gd name="connsiteY2" fmla="*/ 236997 h 473994"/>
              <a:gd name="connsiteX3" fmla="*/ 440138 w 677135"/>
              <a:gd name="connsiteY3" fmla="*/ 473994 h 473994"/>
              <a:gd name="connsiteX4" fmla="*/ 0 w 677135"/>
              <a:gd name="connsiteY4" fmla="*/ 473994 h 473994"/>
              <a:gd name="connsiteX5" fmla="*/ 236997 w 677135"/>
              <a:gd name="connsiteY5" fmla="*/ 236997 h 473994"/>
              <a:gd name="connsiteX6" fmla="*/ 0 w 677135"/>
              <a:gd name="connsiteY6" fmla="*/ 0 h 473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135" h="473994">
                <a:moveTo>
                  <a:pt x="677134" y="0"/>
                </a:moveTo>
                <a:lnTo>
                  <a:pt x="677134" y="308096"/>
                </a:lnTo>
                <a:lnTo>
                  <a:pt x="338568" y="473994"/>
                </a:lnTo>
                <a:lnTo>
                  <a:pt x="1" y="308096"/>
                </a:lnTo>
                <a:lnTo>
                  <a:pt x="1" y="0"/>
                </a:lnTo>
                <a:lnTo>
                  <a:pt x="338568" y="165898"/>
                </a:lnTo>
                <a:lnTo>
                  <a:pt x="677134" y="0"/>
                </a:lnTo>
                <a:close/>
              </a:path>
            </a:pathLst>
          </a:custGeom>
          <a:solidFill>
            <a:srgbClr val="FF6600"/>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0161" tIns="247157" rIns="10160" bIns="247158" anchor="ctr"/>
          <a:p>
            <a:pPr marL="0" marR="0" lvl="0" indent="0" algn="ctr" defTabSz="711200" rtl="0" eaLnBrk="0" fontAlgn="base" latinLnBrk="0" hangingPunct="0">
              <a:lnSpc>
                <a:spcPct val="90000"/>
              </a:lnSpc>
              <a:spcBef>
                <a:spcPct val="0"/>
              </a:spcBef>
              <a:spcAft>
                <a:spcPct val="35000"/>
              </a:spcAft>
              <a:buClrTx/>
              <a:buSzTx/>
              <a:buFontTx/>
              <a:buNone/>
              <a:defRPr/>
            </a:pPr>
            <a:r>
              <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5</a:t>
            </a:r>
            <a:endParaRPr kumimoji="0" lang="en-US" altLang="zh-CN" sz="24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5" name="文本框 3"/>
          <p:cNvSpPr txBox="1"/>
          <p:nvPr/>
        </p:nvSpPr>
        <p:spPr>
          <a:xfrm>
            <a:off x="981710" y="5001260"/>
            <a:ext cx="7332345" cy="829945"/>
          </a:xfrm>
          <a:prstGeom prst="rect">
            <a:avLst/>
          </a:prstGeom>
          <a:noFill/>
          <a:ln w="9525">
            <a:noFill/>
          </a:ln>
        </p:spPr>
        <p:txBody>
          <a:bodyPr wrap="square">
            <a:spAutoFit/>
          </a:bodyPr>
          <a:p>
            <a:pPr algn="just"/>
            <a:r>
              <a:rPr lang="en-US" altLang="zh-CN" sz="2400" dirty="0">
                <a:solidFill>
                  <a:srgbClr val="9933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2015</a:t>
            </a:r>
            <a:r>
              <a:rPr lang="zh-CN" altLang="en-US" sz="2400" dirty="0">
                <a:solidFill>
                  <a:srgbClr val="9933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年</a:t>
            </a:r>
            <a:r>
              <a:rPr lang="en-US" altLang="zh-CN" sz="2400" dirty="0">
                <a:solidFill>
                  <a:srgbClr val="9933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11</a:t>
            </a:r>
            <a:r>
              <a:rPr lang="zh-CN" altLang="en-US" sz="2400" dirty="0">
                <a:solidFill>
                  <a:srgbClr val="9933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月</a:t>
            </a:r>
            <a:r>
              <a:rPr lang="en-US" altLang="zh-CN" sz="2400" dirty="0">
                <a:solidFill>
                  <a:srgbClr val="9933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7</a:t>
            </a:r>
            <a:r>
              <a:rPr lang="zh-CN" altLang="en-US" sz="2400" dirty="0">
                <a:solidFill>
                  <a:srgbClr val="993300"/>
                </a:solidFill>
                <a:latin typeface="微软雅黑" panose="020B0503020204020204" charset="-122"/>
                <a:ea typeface="微软雅黑" panose="020B0503020204020204" charset="-122"/>
                <a:cs typeface="微软雅黑" panose="020B0503020204020204" charset="-122"/>
                <a:sym typeface="黑体" panose="02010609060101010101" pitchFamily="49" charset="-122"/>
              </a:rPr>
              <a:t>日，中共中央总书记、国家主席习近平同台湾方面领导人马英九在新加坡会面</a:t>
            </a:r>
            <a:endParaRPr lang="zh-CN" altLang="en-US" sz="2400" dirty="0">
              <a:solidFill>
                <a:srgbClr val="993300"/>
              </a:solidFill>
              <a:latin typeface="微软雅黑" panose="020B0503020204020204" charset="-122"/>
              <a:ea typeface="微软雅黑" panose="020B0503020204020204" charset="-122"/>
              <a:cs typeface="微软雅黑" panose="020B0503020204020204" charset="-122"/>
              <a:sym typeface="黑体" panose="02010609060101010101" pitchFamily="49" charset="-122"/>
            </a:endParaRPr>
          </a:p>
        </p:txBody>
      </p:sp>
      <p:pic>
        <p:nvPicPr>
          <p:cNvPr id="4" name="图片 3"/>
          <p:cNvPicPr>
            <a:picLocks noChangeAspect="1"/>
          </p:cNvPicPr>
          <p:nvPr/>
        </p:nvPicPr>
        <p:blipFill>
          <a:blip r:embed="rId1" cstate="print"/>
          <a:stretch>
            <a:fillRect/>
          </a:stretch>
        </p:blipFill>
        <p:spPr>
          <a:xfrm>
            <a:off x="1966443" y="1447038"/>
            <a:ext cx="5211114" cy="3258095"/>
          </a:xfrm>
          <a:prstGeom prst="roundRect">
            <a:avLst>
              <a:gd name="adj" fmla="val 8594"/>
            </a:avLst>
          </a:prstGeom>
          <a:solidFill>
            <a:srgbClr val="FFFFFF">
              <a:shade val="85000"/>
            </a:srgbClr>
          </a:solidFill>
          <a:ln>
            <a:noFill/>
          </a:ln>
          <a:effectLst/>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TextBox 7"/>
          <p:cNvSpPr txBox="1"/>
          <p:nvPr/>
        </p:nvSpPr>
        <p:spPr>
          <a:xfrm>
            <a:off x="400050" y="1412875"/>
            <a:ext cx="2781300" cy="584835"/>
          </a:xfrm>
          <a:prstGeom prst="rect">
            <a:avLst/>
          </a:prstGeom>
          <a:noFill/>
          <a:ln w="9525" cap="flat" cmpd="sng">
            <a:noFill/>
            <a:prstDash val="solid"/>
            <a:miter/>
            <a:headEnd type="none" w="med" len="med"/>
            <a:tailEnd type="none" w="med" len="med"/>
          </a:ln>
        </p:spPr>
        <p:txBody>
          <a:bodyPr wrap="square" lIns="108000" tIns="108000" rIns="108000" bIns="108000">
            <a:spAutoFit/>
          </a:bodyPr>
          <a:p>
            <a:pPr algn="ctr" defTabSz="929005" eaLnBrk="1" hangingPunct="1"/>
            <a:r>
              <a:rPr lang="zh-CN" altLang="en-US" sz="2400" b="1" dirty="0">
                <a:solidFill>
                  <a:srgbClr val="FF0000"/>
                </a:solidFill>
                <a:latin typeface="微软雅黑" panose="020B0503020204020204" charset="-122"/>
                <a:ea typeface="微软雅黑" panose="020B0503020204020204" charset="-122"/>
              </a:rPr>
              <a:t>如何推进对台工作</a:t>
            </a:r>
            <a:endParaRPr lang="zh-CN" altLang="en-US" sz="2400" b="1" dirty="0">
              <a:solidFill>
                <a:srgbClr val="FF0000"/>
              </a:solidFill>
              <a:latin typeface="微软雅黑" panose="020B0503020204020204" charset="-122"/>
              <a:ea typeface="微软雅黑" panose="020B0503020204020204" charset="-122"/>
            </a:endParaRPr>
          </a:p>
        </p:txBody>
      </p:sp>
      <p:sp>
        <p:nvSpPr>
          <p:cNvPr id="126980" name="文本框 1"/>
          <p:cNvSpPr txBox="1"/>
          <p:nvPr/>
        </p:nvSpPr>
        <p:spPr>
          <a:xfrm>
            <a:off x="400050" y="3670300"/>
            <a:ext cx="6548438" cy="496888"/>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坚持一个中国原则和“九二共识”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6981" name="文本框 9"/>
          <p:cNvSpPr txBox="1"/>
          <p:nvPr/>
        </p:nvSpPr>
        <p:spPr>
          <a:xfrm>
            <a:off x="400050" y="5075238"/>
            <a:ext cx="6548438" cy="49847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秉持和践行“两岸一家亲”理念</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6982" name="文本框 10"/>
          <p:cNvSpPr txBox="1"/>
          <p:nvPr/>
        </p:nvSpPr>
        <p:spPr>
          <a:xfrm>
            <a:off x="400050" y="4352925"/>
            <a:ext cx="6548438" cy="534988"/>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坚决反对和遏制任何形式的“台独”</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6983" name="TextBox 10"/>
          <p:cNvSpPr txBox="1"/>
          <p:nvPr/>
        </p:nvSpPr>
        <p:spPr>
          <a:xfrm>
            <a:off x="400050" y="2266950"/>
            <a:ext cx="5638800" cy="534988"/>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坚持“和平统一、一国两制”方针</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6984" name="TextBox 11"/>
          <p:cNvSpPr txBox="1"/>
          <p:nvPr/>
        </p:nvSpPr>
        <p:spPr>
          <a:xfrm>
            <a:off x="400050" y="2987675"/>
            <a:ext cx="5638800" cy="495300"/>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推动两岸关系和平发展</a:t>
            </a:r>
            <a:endParaRPr lang="zh-CN" altLang="en-US" sz="2400" dirty="0">
              <a:solidFill>
                <a:schemeClr val="tx1"/>
              </a:solidFill>
              <a:latin typeface="微软雅黑" panose="020B0503020204020204" charset="-122"/>
              <a:ea typeface="微软雅黑" panose="020B0503020204020204" charset="-122"/>
            </a:endParaRPr>
          </a:p>
        </p:txBody>
      </p:sp>
      <p:sp>
        <p:nvSpPr>
          <p:cNvPr id="126985" name="文本框 9"/>
          <p:cNvSpPr txBox="1"/>
          <p:nvPr/>
        </p:nvSpPr>
        <p:spPr>
          <a:xfrm>
            <a:off x="400050" y="5759450"/>
            <a:ext cx="6548438" cy="534035"/>
          </a:xfrm>
          <a:prstGeom prst="rect">
            <a:avLst/>
          </a:prstGeom>
          <a:noFill/>
          <a:ln w="9525">
            <a:noFill/>
          </a:ln>
        </p:spPr>
        <p:txBody>
          <a:bodyPr>
            <a:spAutoFit/>
          </a:bodyPr>
          <a:p>
            <a:pPr algn="just">
              <a:lnSpc>
                <a:spcPct val="120000"/>
              </a:lnSpc>
              <a:spcBef>
                <a:spcPts val="1400"/>
              </a:spcBef>
            </a:pPr>
            <a:r>
              <a:rPr lang="zh-CN" altLang="en-US" sz="2400" dirty="0">
                <a:solidFill>
                  <a:schemeClr val="tx1"/>
                </a:solidFill>
                <a:latin typeface="微软雅黑" panose="020B0503020204020204" charset="-122"/>
                <a:ea typeface="微软雅黑" panose="020B0503020204020204" charset="-122"/>
              </a:rPr>
              <a:t>携手同心共圆民族复兴中国梦</a:t>
            </a:r>
            <a:endParaRPr lang="zh-CN" altLang="en-US" sz="2400" dirty="0">
              <a:solidFill>
                <a:schemeClr val="tx1"/>
              </a:solidFill>
              <a:latin typeface="微软雅黑" panose="020B0503020204020204" charset="-122"/>
              <a:ea typeface="微软雅黑" panose="020B0503020204020204" charset="-122"/>
            </a:endParaRPr>
          </a:p>
        </p:txBody>
      </p:sp>
      <p:pic>
        <p:nvPicPr>
          <p:cNvPr id="4" name="图片 3"/>
          <p:cNvPicPr>
            <a:picLocks noChangeAspect="1"/>
          </p:cNvPicPr>
          <p:nvPr/>
        </p:nvPicPr>
        <p:blipFill rotWithShape="1">
          <a:blip r:embed="rId1"/>
          <a:srcRect t="16952"/>
          <a:stretch>
            <a:fillRect/>
          </a:stretch>
        </p:blipFill>
        <p:spPr>
          <a:xfrm>
            <a:off x="5885954" y="3325098"/>
            <a:ext cx="2977853" cy="1630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 name="直接连接符 4"/>
          <p:cNvCxnSpPr/>
          <p:nvPr/>
        </p:nvCxnSpPr>
        <p:spPr>
          <a:xfrm>
            <a:off x="279400" y="2895600"/>
            <a:ext cx="5397500"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79400" y="3594100"/>
            <a:ext cx="5397500"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79400" y="4294188"/>
            <a:ext cx="5397500"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79400" y="4992688"/>
            <a:ext cx="5397500"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79400" y="5692775"/>
            <a:ext cx="5397500"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79400" y="6391275"/>
            <a:ext cx="5397500"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782445"/>
            <a:ext cx="8229600" cy="826770"/>
          </a:xfrm>
        </p:spPr>
        <p:txBody>
          <a:bodyPr/>
          <a:p>
            <a:pPr algn="ctr"/>
            <a:r>
              <a:rPr lang="zh-CN" altLang="en-US"/>
              <a:t>第三节 推动社会主义文化繁荣兴盛</a:t>
            </a:r>
            <a:endParaRPr lang="zh-CN" altLang="en-US"/>
          </a:p>
        </p:txBody>
      </p:sp>
      <p:pic>
        <p:nvPicPr>
          <p:cNvPr id="4" name="图片 3"/>
          <p:cNvPicPr>
            <a:picLocks noChangeAspect="1"/>
          </p:cNvPicPr>
          <p:nvPr/>
        </p:nvPicPr>
        <p:blipFill>
          <a:blip r:embed="rId1"/>
          <a:stretch>
            <a:fillRect/>
          </a:stretch>
        </p:blipFill>
        <p:spPr>
          <a:xfrm>
            <a:off x="2423795" y="2856865"/>
            <a:ext cx="4296410" cy="29133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ags/tag1.xml><?xml version="1.0" encoding="utf-8"?>
<p:tagLst xmlns:p="http://schemas.openxmlformats.org/presentationml/2006/main">
  <p:tag name="KSO_WM_SLIDE_MODEL_TYPE" val="timeline"/>
</p:tagLst>
</file>

<file path=ppt/theme/theme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14877</Words>
  <Application>WPS 演示</Application>
  <PresentationFormat>全屏显示(4:3)</PresentationFormat>
  <Paragraphs>1140</Paragraphs>
  <Slides>147</Slides>
  <Notes>5</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3</vt:i4>
      </vt:variant>
      <vt:variant>
        <vt:lpstr>幻灯片标题</vt:lpstr>
      </vt:variant>
      <vt:variant>
        <vt:i4>147</vt:i4>
      </vt:variant>
    </vt:vector>
  </HeadingPairs>
  <TitlesOfParts>
    <vt:vector size="175" baseType="lpstr">
      <vt:lpstr>Arial</vt:lpstr>
      <vt:lpstr>宋体</vt:lpstr>
      <vt:lpstr>Wingdings</vt:lpstr>
      <vt:lpstr>Times New Roman</vt:lpstr>
      <vt:lpstr>Verdana</vt:lpstr>
      <vt:lpstr>Stone Sans</vt:lpstr>
      <vt:lpstr>微软雅黑</vt:lpstr>
      <vt:lpstr>楷体</vt:lpstr>
      <vt:lpstr>经典综艺体简</vt:lpstr>
      <vt:lpstr>华文行楷</vt:lpstr>
      <vt:lpstr>幼圆</vt:lpstr>
      <vt:lpstr>楷体_GB2312</vt:lpstr>
      <vt:lpstr>黑体</vt:lpstr>
      <vt:lpstr>Calibri</vt:lpstr>
      <vt:lpstr>Arial Unicode MS</vt:lpstr>
      <vt:lpstr>Wingdings</vt:lpstr>
      <vt:lpstr>Monotype Sorts</vt:lpstr>
      <vt:lpstr>华文细黑</vt:lpstr>
      <vt:lpstr>Arial</vt:lpstr>
      <vt:lpstr>华文琥珀</vt:lpstr>
      <vt:lpstr>DFPYeaSong-B5</vt:lpstr>
      <vt:lpstr>Segoe Print</vt:lpstr>
      <vt:lpstr>新宋体</vt:lpstr>
      <vt:lpstr>MingLiU</vt:lpstr>
      <vt:lpstr>2_默认设计模板</vt:lpstr>
      <vt:lpstr>Excel.Chart.8</vt:lpstr>
      <vt:lpstr>Excel.Chart.8</vt:lpstr>
      <vt:lpstr>MSGraph.Chart.8</vt:lpstr>
      <vt:lpstr>2019年春季学期</vt:lpstr>
      <vt:lpstr>第十章  “五位一体”总体布局</vt:lpstr>
      <vt:lpstr>PowerPoint 演示文稿</vt:lpstr>
      <vt:lpstr>PowerPoint 演示文稿</vt:lpstr>
      <vt:lpstr>PowerPoint 演示文稿</vt:lpstr>
      <vt:lpstr>第一节 建设现代经济体系</vt:lpstr>
      <vt:lpstr>市场经济与社会主义</vt:lpstr>
      <vt:lpstr>看得见的手：凯恩斯主义与罗斯福新政</vt:lpstr>
      <vt:lpstr>新时期中国经济发展面临的问题</vt:lpstr>
      <vt:lpstr>现代化经济体系是发展趋势</vt:lpstr>
      <vt:lpstr>为决胜全面小康、全面建设社会主义现代化强国提供了重要物质基础</vt:lpstr>
      <vt:lpstr>PowerPoint 演示文稿</vt:lpstr>
      <vt:lpstr>一、贯彻新发展理念</vt:lpstr>
      <vt:lpstr>新发展理念是中国共产党关于发展理论的重大升华，是习近平新时代中国特色社会主义经济思想的主要内容。</vt:lpstr>
      <vt:lpstr>PowerPoint 演示文稿</vt:lpstr>
      <vt:lpstr>1、创新是引领发展的第一动力</vt:lpstr>
      <vt:lpstr>PowerPoint 演示文稿</vt:lpstr>
      <vt:lpstr>大众创业 万众创新</vt:lpstr>
      <vt:lpstr>2、协调是持续发展的内在要求</vt:lpstr>
      <vt:lpstr>PowerPoint 演示文稿</vt:lpstr>
      <vt:lpstr>PowerPoint 演示文稿</vt:lpstr>
      <vt:lpstr>3、绿色是永续发展的必要条件</vt:lpstr>
      <vt:lpstr>PowerPoint 演示文稿</vt:lpstr>
      <vt:lpstr>4、开放是国家繁荣发展的必由之路</vt:lpstr>
      <vt:lpstr>PowerPoint 演示文稿</vt:lpstr>
      <vt:lpstr>PowerPoint 演示文稿</vt:lpstr>
      <vt:lpstr>中国开放的大门不会关闭，只会越开越大！</vt:lpstr>
      <vt:lpstr>5 、共享是中国特色社会主义的本质要求</vt:lpstr>
      <vt:lpstr>PowerPoint 演示文稿</vt:lpstr>
      <vt:lpstr>PowerPoint 演示文稿</vt:lpstr>
      <vt:lpstr>二 深化供给侧结构性改革</vt:lpstr>
      <vt:lpstr>PowerPoint 演示文稿</vt:lpstr>
      <vt:lpstr>供给侧结构性改革内涵</vt:lpstr>
      <vt:lpstr>深化供给侧结构性改革的原因</vt:lpstr>
      <vt:lpstr>PowerPoint 演示文稿</vt:lpstr>
      <vt:lpstr>世界经济结构正发生深刻调整</vt:lpstr>
      <vt:lpstr>供给侧结构性改革是贯彻落实新发展理念的必然要求</vt:lpstr>
      <vt:lpstr>1、推进增长动能转换，以加快发展先进制造业为重点全面提升实体经济</vt:lpstr>
      <vt:lpstr>PowerPoint 演示文稿</vt:lpstr>
      <vt:lpstr>PowerPoint 演示文稿</vt:lpstr>
      <vt:lpstr>2、深化要素市场化配置改革，实现由以价取胜向以质取胜的转变</vt:lpstr>
      <vt:lpstr>主要措施</vt:lpstr>
      <vt:lpstr>3、加大人力资本培育力度，更加注重调动和保护人的积极性</vt:lpstr>
      <vt:lpstr>4、持续推进“三去一降一补”，优化市场供求结构</vt:lpstr>
      <vt:lpstr>三 建设现代化经济体系的主要任务</vt:lpstr>
      <vt:lpstr>现代化经济体系</vt:lpstr>
      <vt:lpstr>如何建设现代化经济体系？</vt:lpstr>
      <vt:lpstr>六个体系统一整体，要一体建设、一体推进</vt:lpstr>
      <vt:lpstr>政策举措和行动</vt:lpstr>
      <vt:lpstr>新时代创业故事</vt:lpstr>
      <vt:lpstr>第二节  发展社会主义民主政治</vt:lpstr>
      <vt:lpstr>一 坚持中国特色社会主义政治发展道路</vt:lpstr>
      <vt:lpstr>1、坚持党的领导、人民当家作主、依法治国有机统一</vt:lpstr>
      <vt:lpstr>PowerPoint 演示文稿</vt:lpstr>
      <vt:lpstr>PowerPoint 演示文稿</vt:lpstr>
      <vt:lpstr>2、必须坚持正确的政治方向</vt:lpstr>
      <vt:lpstr>3、全面提高国家治理能力和治理水平 </vt:lpstr>
      <vt:lpstr>二 健全人民当家作主的制度体系</vt:lpstr>
      <vt:lpstr>PowerPoint 演示文稿</vt:lpstr>
      <vt:lpstr>1、人民民主专政是我国的国体</vt:lpstr>
      <vt:lpstr>PowerPoint 演示文稿</vt:lpstr>
      <vt:lpstr>2、人民代表大会制度</vt:lpstr>
      <vt:lpstr>人大代表的广泛性</vt:lpstr>
      <vt:lpstr>PowerPoint 演示文稿</vt:lpstr>
      <vt:lpstr>PowerPoint 演示文稿</vt:lpstr>
      <vt:lpstr>3、社会主义协商民主</vt:lpstr>
      <vt:lpstr>中国共产党领导的多党合作和政治协商制度</vt:lpstr>
      <vt:lpstr>八大民主党派</vt:lpstr>
      <vt:lpstr>西方多党制的局限性</vt:lpstr>
      <vt:lpstr>PowerPoint 演示文稿</vt:lpstr>
      <vt:lpstr>       冷战结束后，西方的多党制通过各种方式被移植到一些发展中国家后，结果导致政党林立、社会矛盾激化、经济停滞、政治动荡。</vt:lpstr>
      <vt:lpstr>4、民族区域自治制度</vt:lpstr>
      <vt:lpstr>PowerPoint 演示文稿</vt:lpstr>
      <vt:lpstr>5、基层群众自治制度</vt:lpstr>
      <vt:lpstr>PowerPoint 演示文稿</vt:lpstr>
      <vt:lpstr>三、巩固和发展爱国统一战线</vt:lpstr>
      <vt:lpstr>PowerPoint 演示文稿</vt:lpstr>
      <vt:lpstr>PowerPoint 演示文稿</vt:lpstr>
      <vt:lpstr>PowerPoint 演示文稿</vt:lpstr>
      <vt:lpstr>四、坚持“一国两制”，推进祖国统一</vt:lpstr>
      <vt:lpstr>1、全面准确贯彻“一国两制方针”</vt:lpstr>
      <vt:lpstr>PowerPoint 演示文稿</vt:lpstr>
      <vt:lpstr>PowerPoint 演示文稿</vt:lpstr>
      <vt:lpstr>PowerPoint 演示文稿</vt:lpstr>
      <vt:lpstr>2 、扎实推进祖国和平统一进程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推动社会主义文化繁荣兴盛</vt:lpstr>
      <vt:lpstr>一 牢牢掌握意识形态工作领导权</vt:lpstr>
      <vt:lpstr>PowerPoint 演示文稿</vt:lpstr>
      <vt:lpstr>PowerPoint 演示文稿</vt:lpstr>
      <vt:lpstr>二、培育和践行社会主义核心价值观</vt:lpstr>
      <vt:lpstr>PowerPoint 演示文稿</vt:lpstr>
      <vt:lpstr>PowerPoint 演示文稿</vt:lpstr>
      <vt:lpstr>PowerPoint 演示文稿</vt:lpstr>
      <vt:lpstr>PowerPoint 演示文稿</vt:lpstr>
      <vt:lpstr>三、坚定文化自信，建设社会主义文化强国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中华文化的世界优势</vt:lpstr>
      <vt:lpstr>PowerPoint 演示文稿</vt:lpstr>
      <vt:lpstr>案例：美国的文化软实力</vt:lpstr>
      <vt:lpstr>PowerPoint 演示文稿</vt:lpstr>
      <vt:lpstr>第四节 坚持在发展中保障和改善民生</vt:lpstr>
      <vt:lpstr>一、提高保障和改善民生水平</vt:lpstr>
      <vt:lpstr>PowerPoint 演示文稿</vt:lpstr>
      <vt:lpstr>PowerPoint 演示文稿</vt:lpstr>
      <vt:lpstr>二、加强和创新社会治理</vt:lpstr>
      <vt:lpstr>三、坚持总体国家安全观</vt:lpstr>
      <vt:lpstr>PowerPoint 演示文稿</vt:lpstr>
      <vt:lpstr>PowerPoint 演示文稿</vt:lpstr>
      <vt:lpstr>PowerPoint 演示文稿</vt:lpstr>
      <vt:lpstr>PowerPoint 演示文稿</vt:lpstr>
      <vt:lpstr>PowerPoint 演示文稿</vt:lpstr>
      <vt:lpstr>第五节  建设美丽中国</vt:lpstr>
      <vt:lpstr>地球之歌</vt:lpstr>
      <vt:lpstr>一、坚持人与自然和谐共生</vt:lpstr>
      <vt:lpstr>PowerPoint 演示文稿</vt:lpstr>
      <vt:lpstr>PowerPoint 演示文稿</vt:lpstr>
      <vt:lpstr>PowerPoint 演示文稿</vt:lpstr>
      <vt:lpstr>PowerPoint 演示文稿</vt:lpstr>
      <vt:lpstr>PowerPoint 演示文稿</vt:lpstr>
      <vt:lpstr>PowerPoint 演示文稿</vt:lpstr>
      <vt:lpstr>二、形成人与自然和谐发展新格局</vt:lpstr>
      <vt:lpstr>整治秦岭</vt:lpstr>
      <vt:lpstr>三、加快生态文明体制改革</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2018年春季学期</dc:title>
  <dc:creator>lenovo</dc:creator>
  <cp:lastModifiedBy>li</cp:lastModifiedBy>
  <cp:revision>196</cp:revision>
  <dcterms:created xsi:type="dcterms:W3CDTF">2013-05-06T06:13:00Z</dcterms:created>
  <dcterms:modified xsi:type="dcterms:W3CDTF">2019-05-06T15:02:08Z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